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viewProps.xml" ContentType="application/vnd.openxmlformats-officedocument.presentationml.viewProps+xml"/>
  <Override PartName="/ppt/presProps.xml" ContentType="application/vnd.openxmlformats-officedocument.presentationml.presProps+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docProps/app.xml" ContentType="application/vnd.openxmlformats-officedocument.extended-properties+xml"/>
  <Default Extension="png" ContentType="image/png"/>
  <Default Extension="jpeg" ContentType="image/jpeg"/>
  <Default Extension="rels" ContentType="application/vnd.openxmlformats-package.relationships+xml"/>
  <Default Extension="xml" ContentType="application/xml"/>
  <Default Extension="wdp" ContentType="image/vnd.ms-photo"/>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handoutMasterIdLst>
    <p:handoutMasterId r:id="rId44"/>
  </p:handout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5143500" type="screen16x9"/>
  <p:notesSz cx="6797675" cy="9926638"/>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94636"/>
  </p:normalViewPr>
  <p:slideViewPr>
    <p:cSldViewPr snapToGrid="0" snapToObjects="1">
      <p:cViewPr>
        <p:scale>
          <a:sx n="100" d="100"/>
          <a:sy n="100" d="100"/>
        </p:scale>
        <p:origin x="-744" y="-750"/>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6" Type="http://schemas.openxmlformats.org/officeDocument/2006/relationships/slide" Target="slides/slide15.xml" />
  <Relationship Id="rId17" Type="http://schemas.openxmlformats.org/officeDocument/2006/relationships/slide" Target="slides/slide16.xml" />
  <Relationship Id="rId18" Type="http://schemas.openxmlformats.org/officeDocument/2006/relationships/slide" Target="slides/slide17.xml" />
  <Relationship Id="rId19" Type="http://schemas.openxmlformats.org/officeDocument/2006/relationships/slide" Target="slides/slide18.xml" />
  <Relationship Id="rId20" Type="http://schemas.openxmlformats.org/officeDocument/2006/relationships/slide" Target="slides/slide19.xml" />
  <Relationship Id="rId21" Type="http://schemas.openxmlformats.org/officeDocument/2006/relationships/slide" Target="slides/slide20.xml" />
  <Relationship Id="rId22" Type="http://schemas.openxmlformats.org/officeDocument/2006/relationships/slide" Target="slides/slide21.xml" />
  <Relationship Id="rId23" Type="http://schemas.openxmlformats.org/officeDocument/2006/relationships/slide" Target="slides/slide22.xml" />
  <Relationship Id="rId24" Type="http://schemas.openxmlformats.org/officeDocument/2006/relationships/slide" Target="slides/slide23.xml" />
  <Relationship Id="rId25" Type="http://schemas.openxmlformats.org/officeDocument/2006/relationships/slide" Target="slides/slide24.xml" />
  <Relationship Id="rId26" Type="http://schemas.openxmlformats.org/officeDocument/2006/relationships/slide" Target="slides/slide25.xml" />
  <Relationship Id="rId27" Type="http://schemas.openxmlformats.org/officeDocument/2006/relationships/slide" Target="slides/slide26.xml" />
  <Relationship Id="rId28" Type="http://schemas.openxmlformats.org/officeDocument/2006/relationships/slide" Target="slides/slide27.xml" />
  <Relationship Id="rId29" Type="http://schemas.openxmlformats.org/officeDocument/2006/relationships/slide" Target="slides/slide28.xml" />
  <Relationship Id="rId30" Type="http://schemas.openxmlformats.org/officeDocument/2006/relationships/slide" Target="slides/slide29.xml" />
  <Relationship Id="rId31" Type="http://schemas.openxmlformats.org/officeDocument/2006/relationships/slide" Target="slides/slide30.xml" />
  <Relationship Id="rId32" Type="http://schemas.openxmlformats.org/officeDocument/2006/relationships/slide" Target="slides/slide31.xml" />
  <Relationship Id="rId33" Type="http://schemas.openxmlformats.org/officeDocument/2006/relationships/slide" Target="slides/slide32.xml" />
  <Relationship Id="rId34" Type="http://schemas.openxmlformats.org/officeDocument/2006/relationships/slide" Target="slides/slide33.xml" />
  <Relationship Id="rId35" Type="http://schemas.openxmlformats.org/officeDocument/2006/relationships/slide" Target="slides/slide34.xml" />
  <Relationship Id="rId36" Type="http://schemas.openxmlformats.org/officeDocument/2006/relationships/slide" Target="slides/slide35.xml" />
  <Relationship Id="rId37" Type="http://schemas.openxmlformats.org/officeDocument/2006/relationships/slide" Target="slides/slide36.xml" />
  <Relationship Id="rId38" Type="http://schemas.openxmlformats.org/officeDocument/2006/relationships/slide" Target="slides/slide37.xml" />
  <Relationship Id="rId39" Type="http://schemas.openxmlformats.org/officeDocument/2006/relationships/slide" Target="slides/slide38.xml" />
  <Relationship Id="rId40" Type="http://schemas.openxmlformats.org/officeDocument/2006/relationships/slide" Target="slides/slide39.xml" />
  <Relationship Id="rId41" Type="http://schemas.openxmlformats.org/officeDocument/2006/relationships/slide" Target="slides/slide40.xml" />
  <Relationship Id="rId42" Type="http://schemas.openxmlformats.org/officeDocument/2006/relationships/slide" Target="slides/slide41.xml" />
  <Relationship Id="rId47" Type="http://schemas.openxmlformats.org/officeDocument/2006/relationships/theme" Target="theme/theme1.xml" />
  <Relationship Id="rId46" Type="http://schemas.openxmlformats.org/officeDocument/2006/relationships/viewProps" Target="viewProps.xml" />
  <Relationship Id="rId1" Type="http://schemas.openxmlformats.org/officeDocument/2006/relationships/slideMaster" Target="slideMasters/slideMaster1.xml" />
  <Relationship Id="rId45" Type="http://schemas.openxmlformats.org/officeDocument/2006/relationships/presProps" Target="presProps.xml" />
  <Relationship Id="rId44" Type="http://schemas.openxmlformats.org/officeDocument/2006/relationships/handoutMaster" Target="handoutMasters/handoutMaster1.xml" />
  <Relationship Id="rId43" Type="http://schemas.openxmlformats.org/officeDocument/2006/relationships/notesMaster" Target="notesMasters/notesMaster1.xml" />
  <Relationship Id="rId48" Type="http://schemas.openxmlformats.org/officeDocument/2006/relationships/tableStyles" Target="tableStyle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DE7E3FE-F603-4922-8830-C8A1D9874392}" type="datetimeFigureOut">
              <a:rPr lang="es-ES" smtClean="0"/>
              <a:t>26/11/2018</a:t>
            </a:fld>
            <a:endParaRPr lang="es-ES"/>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s-E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EED7BF63-E25E-4DC4-AB5D-1DCBE32DE2E8}" type="slidenum">
              <a:rPr lang="es-ES" smtClean="0"/>
              <a:t>‹#›</a:t>
            </a:fld>
            <a:endParaRPr lang="es-ES"/>
          </a:p>
        </p:txBody>
      </p:sp>
    </p:spTree>
    <p:extLst>
      <p:ext uri="{BB962C8B-B14F-4D97-AF65-F5344CB8AC3E}">
        <p14:creationId xmlns:p14="http://schemas.microsoft.com/office/powerpoint/2010/main" val="62853971"/>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70A34A7-E571-441C-9913-A2DECCA3CBEC}" type="datetimeFigureOut">
              <a:rPr lang="es-ES" smtClean="0"/>
              <a:t>26/11/2018</a:t>
            </a:fld>
            <a:endParaRPr lang="es-E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DCE9C08-38B0-44EB-818D-200D7D8161D5}" type="slidenum">
              <a:rPr lang="es-ES" smtClean="0"/>
              <a:t>‹#›</a:t>
            </a:fld>
            <a:endParaRPr lang="es-ES"/>
          </a:p>
        </p:txBody>
      </p:sp>
    </p:spTree>
    <p:extLst>
      <p:ext uri="{BB962C8B-B14F-4D97-AF65-F5344CB8AC3E}">
        <p14:creationId xmlns:p14="http://schemas.microsoft.com/office/powerpoint/2010/main" val="1470878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36.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6DCE9C08-38B0-44EB-818D-200D7D8161D5}" type="slidenum">
              <a:rPr lang="es-ES" smtClean="0"/>
              <a:t>36</a:t>
            </a:fld>
            <a:endParaRPr lang="es-ES"/>
          </a:p>
        </p:txBody>
      </p:sp>
    </p:spTree>
    <p:extLst>
      <p:ext uri="{BB962C8B-B14F-4D97-AF65-F5344CB8AC3E}">
        <p14:creationId xmlns:p14="http://schemas.microsoft.com/office/powerpoint/2010/main" val="3458100638"/>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7819"/>
            <a:ext cx="7772400" cy="1102519"/>
          </a:xfrm>
        </p:spPr>
        <p:txBody>
          <a:bodyPr/>
          <a:lstStyle/>
          <a:p>
            <a:r>
              <a:rPr lang="es-ES_tradnl"/>
              <a:t>Clic para editar título</a:t>
            </a:r>
            <a:endParaRPr lang="es-ES"/>
          </a:p>
        </p:txBody>
      </p:sp>
      <p:sp>
        <p:nvSpPr>
          <p:cNvPr id="3" name="Subtítu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3C786041-33B5-49D4-BCFB-A5C85CCE3B5B}" type="datetime1">
              <a:rPr lang="es-ES" smtClean="0"/>
              <a:t>26/11/2018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9ECAAF-2746-F845-8900-213CC5C930FE}" type="slidenum">
              <a:rPr lang="es-ES" smtClean="0"/>
              <a:t>‹#›</a:t>
            </a:fld>
            <a:endParaRPr lang="es-ES"/>
          </a:p>
        </p:txBody>
      </p:sp>
    </p:spTree>
    <p:extLst>
      <p:ext uri="{BB962C8B-B14F-4D97-AF65-F5344CB8AC3E}">
        <p14:creationId xmlns:p14="http://schemas.microsoft.com/office/powerpoint/2010/main" val="2461217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65B3CC73-BECF-46D5-968E-DDD0CE894428}" type="datetime1">
              <a:rPr lang="es-ES" smtClean="0"/>
              <a:t>26/11/2018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9ECAAF-2746-F845-8900-213CC5C930FE}" type="slidenum">
              <a:rPr lang="es-ES" smtClean="0"/>
              <a:t>‹#›</a:t>
            </a:fld>
            <a:endParaRPr lang="es-ES"/>
          </a:p>
        </p:txBody>
      </p:sp>
    </p:spTree>
    <p:extLst>
      <p:ext uri="{BB962C8B-B14F-4D97-AF65-F5344CB8AC3E}">
        <p14:creationId xmlns:p14="http://schemas.microsoft.com/office/powerpoint/2010/main" val="316697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05979"/>
            <a:ext cx="2057400" cy="4388644"/>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05979"/>
            <a:ext cx="6019800" cy="4388644"/>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A1D1C29B-5C3D-4A0C-97D6-C0A0A2FE6B77}" type="datetime1">
              <a:rPr lang="es-ES" smtClean="0"/>
              <a:t>26/11/2018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9ECAAF-2746-F845-8900-213CC5C930FE}" type="slidenum">
              <a:rPr lang="es-ES" smtClean="0"/>
              <a:t>‹#›</a:t>
            </a:fld>
            <a:endParaRPr lang="es-ES"/>
          </a:p>
        </p:txBody>
      </p:sp>
    </p:spTree>
    <p:extLst>
      <p:ext uri="{BB962C8B-B14F-4D97-AF65-F5344CB8AC3E}">
        <p14:creationId xmlns:p14="http://schemas.microsoft.com/office/powerpoint/2010/main" val="3893333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1A20F75D-7F3A-4C11-B6B9-9DD01A9F99ED}" type="datetime1">
              <a:rPr lang="es-ES" smtClean="0"/>
              <a:t>26/11/2018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lvl1pPr>
              <a:defRPr baseline="0">
                <a:solidFill>
                  <a:schemeClr val="tx1"/>
                </a:solidFill>
              </a:defRPr>
            </a:lvl1pPr>
          </a:lstStyle>
          <a:p>
            <a:fld id="{5D4E5B8B-08C6-4AA7-8BA9-0E365B24F6E9}" type="slidenum">
              <a:rPr lang="es-ES" smtClean="0"/>
              <a:t>‹#›</a:t>
            </a:fld>
            <a:endParaRPr lang="es-ES" dirty="0"/>
          </a:p>
        </p:txBody>
      </p:sp>
    </p:spTree>
    <p:extLst>
      <p:ext uri="{BB962C8B-B14F-4D97-AF65-F5344CB8AC3E}">
        <p14:creationId xmlns:p14="http://schemas.microsoft.com/office/powerpoint/2010/main" val="188619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5176"/>
            <a:ext cx="7772400" cy="1021556"/>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69F57174-3A1C-43D2-9813-CB0834F44AEB}" type="datetime1">
              <a:rPr lang="es-ES" smtClean="0"/>
              <a:t>26/11/2018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9ECAAF-2746-F845-8900-213CC5C930FE}" type="slidenum">
              <a:rPr lang="es-ES" smtClean="0"/>
              <a:t>‹#›</a:t>
            </a:fld>
            <a:endParaRPr lang="es-ES"/>
          </a:p>
        </p:txBody>
      </p:sp>
    </p:spTree>
    <p:extLst>
      <p:ext uri="{BB962C8B-B14F-4D97-AF65-F5344CB8AC3E}">
        <p14:creationId xmlns:p14="http://schemas.microsoft.com/office/powerpoint/2010/main" val="943177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0EA64F9B-7D77-4765-BD13-A51DC5F03DD3}" type="datetime1">
              <a:rPr lang="es-ES" smtClean="0"/>
              <a:t>26/11/2018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B9ECAAF-2746-F845-8900-213CC5C930FE}" type="slidenum">
              <a:rPr lang="es-ES" smtClean="0"/>
              <a:t>‹#›</a:t>
            </a:fld>
            <a:endParaRPr lang="es-ES"/>
          </a:p>
        </p:txBody>
      </p:sp>
    </p:spTree>
    <p:extLst>
      <p:ext uri="{BB962C8B-B14F-4D97-AF65-F5344CB8AC3E}">
        <p14:creationId xmlns:p14="http://schemas.microsoft.com/office/powerpoint/2010/main" val="178831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771DF4BC-409B-419C-81FE-1B8B73C360C6}" type="datetime1">
              <a:rPr lang="es-ES" smtClean="0"/>
              <a:t>26/11/2018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B9ECAAF-2746-F845-8900-213CC5C930FE}" type="slidenum">
              <a:rPr lang="es-ES" smtClean="0"/>
              <a:t>‹#›</a:t>
            </a:fld>
            <a:endParaRPr lang="es-ES"/>
          </a:p>
        </p:txBody>
      </p:sp>
    </p:spTree>
    <p:extLst>
      <p:ext uri="{BB962C8B-B14F-4D97-AF65-F5344CB8AC3E}">
        <p14:creationId xmlns:p14="http://schemas.microsoft.com/office/powerpoint/2010/main" val="1206935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B0748527-29D3-48EE-AAAB-CC10230588AA}" type="datetime1">
              <a:rPr lang="es-ES" smtClean="0"/>
              <a:t>26/11/2018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B9ECAAF-2746-F845-8900-213CC5C930FE}" type="slidenum">
              <a:rPr lang="es-ES" smtClean="0"/>
              <a:t>‹#›</a:t>
            </a:fld>
            <a:endParaRPr lang="es-ES"/>
          </a:p>
        </p:txBody>
      </p:sp>
    </p:spTree>
    <p:extLst>
      <p:ext uri="{BB962C8B-B14F-4D97-AF65-F5344CB8AC3E}">
        <p14:creationId xmlns:p14="http://schemas.microsoft.com/office/powerpoint/2010/main" val="913056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CEBF6FE-9CDB-4E26-8530-80F60AA4C5DD}" type="datetime1">
              <a:rPr lang="es-ES" smtClean="0"/>
              <a:t>26/11/2018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B9ECAAF-2746-F845-8900-213CC5C930FE}" type="slidenum">
              <a:rPr lang="es-ES" smtClean="0"/>
              <a:t>‹#›</a:t>
            </a:fld>
            <a:endParaRPr lang="es-ES"/>
          </a:p>
        </p:txBody>
      </p:sp>
    </p:spTree>
    <p:extLst>
      <p:ext uri="{BB962C8B-B14F-4D97-AF65-F5344CB8AC3E}">
        <p14:creationId xmlns:p14="http://schemas.microsoft.com/office/powerpoint/2010/main" val="331250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04787"/>
            <a:ext cx="3008313" cy="871538"/>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2ED0DCA7-44C9-4EF3-B06A-365EA5400624}" type="datetime1">
              <a:rPr lang="es-ES" smtClean="0"/>
              <a:t>26/11/2018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B9ECAAF-2746-F845-8900-213CC5C930FE}" type="slidenum">
              <a:rPr lang="es-ES" smtClean="0"/>
              <a:t>‹#›</a:t>
            </a:fld>
            <a:endParaRPr lang="es-ES"/>
          </a:p>
        </p:txBody>
      </p:sp>
    </p:spTree>
    <p:extLst>
      <p:ext uri="{BB962C8B-B14F-4D97-AF65-F5344CB8AC3E}">
        <p14:creationId xmlns:p14="http://schemas.microsoft.com/office/powerpoint/2010/main" val="368764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0450"/>
            <a:ext cx="5486400" cy="425054"/>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5020E594-E68F-4F78-80C3-F3103484271D}" type="datetime1">
              <a:rPr lang="es-ES" smtClean="0"/>
              <a:t>26/11/2018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B9ECAAF-2746-F845-8900-213CC5C930FE}" type="slidenum">
              <a:rPr lang="es-ES" smtClean="0"/>
              <a:t>‹#›</a:t>
            </a:fld>
            <a:endParaRPr lang="es-ES"/>
          </a:p>
        </p:txBody>
      </p:sp>
    </p:spTree>
    <p:extLst>
      <p:ext uri="{BB962C8B-B14F-4D97-AF65-F5344CB8AC3E}">
        <p14:creationId xmlns:p14="http://schemas.microsoft.com/office/powerpoint/2010/main" val="906791570"/>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image" Target="../media/image1.jpeg"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775912"/>
            <a:ext cx="8229600" cy="589425"/>
          </a:xfrm>
          <a:prstGeom prst="rect">
            <a:avLst/>
          </a:prstGeom>
        </p:spPr>
        <p:txBody>
          <a:bodyPr vert="horz" lIns="91440" tIns="45720" rIns="91440" bIns="45720" rtlCol="0" anchor="ctr">
            <a:normAutofit/>
          </a:bodyPr>
          <a:lstStyle/>
          <a:p>
            <a:r>
              <a:rPr lang="es-ES_tradnl" dirty="0"/>
              <a:t>Clic para editar título</a:t>
            </a:r>
            <a:endParaRPr lang="es-ES" dirty="0"/>
          </a:p>
        </p:txBody>
      </p:sp>
      <p:sp>
        <p:nvSpPr>
          <p:cNvPr id="3" name="Marcador de texto 2"/>
          <p:cNvSpPr>
            <a:spLocks noGrp="1"/>
          </p:cNvSpPr>
          <p:nvPr>
            <p:ph type="body" idx="1"/>
          </p:nvPr>
        </p:nvSpPr>
        <p:spPr>
          <a:xfrm>
            <a:off x="457200" y="1532090"/>
            <a:ext cx="8229600" cy="3140118"/>
          </a:xfrm>
          <a:prstGeom prst="rect">
            <a:avLst/>
          </a:prstGeom>
        </p:spPr>
        <p:txBody>
          <a:bodyPr vert="horz" lIns="91440" tIns="45720" rIns="91440" bIns="45720" rtlCol="0">
            <a:normAutofit/>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
        <p:nvSpPr>
          <p:cNvPr id="4" name="Marcador de fech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DC9F6BF-FA2D-494C-886D-5BCA92642ADC}" type="datetime1">
              <a:rPr lang="es-ES" smtClean="0"/>
              <a:t>26/11/2018</a:t>
            </a:fld>
            <a:endParaRPr lang="es-ES"/>
          </a:p>
        </p:txBody>
      </p:sp>
      <p:sp>
        <p:nvSpPr>
          <p:cNvPr id="5" name="Marcador de pie de página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9ECAAF-2746-F845-8900-213CC5C930FE}" type="slidenum">
              <a:rPr lang="es-ES" smtClean="0"/>
              <a:t>‹#›</a:t>
            </a:fld>
            <a:endParaRPr lang="es-ES"/>
          </a:p>
        </p:txBody>
      </p:sp>
      <p:pic>
        <p:nvPicPr>
          <p:cNvPr id="7" name="Imagen 2"/>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Tree>
    <p:extLst>
      <p:ext uri="{BB962C8B-B14F-4D97-AF65-F5344CB8AC3E}">
        <p14:creationId xmlns:p14="http://schemas.microsoft.com/office/powerpoint/2010/main" val="1983373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image" Target="../media/image2.jpeg"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3" Type="http://schemas.microsoft.com/office/2007/relationships/hdphoto" Target="../media/hdphoto1.wdp" />
  <Relationship Id="rId2" Type="http://schemas.openxmlformats.org/officeDocument/2006/relationships/image" Target="../media/image3.png" />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3" Type="http://schemas.microsoft.com/office/2007/relationships/hdphoto" Target="../media/hdphoto1.wdp" />
  <Relationship Id="rId2" Type="http://schemas.openxmlformats.org/officeDocument/2006/relationships/image" Target="../media/image3.png"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2" Type="http://schemas.openxmlformats.org/officeDocument/2006/relationships/image" Target="../media/image1.jpeg" />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6.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3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1291" cy="5143500"/>
          </a:xfrm>
          <a:prstGeom prst="rect">
            <a:avLst/>
          </a:prstGeom>
        </p:spPr>
      </p:pic>
      <p:sp>
        <p:nvSpPr>
          <p:cNvPr id="5" name="CuadroTexto 4"/>
          <p:cNvSpPr txBox="1"/>
          <p:nvPr/>
        </p:nvSpPr>
        <p:spPr>
          <a:xfrm>
            <a:off x="1623166" y="4301477"/>
            <a:ext cx="5543854" cy="677108"/>
          </a:xfrm>
          <a:prstGeom prst="rect">
            <a:avLst/>
          </a:prstGeom>
          <a:noFill/>
        </p:spPr>
        <p:txBody>
          <a:bodyPr wrap="square" rtlCol="0">
            <a:spAutoFit/>
          </a:bodyPr>
          <a:lstStyle/>
          <a:p>
            <a:pPr algn="ctr"/>
            <a:r>
              <a:rPr lang="es-ES" sz="2200" dirty="0" smtClean="0"/>
              <a:t>José Antonio Gil del Campo</a:t>
            </a:r>
            <a:endParaRPr lang="es-ES" sz="2200" dirty="0"/>
          </a:p>
          <a:p>
            <a:pPr algn="ctr"/>
            <a:r>
              <a:rPr lang="es-ES" sz="1600" dirty="0" smtClean="0"/>
              <a:t>Socio de GARRIGUES</a:t>
            </a:r>
            <a:endParaRPr lang="es-ES" sz="1600" dirty="0"/>
          </a:p>
        </p:txBody>
      </p:sp>
      <p:sp>
        <p:nvSpPr>
          <p:cNvPr id="6" name="CuadroTexto 5"/>
          <p:cNvSpPr txBox="1"/>
          <p:nvPr/>
        </p:nvSpPr>
        <p:spPr>
          <a:xfrm>
            <a:off x="2103955" y="2799192"/>
            <a:ext cx="5267612" cy="1384995"/>
          </a:xfrm>
          <a:prstGeom prst="rect">
            <a:avLst/>
          </a:prstGeom>
          <a:noFill/>
        </p:spPr>
        <p:txBody>
          <a:bodyPr wrap="square" rtlCol="0">
            <a:spAutoFit/>
          </a:bodyPr>
          <a:lstStyle/>
          <a:p>
            <a:pPr algn="ctr"/>
            <a:r>
              <a:rPr lang="es-ES" sz="2800" dirty="0" smtClean="0"/>
              <a:t>Principales aspectos contables y fiscales en las reestructuraciones empresariales</a:t>
            </a:r>
            <a:endParaRPr lang="es-ES_tradnl" sz="2800" dirty="0"/>
          </a:p>
        </p:txBody>
      </p:sp>
      <p:sp>
        <p:nvSpPr>
          <p:cNvPr id="2" name="Slide Number Placeholder 1"/>
          <p:cNvSpPr>
            <a:spLocks noGrp="1"/>
          </p:cNvSpPr>
          <p:nvPr>
            <p:ph type="sldNum" sz="quarter" idx="12"/>
          </p:nvPr>
        </p:nvSpPr>
        <p:spPr/>
        <p:txBody>
          <a:bodyPr/>
          <a:lstStyle/>
          <a:p>
            <a:fld id="{CB9ECAAF-2746-F845-8900-213CC5C930FE}" type="slidenum">
              <a:rPr lang="es-ES" smtClean="0"/>
              <a:t>1</a:t>
            </a:fld>
            <a:endParaRPr lang="es-ES"/>
          </a:p>
        </p:txBody>
      </p:sp>
    </p:spTree>
    <p:extLst>
      <p:ext uri="{BB962C8B-B14F-4D97-AF65-F5344CB8AC3E}">
        <p14:creationId xmlns:p14="http://schemas.microsoft.com/office/powerpoint/2010/main" val="27821469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a:t>Hechos imponibles </a:t>
            </a:r>
            <a:r>
              <a:rPr lang="es-ES" dirty="0" smtClean="0"/>
              <a:t>potenciales (cont.)</a:t>
            </a:r>
            <a:endParaRPr lang="es-ES" dirty="0"/>
          </a:p>
        </p:txBody>
      </p:sp>
      <p:sp>
        <p:nvSpPr>
          <p:cNvPr id="3" name="Content Placeholder 2"/>
          <p:cNvSpPr>
            <a:spLocks noGrp="1"/>
          </p:cNvSpPr>
          <p:nvPr>
            <p:ph idx="1"/>
          </p:nvPr>
        </p:nvSpPr>
        <p:spPr/>
        <p:txBody>
          <a:bodyPr>
            <a:normAutofit fontScale="85000" lnSpcReduction="20000"/>
          </a:bodyPr>
          <a:lstStyle/>
          <a:p>
            <a:r>
              <a:rPr lang="es-ES" b="1" dirty="0" smtClean="0"/>
              <a:t>Sociedades transmitentes</a:t>
            </a:r>
            <a:r>
              <a:rPr lang="es-ES" dirty="0" smtClean="0"/>
              <a:t>:</a:t>
            </a:r>
          </a:p>
          <a:p>
            <a:pPr lvl="1"/>
            <a:r>
              <a:rPr lang="es-ES" dirty="0" smtClean="0"/>
              <a:t>Se produce la disolución sin liquidación de las sociedades transmitentes (sociedades absorbidas en fusiones y sociedades escindidas en escisiones totales) y la transmisión de la totalidad o parte (escisión parcial) de su patrimonio a favor de las sociedades adquirentes (sociedades absorbentes en fusiones y sociedades beneficiarias en escisiones)</a:t>
            </a:r>
          </a:p>
          <a:p>
            <a:pPr lvl="1"/>
            <a:r>
              <a:rPr lang="es-ES" dirty="0" smtClean="0"/>
              <a:t>Imposición directa: Tributación de las rentas derivadas de la transmisión -&gt; Plusvalías</a:t>
            </a:r>
          </a:p>
          <a:p>
            <a:pPr lvl="1"/>
            <a:r>
              <a:rPr lang="es-ES" dirty="0" smtClean="0"/>
              <a:t>Imposición indirecta: IVA, otros impuestos individuales (sobre el capital, sobre determinadas transmisiones)</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10</a:t>
            </a:fld>
            <a:endParaRPr lang="es-ES" dirty="0"/>
          </a:p>
        </p:txBody>
      </p:sp>
    </p:spTree>
    <p:extLst>
      <p:ext uri="{BB962C8B-B14F-4D97-AF65-F5344CB8AC3E}">
        <p14:creationId xmlns:p14="http://schemas.microsoft.com/office/powerpoint/2010/main" val="3756012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a:t>Hechos imponibles </a:t>
            </a:r>
            <a:r>
              <a:rPr lang="es-ES" dirty="0" smtClean="0"/>
              <a:t>potenciales (cont.)</a:t>
            </a:r>
            <a:endParaRPr lang="es-ES" dirty="0"/>
          </a:p>
        </p:txBody>
      </p:sp>
      <p:sp>
        <p:nvSpPr>
          <p:cNvPr id="3" name="Content Placeholder 2"/>
          <p:cNvSpPr>
            <a:spLocks noGrp="1"/>
          </p:cNvSpPr>
          <p:nvPr>
            <p:ph idx="1"/>
          </p:nvPr>
        </p:nvSpPr>
        <p:spPr/>
        <p:txBody>
          <a:bodyPr/>
          <a:lstStyle/>
          <a:p>
            <a:r>
              <a:rPr lang="es-ES" b="1" dirty="0" smtClean="0"/>
              <a:t>Socios</a:t>
            </a:r>
          </a:p>
          <a:p>
            <a:pPr lvl="1"/>
            <a:r>
              <a:rPr lang="es-ES" dirty="0" smtClean="0"/>
              <a:t>Los socios de las sociedades transmitentes anulan sus títulos (fusiones y escisiones totales) o reducen su valor (escisiones parciales) y los sustituyen por otros.</a:t>
            </a:r>
          </a:p>
          <a:p>
            <a:pPr lvl="1"/>
            <a:r>
              <a:rPr lang="es-ES" dirty="0" smtClean="0"/>
              <a:t>Tributación de la renta derivada del canje de los títulos -&gt; Plusvalía</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11</a:t>
            </a:fld>
            <a:endParaRPr lang="es-ES" dirty="0"/>
          </a:p>
        </p:txBody>
      </p:sp>
    </p:spTree>
    <p:extLst>
      <p:ext uri="{BB962C8B-B14F-4D97-AF65-F5344CB8AC3E}">
        <p14:creationId xmlns:p14="http://schemas.microsoft.com/office/powerpoint/2010/main" val="4038603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a:t>Hechos imponibles </a:t>
            </a:r>
            <a:r>
              <a:rPr lang="es-ES" dirty="0" smtClean="0"/>
              <a:t>potenciales (cont.)</a:t>
            </a:r>
            <a:endParaRPr lang="es-ES" dirty="0"/>
          </a:p>
        </p:txBody>
      </p:sp>
      <p:sp>
        <p:nvSpPr>
          <p:cNvPr id="3" name="Content Placeholder 2"/>
          <p:cNvSpPr>
            <a:spLocks noGrp="1"/>
          </p:cNvSpPr>
          <p:nvPr>
            <p:ph idx="1"/>
          </p:nvPr>
        </p:nvSpPr>
        <p:spPr/>
        <p:txBody>
          <a:bodyPr>
            <a:normAutofit fontScale="70000" lnSpcReduction="20000"/>
          </a:bodyPr>
          <a:lstStyle/>
          <a:p>
            <a:r>
              <a:rPr lang="es-ES" b="1" dirty="0" smtClean="0"/>
              <a:t>Sociedades adquirentes</a:t>
            </a:r>
          </a:p>
          <a:p>
            <a:pPr lvl="1"/>
            <a:r>
              <a:rPr lang="es-ES" dirty="0" smtClean="0"/>
              <a:t>En principio, no obtendrán rentas en las operaciones (salvo el caso de anulación de la participación)</a:t>
            </a:r>
          </a:p>
          <a:p>
            <a:pPr lvl="1"/>
            <a:r>
              <a:rPr lang="es-ES" dirty="0" smtClean="0"/>
              <a:t>Cuando participan en la sociedad transmitente, se produce la anulación de dicha participación y su sustitución por los activos y pasivos recibidos de esta sociedad</a:t>
            </a:r>
          </a:p>
          <a:p>
            <a:pPr lvl="1"/>
            <a:r>
              <a:rPr lang="es-ES" dirty="0" smtClean="0"/>
              <a:t>En el caso de las aportaciones de activos y canjes de valores se produce igualmente una transmisión de elementos patrimoniales (activos aportados o acciones canjeadas) en sede de las entidades aportantes recibiendo títulos en contraprestación.</a:t>
            </a:r>
          </a:p>
          <a:p>
            <a:pPr lvl="1"/>
            <a:r>
              <a:rPr lang="es-ES" dirty="0" smtClean="0"/>
              <a:t>Tributación de la renta derivada: Habrá que determinar la valoración de los activos recibidos</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12</a:t>
            </a:fld>
            <a:endParaRPr lang="es-ES" dirty="0"/>
          </a:p>
        </p:txBody>
      </p:sp>
    </p:spTree>
    <p:extLst>
      <p:ext uri="{BB962C8B-B14F-4D97-AF65-F5344CB8AC3E}">
        <p14:creationId xmlns:p14="http://schemas.microsoft.com/office/powerpoint/2010/main" val="3584936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Principales cuestiones controvertidas</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13</a:t>
            </a:fld>
            <a:endParaRPr lang="es-ES" dirty="0"/>
          </a:p>
        </p:txBody>
      </p:sp>
      <p:sp>
        <p:nvSpPr>
          <p:cNvPr id="5" name="Rectangle 4"/>
          <p:cNvSpPr/>
          <p:nvPr/>
        </p:nvSpPr>
        <p:spPr>
          <a:xfrm>
            <a:off x="232012" y="2367887"/>
            <a:ext cx="2115403" cy="1289713"/>
          </a:xfrm>
          <a:prstGeom prst="rect">
            <a:avLst/>
          </a:prstGeom>
          <a:solidFill>
            <a:srgbClr val="FF99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a:t>Principales problemas en la aplicación práctica del régimen fiscal</a:t>
            </a:r>
          </a:p>
        </p:txBody>
      </p:sp>
      <p:sp>
        <p:nvSpPr>
          <p:cNvPr id="6" name="TextBox 5"/>
          <p:cNvSpPr txBox="1"/>
          <p:nvPr/>
        </p:nvSpPr>
        <p:spPr>
          <a:xfrm>
            <a:off x="3370997" y="1474521"/>
            <a:ext cx="5431809" cy="830997"/>
          </a:xfrm>
          <a:prstGeom prst="rect">
            <a:avLst/>
          </a:prstGeom>
          <a:noFill/>
        </p:spPr>
        <p:txBody>
          <a:bodyPr wrap="square" rtlCol="0">
            <a:spAutoFit/>
          </a:bodyPr>
          <a:lstStyle/>
          <a:p>
            <a:r>
              <a:rPr lang="es-ES" sz="1600" dirty="0" smtClean="0"/>
              <a:t>Encaje mercantil y fiscal de algunas operaciones (la normativa fiscal no se ha adecuado completamente a la normativa mercantil)</a:t>
            </a:r>
            <a:endParaRPr lang="es-ES" sz="1600" dirty="0"/>
          </a:p>
        </p:txBody>
      </p:sp>
      <p:sp>
        <p:nvSpPr>
          <p:cNvPr id="7" name="TextBox 6"/>
          <p:cNvSpPr txBox="1"/>
          <p:nvPr/>
        </p:nvSpPr>
        <p:spPr>
          <a:xfrm>
            <a:off x="3380093" y="2370737"/>
            <a:ext cx="5431809" cy="584775"/>
          </a:xfrm>
          <a:prstGeom prst="rect">
            <a:avLst/>
          </a:prstGeom>
          <a:noFill/>
        </p:spPr>
        <p:txBody>
          <a:bodyPr wrap="square" rtlCol="0">
            <a:spAutoFit/>
          </a:bodyPr>
          <a:lstStyle/>
          <a:p>
            <a:r>
              <a:rPr lang="es-ES" sz="1600" dirty="0" smtClean="0"/>
              <a:t>Requisitos intrínsecos de algunas figuras exigidas por la DGT y por la jurisprudencia de los tribunales</a:t>
            </a:r>
            <a:endParaRPr lang="es-ES" sz="1600" dirty="0"/>
          </a:p>
        </p:txBody>
      </p:sp>
      <p:sp>
        <p:nvSpPr>
          <p:cNvPr id="8" name="TextBox 7"/>
          <p:cNvSpPr txBox="1"/>
          <p:nvPr/>
        </p:nvSpPr>
        <p:spPr>
          <a:xfrm>
            <a:off x="3366445" y="3094081"/>
            <a:ext cx="5431809" cy="584775"/>
          </a:xfrm>
          <a:prstGeom prst="rect">
            <a:avLst/>
          </a:prstGeom>
          <a:noFill/>
        </p:spPr>
        <p:txBody>
          <a:bodyPr wrap="square" rtlCol="0">
            <a:spAutoFit/>
          </a:bodyPr>
          <a:lstStyle/>
          <a:p>
            <a:r>
              <a:rPr lang="es-ES" sz="1600" dirty="0" smtClean="0"/>
              <a:t>La interpretación y aplicación de la “cláusula </a:t>
            </a:r>
            <a:r>
              <a:rPr lang="es-ES" sz="1600" dirty="0" err="1" smtClean="0"/>
              <a:t>antiabuso</a:t>
            </a:r>
            <a:r>
              <a:rPr lang="es-ES" sz="1600" dirty="0" smtClean="0"/>
              <a:t>” (exigencia de motivos económicos válidos)</a:t>
            </a:r>
            <a:endParaRPr lang="es-ES" sz="1600" dirty="0"/>
          </a:p>
        </p:txBody>
      </p:sp>
      <p:sp>
        <p:nvSpPr>
          <p:cNvPr id="9" name="TextBox 8"/>
          <p:cNvSpPr txBox="1"/>
          <p:nvPr/>
        </p:nvSpPr>
        <p:spPr>
          <a:xfrm>
            <a:off x="3380093" y="3899313"/>
            <a:ext cx="5431809" cy="584775"/>
          </a:xfrm>
          <a:prstGeom prst="rect">
            <a:avLst/>
          </a:prstGeom>
          <a:noFill/>
        </p:spPr>
        <p:txBody>
          <a:bodyPr wrap="square" rtlCol="0">
            <a:spAutoFit/>
          </a:bodyPr>
          <a:lstStyle/>
          <a:p>
            <a:r>
              <a:rPr lang="es-ES" sz="1600" dirty="0" smtClean="0"/>
              <a:t>La regularización total o parcial en caso de no aplicarse el régimen de diferimiento</a:t>
            </a:r>
            <a:endParaRPr lang="es-ES" sz="1600" dirty="0"/>
          </a:p>
        </p:txBody>
      </p:sp>
      <p:cxnSp>
        <p:nvCxnSpPr>
          <p:cNvPr id="11" name="Straight Arrow Connector 10"/>
          <p:cNvCxnSpPr/>
          <p:nvPr/>
        </p:nvCxnSpPr>
        <p:spPr>
          <a:xfrm flipV="1">
            <a:off x="2545307" y="1685499"/>
            <a:ext cx="834786" cy="97762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endCxn id="7" idx="1"/>
          </p:cNvCxnSpPr>
          <p:nvPr/>
        </p:nvCxnSpPr>
        <p:spPr>
          <a:xfrm flipV="1">
            <a:off x="2490716" y="2663125"/>
            <a:ext cx="889377" cy="34961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V="1">
            <a:off x="2490716" y="3261815"/>
            <a:ext cx="889377" cy="4094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endCxn id="9" idx="1"/>
          </p:cNvCxnSpPr>
          <p:nvPr/>
        </p:nvCxnSpPr>
        <p:spPr>
          <a:xfrm>
            <a:off x="2490716" y="3534770"/>
            <a:ext cx="889377" cy="65693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26696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Encaje mercantil o fiscal de algunas operaciones</a:t>
            </a:r>
            <a:endParaRPr lang="es-ES" dirty="0"/>
          </a:p>
        </p:txBody>
      </p:sp>
      <p:sp>
        <p:nvSpPr>
          <p:cNvPr id="3" name="Content Placeholder 2"/>
          <p:cNvSpPr>
            <a:spLocks noGrp="1"/>
          </p:cNvSpPr>
          <p:nvPr>
            <p:ph idx="1"/>
          </p:nvPr>
        </p:nvSpPr>
        <p:spPr/>
        <p:txBody>
          <a:bodyPr/>
          <a:lstStyle/>
          <a:p>
            <a:pPr marL="0" indent="0">
              <a:buNone/>
            </a:pPr>
            <a:r>
              <a:rPr lang="es-ES" b="1" dirty="0" smtClean="0"/>
              <a:t>A. FUSIONES</a:t>
            </a:r>
          </a:p>
          <a:p>
            <a:pPr marL="400050" lvl="1" indent="0">
              <a:buNone/>
            </a:pPr>
            <a:r>
              <a:rPr lang="es-ES" dirty="0" smtClean="0">
                <a:sym typeface="Wingdings"/>
              </a:rPr>
              <a:t> </a:t>
            </a:r>
            <a:r>
              <a:rPr lang="es-ES" i="1" dirty="0" smtClean="0"/>
              <a:t>Fusión de fundaciones o asociaciones sin ánimo de lucro</a:t>
            </a:r>
          </a:p>
          <a:p>
            <a:pPr lvl="2" indent="-342900"/>
            <a:r>
              <a:rPr lang="es-ES" dirty="0" smtClean="0"/>
              <a:t>La DGT ha admitido la aplicación del régimen especial entre otras en la V4141-16 o la V4334-16</a:t>
            </a:r>
          </a:p>
        </p:txBody>
      </p:sp>
      <p:sp>
        <p:nvSpPr>
          <p:cNvPr id="4" name="Slide Number Placeholder 3"/>
          <p:cNvSpPr>
            <a:spLocks noGrp="1"/>
          </p:cNvSpPr>
          <p:nvPr>
            <p:ph type="sldNum" sz="quarter" idx="12"/>
          </p:nvPr>
        </p:nvSpPr>
        <p:spPr/>
        <p:txBody>
          <a:bodyPr/>
          <a:lstStyle/>
          <a:p>
            <a:fld id="{5D4E5B8B-08C6-4AA7-8BA9-0E365B24F6E9}" type="slidenum">
              <a:rPr lang="es-ES" smtClean="0"/>
              <a:t>14</a:t>
            </a:fld>
            <a:endParaRPr lang="es-ES" dirty="0"/>
          </a:p>
        </p:txBody>
      </p:sp>
    </p:spTree>
    <p:extLst>
      <p:ext uri="{BB962C8B-B14F-4D97-AF65-F5344CB8AC3E}">
        <p14:creationId xmlns:p14="http://schemas.microsoft.com/office/powerpoint/2010/main" val="746863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94" y="775912"/>
            <a:ext cx="8400198" cy="589425"/>
          </a:xfrm>
        </p:spPr>
        <p:txBody>
          <a:bodyPr>
            <a:normAutofit/>
          </a:bodyPr>
          <a:lstStyle/>
          <a:p>
            <a:r>
              <a:rPr lang="es-ES" sz="2800" dirty="0"/>
              <a:t>Encaje mercantil o fiscal de algunas </a:t>
            </a:r>
            <a:r>
              <a:rPr lang="es-ES" sz="2800" dirty="0" smtClean="0"/>
              <a:t>operaciones (cont.)</a:t>
            </a:r>
            <a:endParaRPr lang="es-ES" sz="2800" dirty="0"/>
          </a:p>
        </p:txBody>
      </p:sp>
      <p:sp>
        <p:nvSpPr>
          <p:cNvPr id="3" name="Content Placeholder 2"/>
          <p:cNvSpPr>
            <a:spLocks noGrp="1"/>
          </p:cNvSpPr>
          <p:nvPr>
            <p:ph idx="1"/>
          </p:nvPr>
        </p:nvSpPr>
        <p:spPr>
          <a:xfrm>
            <a:off x="457200" y="1365337"/>
            <a:ext cx="8229600" cy="3306871"/>
          </a:xfrm>
        </p:spPr>
        <p:txBody>
          <a:bodyPr>
            <a:normAutofit fontScale="92500" lnSpcReduction="20000"/>
          </a:bodyPr>
          <a:lstStyle/>
          <a:p>
            <a:pPr marL="809625" lvl="1" indent="-409575">
              <a:buNone/>
            </a:pPr>
            <a:r>
              <a:rPr lang="es-ES" dirty="0" smtClean="0">
                <a:sym typeface="Wingdings"/>
              </a:rPr>
              <a:t>	</a:t>
            </a:r>
            <a:r>
              <a:rPr lang="es-ES" i="1" dirty="0" smtClean="0"/>
              <a:t>Fusión impropia de una única sociedad. La sociedad absorbente es titular de forma directa de la totalidad de las acciones o participaciones de la sociedad absorbida</a:t>
            </a:r>
          </a:p>
          <a:p>
            <a:pPr lvl="2" indent="-342900"/>
            <a:r>
              <a:rPr lang="es-ES" dirty="0" smtClean="0"/>
              <a:t>En estos supuestos no hay ampliación de capital en la sociedad absorbente, sino la anulación de la participación de la sociedad absorbida.</a:t>
            </a:r>
          </a:p>
          <a:p>
            <a:pPr lvl="2" indent="-342900"/>
            <a:r>
              <a:rPr lang="es-ES" dirty="0" smtClean="0"/>
              <a:t>Puede ser fusión directa o fusión inversa</a:t>
            </a:r>
          </a:p>
          <a:p>
            <a:pPr lvl="2" indent="-342900"/>
            <a:r>
              <a:rPr lang="es-ES" dirty="0" smtClean="0"/>
              <a:t>Estas operaciones tendrían encaje en la normativa fiscal</a:t>
            </a:r>
          </a:p>
          <a:p>
            <a:pPr lvl="2" indent="-342900"/>
            <a:r>
              <a:rPr lang="es-ES" dirty="0" smtClean="0"/>
              <a:t>La DGT ha admitido la aplicación del régimen de diferimiento entre otras en la V0256-17 </a:t>
            </a:r>
          </a:p>
          <a:p>
            <a:pPr lvl="2" indent="-342900"/>
            <a:r>
              <a:rPr lang="es-ES" dirty="0" smtClean="0"/>
              <a:t>La STS de 13 de diciembre de 2016 también admite esa posibilidad  </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15</a:t>
            </a:fld>
            <a:endParaRPr lang="es-ES" dirty="0"/>
          </a:p>
        </p:txBody>
      </p:sp>
    </p:spTree>
    <p:extLst>
      <p:ext uri="{BB962C8B-B14F-4D97-AF65-F5344CB8AC3E}">
        <p14:creationId xmlns:p14="http://schemas.microsoft.com/office/powerpoint/2010/main" val="32478086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2800" dirty="0"/>
              <a:t>Encaje mercantil o fiscal de algunas operaciones (cont.)</a:t>
            </a:r>
          </a:p>
        </p:txBody>
      </p:sp>
      <p:sp>
        <p:nvSpPr>
          <p:cNvPr id="3" name="Content Placeholder 2"/>
          <p:cNvSpPr>
            <a:spLocks noGrp="1"/>
          </p:cNvSpPr>
          <p:nvPr>
            <p:ph idx="1"/>
          </p:nvPr>
        </p:nvSpPr>
        <p:spPr>
          <a:xfrm>
            <a:off x="457200" y="1327369"/>
            <a:ext cx="8229600" cy="3713738"/>
          </a:xfrm>
        </p:spPr>
        <p:txBody>
          <a:bodyPr>
            <a:normAutofit/>
          </a:bodyPr>
          <a:lstStyle/>
          <a:p>
            <a:pPr marL="895350" lvl="1" indent="-438150">
              <a:buNone/>
            </a:pPr>
            <a:r>
              <a:rPr lang="es-ES" dirty="0" smtClean="0">
                <a:sym typeface="Wingdings"/>
              </a:rPr>
              <a:t>	</a:t>
            </a:r>
            <a:r>
              <a:rPr lang="es-ES" i="1" dirty="0" smtClean="0"/>
              <a:t>Fusiones “gemelares”, o entre “primas”, “nietas”, “</a:t>
            </a:r>
            <a:r>
              <a:rPr lang="es-ES" i="1" dirty="0" err="1" smtClean="0"/>
              <a:t>tia</a:t>
            </a:r>
            <a:r>
              <a:rPr lang="es-ES" i="1" dirty="0" smtClean="0"/>
              <a:t> y sobrina”, </a:t>
            </a:r>
            <a:r>
              <a:rPr lang="es-ES" i="1" dirty="0" err="1" smtClean="0"/>
              <a:t>etc</a:t>
            </a:r>
            <a:endParaRPr lang="es-ES" i="1" dirty="0" smtClean="0"/>
          </a:p>
          <a:p>
            <a:pPr lvl="2"/>
            <a:r>
              <a:rPr lang="es-ES" dirty="0" smtClean="0"/>
              <a:t>Participan todas las sociedades a través de las que se tiene la participación indirecta</a:t>
            </a:r>
          </a:p>
          <a:p>
            <a:pPr lvl="2"/>
            <a:endParaRPr lang="es-ES" dirty="0"/>
          </a:p>
          <a:p>
            <a:pPr lvl="2"/>
            <a:endParaRPr lang="es-ES" dirty="0" smtClean="0"/>
          </a:p>
          <a:p>
            <a:pPr lvl="2"/>
            <a:endParaRPr lang="es-ES" dirty="0"/>
          </a:p>
          <a:p>
            <a:pPr lvl="2"/>
            <a:endParaRPr lang="es-ES" dirty="0" smtClean="0"/>
          </a:p>
          <a:p>
            <a:pPr lvl="2">
              <a:spcBef>
                <a:spcPts val="0"/>
              </a:spcBef>
            </a:pPr>
            <a:endParaRPr lang="es-ES" dirty="0" smtClean="0"/>
          </a:p>
          <a:p>
            <a:pPr lvl="2"/>
            <a:r>
              <a:rPr lang="es-ES" dirty="0" smtClean="0"/>
              <a:t>La DGT ha admitido la aplicación del régimen de diferimiento</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16</a:t>
            </a:fld>
            <a:endParaRPr lang="es-ES" dirty="0"/>
          </a:p>
        </p:txBody>
      </p:sp>
      <p:sp>
        <p:nvSpPr>
          <p:cNvPr id="5" name="Rectangle 4"/>
          <p:cNvSpPr>
            <a:spLocks noChangeArrowheads="1"/>
          </p:cNvSpPr>
          <p:nvPr/>
        </p:nvSpPr>
        <p:spPr bwMode="auto">
          <a:xfrm>
            <a:off x="1658204" y="3321608"/>
            <a:ext cx="856396" cy="35829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altLang="es-ES" dirty="0">
                <a:solidFill>
                  <a:schemeClr val="lt1"/>
                </a:solidFill>
              </a:rPr>
              <a:t>A</a:t>
            </a:r>
            <a:endParaRPr lang="en-US" altLang="es-ES" dirty="0">
              <a:solidFill>
                <a:schemeClr val="lt1"/>
              </a:solidFill>
            </a:endParaRPr>
          </a:p>
        </p:txBody>
      </p:sp>
      <p:grpSp>
        <p:nvGrpSpPr>
          <p:cNvPr id="6" name="Group 9"/>
          <p:cNvGrpSpPr>
            <a:grpSpLocks noChangeAspect="1"/>
          </p:cNvGrpSpPr>
          <p:nvPr/>
        </p:nvGrpSpPr>
        <p:grpSpPr bwMode="auto">
          <a:xfrm>
            <a:off x="2201579" y="2820002"/>
            <a:ext cx="101834" cy="440526"/>
            <a:chOff x="1057" y="1393"/>
            <a:chExt cx="410" cy="1911"/>
          </a:xfrm>
        </p:grpSpPr>
        <p:grpSp>
          <p:nvGrpSpPr>
            <p:cNvPr id="7" name="Group 10"/>
            <p:cNvGrpSpPr>
              <a:grpSpLocks noChangeAspect="1"/>
            </p:cNvGrpSpPr>
            <p:nvPr/>
          </p:nvGrpSpPr>
          <p:grpSpPr bwMode="auto">
            <a:xfrm>
              <a:off x="1122" y="2315"/>
              <a:ext cx="338" cy="907"/>
              <a:chOff x="1122" y="2315"/>
              <a:chExt cx="338" cy="907"/>
            </a:xfrm>
          </p:grpSpPr>
          <p:grpSp>
            <p:nvGrpSpPr>
              <p:cNvPr id="22" name="Group 11"/>
              <p:cNvGrpSpPr>
                <a:grpSpLocks noChangeAspect="1"/>
              </p:cNvGrpSpPr>
              <p:nvPr/>
            </p:nvGrpSpPr>
            <p:grpSpPr bwMode="auto">
              <a:xfrm>
                <a:off x="1122" y="2315"/>
                <a:ext cx="338" cy="907"/>
                <a:chOff x="1122" y="2315"/>
                <a:chExt cx="338" cy="907"/>
              </a:xfrm>
            </p:grpSpPr>
            <p:sp>
              <p:nvSpPr>
                <p:cNvPr id="24" name="Freeform 12"/>
                <p:cNvSpPr>
                  <a:spLocks noChangeAspect="1"/>
                </p:cNvSpPr>
                <p:nvPr/>
              </p:nvSpPr>
              <p:spPr bwMode="auto">
                <a:xfrm>
                  <a:off x="1122" y="2511"/>
                  <a:ext cx="241" cy="711"/>
                </a:xfrm>
                <a:custGeom>
                  <a:avLst/>
                  <a:gdLst>
                    <a:gd name="T0" fmla="*/ 89 w 483"/>
                    <a:gd name="T1" fmla="*/ 16 h 711"/>
                    <a:gd name="T2" fmla="*/ 95 w 483"/>
                    <a:gd name="T3" fmla="*/ 220 h 711"/>
                    <a:gd name="T4" fmla="*/ 91 w 483"/>
                    <a:gd name="T5" fmla="*/ 393 h 711"/>
                    <a:gd name="T6" fmla="*/ 113 w 483"/>
                    <a:gd name="T7" fmla="*/ 560 h 711"/>
                    <a:gd name="T8" fmla="*/ 58 w 483"/>
                    <a:gd name="T9" fmla="*/ 632 h 711"/>
                    <a:gd name="T10" fmla="*/ 14 w 483"/>
                    <a:gd name="T11" fmla="*/ 680 h 711"/>
                    <a:gd name="T12" fmla="*/ 0 w 483"/>
                    <a:gd name="T13" fmla="*/ 694 h 711"/>
                    <a:gd name="T14" fmla="*/ 22 w 483"/>
                    <a:gd name="T15" fmla="*/ 711 h 711"/>
                    <a:gd name="T16" fmla="*/ 107 w 483"/>
                    <a:gd name="T17" fmla="*/ 708 h 711"/>
                    <a:gd name="T18" fmla="*/ 185 w 483"/>
                    <a:gd name="T19" fmla="*/ 614 h 711"/>
                    <a:gd name="T20" fmla="*/ 189 w 483"/>
                    <a:gd name="T21" fmla="*/ 554 h 711"/>
                    <a:gd name="T22" fmla="*/ 247 w 483"/>
                    <a:gd name="T23" fmla="*/ 358 h 711"/>
                    <a:gd name="T24" fmla="*/ 255 w 483"/>
                    <a:gd name="T25" fmla="*/ 312 h 711"/>
                    <a:gd name="T26" fmla="*/ 251 w 483"/>
                    <a:gd name="T27" fmla="*/ 405 h 711"/>
                    <a:gd name="T28" fmla="*/ 277 w 483"/>
                    <a:gd name="T29" fmla="*/ 535 h 711"/>
                    <a:gd name="T30" fmla="*/ 269 w 483"/>
                    <a:gd name="T31" fmla="*/ 596 h 711"/>
                    <a:gd name="T32" fmla="*/ 309 w 483"/>
                    <a:gd name="T33" fmla="*/ 657 h 711"/>
                    <a:gd name="T34" fmla="*/ 359 w 483"/>
                    <a:gd name="T35" fmla="*/ 700 h 711"/>
                    <a:gd name="T36" fmla="*/ 437 w 483"/>
                    <a:gd name="T37" fmla="*/ 703 h 711"/>
                    <a:gd name="T38" fmla="*/ 461 w 483"/>
                    <a:gd name="T39" fmla="*/ 688 h 711"/>
                    <a:gd name="T40" fmla="*/ 377 w 483"/>
                    <a:gd name="T41" fmla="*/ 593 h 711"/>
                    <a:gd name="T42" fmla="*/ 371 w 483"/>
                    <a:gd name="T43" fmla="*/ 549 h 711"/>
                    <a:gd name="T44" fmla="*/ 385 w 483"/>
                    <a:gd name="T45" fmla="*/ 455 h 711"/>
                    <a:gd name="T46" fmla="*/ 417 w 483"/>
                    <a:gd name="T47" fmla="*/ 299 h 711"/>
                    <a:gd name="T48" fmla="*/ 483 w 483"/>
                    <a:gd name="T49" fmla="*/ 0 h 711"/>
                    <a:gd name="T50" fmla="*/ 89 w 483"/>
                    <a:gd name="T51" fmla="*/ 16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3" h="711">
                      <a:moveTo>
                        <a:pt x="89" y="16"/>
                      </a:moveTo>
                      <a:lnTo>
                        <a:pt x="95" y="220"/>
                      </a:lnTo>
                      <a:lnTo>
                        <a:pt x="91" y="393"/>
                      </a:lnTo>
                      <a:lnTo>
                        <a:pt x="113" y="560"/>
                      </a:lnTo>
                      <a:lnTo>
                        <a:pt x="58" y="632"/>
                      </a:lnTo>
                      <a:lnTo>
                        <a:pt x="14" y="680"/>
                      </a:lnTo>
                      <a:lnTo>
                        <a:pt x="0" y="694"/>
                      </a:lnTo>
                      <a:lnTo>
                        <a:pt x="22" y="711"/>
                      </a:lnTo>
                      <a:lnTo>
                        <a:pt x="107" y="708"/>
                      </a:lnTo>
                      <a:lnTo>
                        <a:pt x="185" y="614"/>
                      </a:lnTo>
                      <a:lnTo>
                        <a:pt x="189" y="554"/>
                      </a:lnTo>
                      <a:lnTo>
                        <a:pt x="247" y="358"/>
                      </a:lnTo>
                      <a:lnTo>
                        <a:pt x="255" y="312"/>
                      </a:lnTo>
                      <a:lnTo>
                        <a:pt x="251" y="405"/>
                      </a:lnTo>
                      <a:lnTo>
                        <a:pt x="277" y="535"/>
                      </a:lnTo>
                      <a:lnTo>
                        <a:pt x="269" y="596"/>
                      </a:lnTo>
                      <a:lnTo>
                        <a:pt x="309" y="657"/>
                      </a:lnTo>
                      <a:lnTo>
                        <a:pt x="359" y="700"/>
                      </a:lnTo>
                      <a:lnTo>
                        <a:pt x="437" y="703"/>
                      </a:lnTo>
                      <a:lnTo>
                        <a:pt x="461" y="688"/>
                      </a:lnTo>
                      <a:lnTo>
                        <a:pt x="377" y="593"/>
                      </a:lnTo>
                      <a:lnTo>
                        <a:pt x="371" y="549"/>
                      </a:lnTo>
                      <a:lnTo>
                        <a:pt x="385" y="455"/>
                      </a:lnTo>
                      <a:lnTo>
                        <a:pt x="417" y="299"/>
                      </a:lnTo>
                      <a:lnTo>
                        <a:pt x="483" y="0"/>
                      </a:lnTo>
                      <a:lnTo>
                        <a:pt x="89" y="16"/>
                      </a:lnTo>
                      <a:close/>
                    </a:path>
                  </a:pathLst>
                </a:custGeom>
                <a:solidFill>
                  <a:srgbClr val="FF7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25" name="Freeform 13"/>
                <p:cNvSpPr>
                  <a:spLocks noChangeAspect="1"/>
                </p:cNvSpPr>
                <p:nvPr/>
              </p:nvSpPr>
              <p:spPr bwMode="auto">
                <a:xfrm>
                  <a:off x="1403" y="2315"/>
                  <a:ext cx="57" cy="89"/>
                </a:xfrm>
                <a:custGeom>
                  <a:avLst/>
                  <a:gdLst>
                    <a:gd name="T0" fmla="*/ 114 w 114"/>
                    <a:gd name="T1" fmla="*/ 0 h 89"/>
                    <a:gd name="T2" fmla="*/ 114 w 114"/>
                    <a:gd name="T3" fmla="*/ 46 h 89"/>
                    <a:gd name="T4" fmla="*/ 0 w 114"/>
                    <a:gd name="T5" fmla="*/ 89 h 89"/>
                    <a:gd name="T6" fmla="*/ 52 w 114"/>
                    <a:gd name="T7" fmla="*/ 6 h 89"/>
                    <a:gd name="T8" fmla="*/ 114 w 114"/>
                    <a:gd name="T9" fmla="*/ 0 h 89"/>
                  </a:gdLst>
                  <a:ahLst/>
                  <a:cxnLst>
                    <a:cxn ang="0">
                      <a:pos x="T0" y="T1"/>
                    </a:cxn>
                    <a:cxn ang="0">
                      <a:pos x="T2" y="T3"/>
                    </a:cxn>
                    <a:cxn ang="0">
                      <a:pos x="T4" y="T5"/>
                    </a:cxn>
                    <a:cxn ang="0">
                      <a:pos x="T6" y="T7"/>
                    </a:cxn>
                    <a:cxn ang="0">
                      <a:pos x="T8" y="T9"/>
                    </a:cxn>
                  </a:cxnLst>
                  <a:rect l="0" t="0" r="r" b="b"/>
                  <a:pathLst>
                    <a:path w="114" h="89">
                      <a:moveTo>
                        <a:pt x="114" y="0"/>
                      </a:moveTo>
                      <a:lnTo>
                        <a:pt x="114" y="46"/>
                      </a:lnTo>
                      <a:lnTo>
                        <a:pt x="0" y="89"/>
                      </a:lnTo>
                      <a:lnTo>
                        <a:pt x="52" y="6"/>
                      </a:lnTo>
                      <a:lnTo>
                        <a:pt x="114" y="0"/>
                      </a:lnTo>
                      <a:close/>
                    </a:path>
                  </a:pathLst>
                </a:custGeom>
                <a:solidFill>
                  <a:srgbClr val="FF7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23" name="Freeform 14"/>
              <p:cNvSpPr>
                <a:spLocks noChangeAspect="1"/>
              </p:cNvSpPr>
              <p:nvPr/>
            </p:nvSpPr>
            <p:spPr bwMode="auto">
              <a:xfrm>
                <a:off x="1248" y="2518"/>
                <a:ext cx="17" cy="315"/>
              </a:xfrm>
              <a:custGeom>
                <a:avLst/>
                <a:gdLst>
                  <a:gd name="T0" fmla="*/ 36 w 36"/>
                  <a:gd name="T1" fmla="*/ 0 h 315"/>
                  <a:gd name="T2" fmla="*/ 36 w 36"/>
                  <a:gd name="T3" fmla="*/ 104 h 315"/>
                  <a:gd name="T4" fmla="*/ 28 w 36"/>
                  <a:gd name="T5" fmla="*/ 166 h 315"/>
                  <a:gd name="T6" fmla="*/ 22 w 36"/>
                  <a:gd name="T7" fmla="*/ 234 h 315"/>
                  <a:gd name="T8" fmla="*/ 0 w 36"/>
                  <a:gd name="T9" fmla="*/ 298 h 315"/>
                  <a:gd name="T10" fmla="*/ 6 w 36"/>
                  <a:gd name="T11" fmla="*/ 315 h 315"/>
                  <a:gd name="T12" fmla="*/ 36 w 36"/>
                  <a:gd name="T13" fmla="*/ 0 h 315"/>
                </a:gdLst>
                <a:ahLst/>
                <a:cxnLst>
                  <a:cxn ang="0">
                    <a:pos x="T0" y="T1"/>
                  </a:cxn>
                  <a:cxn ang="0">
                    <a:pos x="T2" y="T3"/>
                  </a:cxn>
                  <a:cxn ang="0">
                    <a:pos x="T4" y="T5"/>
                  </a:cxn>
                  <a:cxn ang="0">
                    <a:pos x="T6" y="T7"/>
                  </a:cxn>
                  <a:cxn ang="0">
                    <a:pos x="T8" y="T9"/>
                  </a:cxn>
                  <a:cxn ang="0">
                    <a:pos x="T10" y="T11"/>
                  </a:cxn>
                  <a:cxn ang="0">
                    <a:pos x="T12" y="T13"/>
                  </a:cxn>
                </a:cxnLst>
                <a:rect l="0" t="0" r="r" b="b"/>
                <a:pathLst>
                  <a:path w="36" h="315">
                    <a:moveTo>
                      <a:pt x="36" y="0"/>
                    </a:moveTo>
                    <a:lnTo>
                      <a:pt x="36" y="104"/>
                    </a:lnTo>
                    <a:lnTo>
                      <a:pt x="28" y="166"/>
                    </a:lnTo>
                    <a:lnTo>
                      <a:pt x="22" y="234"/>
                    </a:lnTo>
                    <a:lnTo>
                      <a:pt x="0" y="298"/>
                    </a:lnTo>
                    <a:lnTo>
                      <a:pt x="6" y="315"/>
                    </a:lnTo>
                    <a:lnTo>
                      <a:pt x="36" y="0"/>
                    </a:lnTo>
                    <a:close/>
                  </a:path>
                </a:pathLst>
              </a:custGeom>
              <a:solidFill>
                <a:srgbClr val="FF5F1F"/>
              </a:solidFill>
              <a:ln w="9525">
                <a:solidFill>
                  <a:srgbClr val="FF5F1F"/>
                </a:solidFill>
                <a:prstDash val="solid"/>
                <a:round/>
                <a:headEnd/>
                <a:tailEnd/>
              </a:ln>
            </p:spPr>
            <p:txBody>
              <a:bodyPr/>
              <a:lstStyle/>
              <a:p>
                <a:endParaRPr lang="es-ES"/>
              </a:p>
            </p:txBody>
          </p:sp>
        </p:grpSp>
        <p:sp>
          <p:nvSpPr>
            <p:cNvPr id="8" name="Freeform 15"/>
            <p:cNvSpPr>
              <a:spLocks noChangeAspect="1"/>
            </p:cNvSpPr>
            <p:nvPr/>
          </p:nvSpPr>
          <p:spPr bwMode="auto">
            <a:xfrm>
              <a:off x="1057" y="1682"/>
              <a:ext cx="410" cy="1053"/>
            </a:xfrm>
            <a:custGeom>
              <a:avLst/>
              <a:gdLst>
                <a:gd name="T0" fmla="*/ 325 w 820"/>
                <a:gd name="T1" fmla="*/ 6 h 1053"/>
                <a:gd name="T2" fmla="*/ 72 w 820"/>
                <a:gd name="T3" fmla="*/ 87 h 1053"/>
                <a:gd name="T4" fmla="*/ 30 w 820"/>
                <a:gd name="T5" fmla="*/ 124 h 1053"/>
                <a:gd name="T6" fmla="*/ 0 w 820"/>
                <a:gd name="T7" fmla="*/ 444 h 1053"/>
                <a:gd name="T8" fmla="*/ 12 w 820"/>
                <a:gd name="T9" fmla="*/ 520 h 1053"/>
                <a:gd name="T10" fmla="*/ 110 w 820"/>
                <a:gd name="T11" fmla="*/ 514 h 1053"/>
                <a:gd name="T12" fmla="*/ 104 w 820"/>
                <a:gd name="T13" fmla="*/ 703 h 1053"/>
                <a:gd name="T14" fmla="*/ 152 w 820"/>
                <a:gd name="T15" fmla="*/ 703 h 1053"/>
                <a:gd name="T16" fmla="*/ 194 w 820"/>
                <a:gd name="T17" fmla="*/ 850 h 1053"/>
                <a:gd name="T18" fmla="*/ 200 w 820"/>
                <a:gd name="T19" fmla="*/ 1045 h 1053"/>
                <a:gd name="T20" fmla="*/ 369 w 820"/>
                <a:gd name="T21" fmla="*/ 1053 h 1053"/>
                <a:gd name="T22" fmla="*/ 413 w 820"/>
                <a:gd name="T23" fmla="*/ 1026 h 1053"/>
                <a:gd name="T24" fmla="*/ 581 w 820"/>
                <a:gd name="T25" fmla="*/ 1015 h 1053"/>
                <a:gd name="T26" fmla="*/ 756 w 820"/>
                <a:gd name="T27" fmla="*/ 642 h 1053"/>
                <a:gd name="T28" fmla="*/ 820 w 820"/>
                <a:gd name="T29" fmla="*/ 638 h 1053"/>
                <a:gd name="T30" fmla="*/ 762 w 820"/>
                <a:gd name="T31" fmla="*/ 342 h 1053"/>
                <a:gd name="T32" fmla="*/ 760 w 820"/>
                <a:gd name="T33" fmla="*/ 110 h 1053"/>
                <a:gd name="T34" fmla="*/ 724 w 820"/>
                <a:gd name="T35" fmla="*/ 84 h 1053"/>
                <a:gd name="T36" fmla="*/ 451 w 820"/>
                <a:gd name="T37" fmla="*/ 0 h 1053"/>
                <a:gd name="T38" fmla="*/ 399 w 820"/>
                <a:gd name="T39" fmla="*/ 35 h 1053"/>
                <a:gd name="T40" fmla="*/ 325 w 820"/>
                <a:gd name="T41" fmla="*/ 6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20" h="1053">
                  <a:moveTo>
                    <a:pt x="325" y="6"/>
                  </a:moveTo>
                  <a:lnTo>
                    <a:pt x="72" y="87"/>
                  </a:lnTo>
                  <a:lnTo>
                    <a:pt x="30" y="124"/>
                  </a:lnTo>
                  <a:lnTo>
                    <a:pt x="0" y="444"/>
                  </a:lnTo>
                  <a:lnTo>
                    <a:pt x="12" y="520"/>
                  </a:lnTo>
                  <a:lnTo>
                    <a:pt x="110" y="514"/>
                  </a:lnTo>
                  <a:lnTo>
                    <a:pt x="104" y="703"/>
                  </a:lnTo>
                  <a:lnTo>
                    <a:pt x="152" y="703"/>
                  </a:lnTo>
                  <a:lnTo>
                    <a:pt x="194" y="850"/>
                  </a:lnTo>
                  <a:lnTo>
                    <a:pt x="200" y="1045"/>
                  </a:lnTo>
                  <a:lnTo>
                    <a:pt x="369" y="1053"/>
                  </a:lnTo>
                  <a:lnTo>
                    <a:pt x="413" y="1026"/>
                  </a:lnTo>
                  <a:lnTo>
                    <a:pt x="581" y="1015"/>
                  </a:lnTo>
                  <a:lnTo>
                    <a:pt x="756" y="642"/>
                  </a:lnTo>
                  <a:lnTo>
                    <a:pt x="820" y="638"/>
                  </a:lnTo>
                  <a:lnTo>
                    <a:pt x="762" y="342"/>
                  </a:lnTo>
                  <a:lnTo>
                    <a:pt x="760" y="110"/>
                  </a:lnTo>
                  <a:lnTo>
                    <a:pt x="724" y="84"/>
                  </a:lnTo>
                  <a:lnTo>
                    <a:pt x="451" y="0"/>
                  </a:lnTo>
                  <a:lnTo>
                    <a:pt x="399" y="35"/>
                  </a:lnTo>
                  <a:lnTo>
                    <a:pt x="325" y="6"/>
                  </a:lnTo>
                  <a:close/>
                </a:path>
              </a:pathLst>
            </a:custGeom>
            <a:solidFill>
              <a:srgbClr val="5F00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nvGrpSpPr>
            <p:cNvPr id="9" name="Group 16"/>
            <p:cNvGrpSpPr>
              <a:grpSpLocks noChangeAspect="1"/>
            </p:cNvGrpSpPr>
            <p:nvPr/>
          </p:nvGrpSpPr>
          <p:grpSpPr bwMode="auto">
            <a:xfrm>
              <a:off x="1109" y="3105"/>
              <a:ext cx="258" cy="199"/>
              <a:chOff x="1109" y="3105"/>
              <a:chExt cx="258" cy="199"/>
            </a:xfrm>
          </p:grpSpPr>
          <p:sp>
            <p:nvSpPr>
              <p:cNvPr id="20" name="Freeform 17"/>
              <p:cNvSpPr>
                <a:spLocks noChangeAspect="1"/>
              </p:cNvSpPr>
              <p:nvPr/>
            </p:nvSpPr>
            <p:spPr bwMode="auto">
              <a:xfrm>
                <a:off x="1251" y="3105"/>
                <a:ext cx="116" cy="189"/>
              </a:xfrm>
              <a:custGeom>
                <a:avLst/>
                <a:gdLst>
                  <a:gd name="T0" fmla="*/ 16 w 233"/>
                  <a:gd name="T1" fmla="*/ 0 h 189"/>
                  <a:gd name="T2" fmla="*/ 0 w 233"/>
                  <a:gd name="T3" fmla="*/ 29 h 189"/>
                  <a:gd name="T4" fmla="*/ 0 w 233"/>
                  <a:gd name="T5" fmla="*/ 84 h 189"/>
                  <a:gd name="T6" fmla="*/ 22 w 233"/>
                  <a:gd name="T7" fmla="*/ 64 h 189"/>
                  <a:gd name="T8" fmla="*/ 48 w 233"/>
                  <a:gd name="T9" fmla="*/ 91 h 189"/>
                  <a:gd name="T10" fmla="*/ 56 w 233"/>
                  <a:gd name="T11" fmla="*/ 130 h 189"/>
                  <a:gd name="T12" fmla="*/ 92 w 233"/>
                  <a:gd name="T13" fmla="*/ 165 h 189"/>
                  <a:gd name="T14" fmla="*/ 150 w 233"/>
                  <a:gd name="T15" fmla="*/ 184 h 189"/>
                  <a:gd name="T16" fmla="*/ 194 w 233"/>
                  <a:gd name="T17" fmla="*/ 189 h 189"/>
                  <a:gd name="T18" fmla="*/ 233 w 233"/>
                  <a:gd name="T19" fmla="*/ 185 h 189"/>
                  <a:gd name="T20" fmla="*/ 233 w 233"/>
                  <a:gd name="T21" fmla="*/ 148 h 189"/>
                  <a:gd name="T22" fmla="*/ 200 w 233"/>
                  <a:gd name="T23" fmla="*/ 92 h 189"/>
                  <a:gd name="T24" fmla="*/ 182 w 233"/>
                  <a:gd name="T25" fmla="*/ 106 h 189"/>
                  <a:gd name="T26" fmla="*/ 150 w 233"/>
                  <a:gd name="T27" fmla="*/ 106 h 189"/>
                  <a:gd name="T28" fmla="*/ 102 w 233"/>
                  <a:gd name="T29" fmla="*/ 104 h 189"/>
                  <a:gd name="T30" fmla="*/ 72 w 233"/>
                  <a:gd name="T31" fmla="*/ 79 h 189"/>
                  <a:gd name="T32" fmla="*/ 44 w 233"/>
                  <a:gd name="T33" fmla="*/ 50 h 189"/>
                  <a:gd name="T34" fmla="*/ 16 w 233"/>
                  <a:gd name="T35" fmla="*/ 0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3" h="189">
                    <a:moveTo>
                      <a:pt x="16" y="0"/>
                    </a:moveTo>
                    <a:lnTo>
                      <a:pt x="0" y="29"/>
                    </a:lnTo>
                    <a:lnTo>
                      <a:pt x="0" y="84"/>
                    </a:lnTo>
                    <a:lnTo>
                      <a:pt x="22" y="64"/>
                    </a:lnTo>
                    <a:lnTo>
                      <a:pt x="48" y="91"/>
                    </a:lnTo>
                    <a:lnTo>
                      <a:pt x="56" y="130"/>
                    </a:lnTo>
                    <a:lnTo>
                      <a:pt x="92" y="165"/>
                    </a:lnTo>
                    <a:lnTo>
                      <a:pt x="150" y="184"/>
                    </a:lnTo>
                    <a:lnTo>
                      <a:pt x="194" y="189"/>
                    </a:lnTo>
                    <a:lnTo>
                      <a:pt x="233" y="185"/>
                    </a:lnTo>
                    <a:lnTo>
                      <a:pt x="233" y="148"/>
                    </a:lnTo>
                    <a:lnTo>
                      <a:pt x="200" y="92"/>
                    </a:lnTo>
                    <a:lnTo>
                      <a:pt x="182" y="106"/>
                    </a:lnTo>
                    <a:lnTo>
                      <a:pt x="150" y="106"/>
                    </a:lnTo>
                    <a:lnTo>
                      <a:pt x="102" y="104"/>
                    </a:lnTo>
                    <a:lnTo>
                      <a:pt x="72" y="79"/>
                    </a:lnTo>
                    <a:lnTo>
                      <a:pt x="44" y="50"/>
                    </a:lnTo>
                    <a:lnTo>
                      <a:pt x="16" y="0"/>
                    </a:lnTo>
                    <a:close/>
                  </a:path>
                </a:pathLst>
              </a:custGeom>
              <a:solidFill>
                <a:srgbClr val="DF3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21" name="Freeform 18"/>
              <p:cNvSpPr>
                <a:spLocks noChangeAspect="1"/>
              </p:cNvSpPr>
              <p:nvPr/>
            </p:nvSpPr>
            <p:spPr bwMode="auto">
              <a:xfrm>
                <a:off x="1109" y="3109"/>
                <a:ext cx="108" cy="195"/>
              </a:xfrm>
              <a:custGeom>
                <a:avLst/>
                <a:gdLst>
                  <a:gd name="T0" fmla="*/ 213 w 215"/>
                  <a:gd name="T1" fmla="*/ 0 h 195"/>
                  <a:gd name="T2" fmla="*/ 215 w 215"/>
                  <a:gd name="T3" fmla="*/ 78 h 195"/>
                  <a:gd name="T4" fmla="*/ 203 w 215"/>
                  <a:gd name="T5" fmla="*/ 59 h 195"/>
                  <a:gd name="T6" fmla="*/ 185 w 215"/>
                  <a:gd name="T7" fmla="*/ 83 h 195"/>
                  <a:gd name="T8" fmla="*/ 169 w 215"/>
                  <a:gd name="T9" fmla="*/ 121 h 195"/>
                  <a:gd name="T10" fmla="*/ 151 w 215"/>
                  <a:gd name="T11" fmla="*/ 152 h 195"/>
                  <a:gd name="T12" fmla="*/ 107 w 215"/>
                  <a:gd name="T13" fmla="*/ 176 h 195"/>
                  <a:gd name="T14" fmla="*/ 68 w 215"/>
                  <a:gd name="T15" fmla="*/ 190 h 195"/>
                  <a:gd name="T16" fmla="*/ 30 w 215"/>
                  <a:gd name="T17" fmla="*/ 195 h 195"/>
                  <a:gd name="T18" fmla="*/ 16 w 215"/>
                  <a:gd name="T19" fmla="*/ 186 h 195"/>
                  <a:gd name="T20" fmla="*/ 4 w 215"/>
                  <a:gd name="T21" fmla="*/ 168 h 195"/>
                  <a:gd name="T22" fmla="*/ 0 w 215"/>
                  <a:gd name="T23" fmla="*/ 149 h 195"/>
                  <a:gd name="T24" fmla="*/ 6 w 215"/>
                  <a:gd name="T25" fmla="*/ 130 h 195"/>
                  <a:gd name="T26" fmla="*/ 24 w 215"/>
                  <a:gd name="T27" fmla="*/ 96 h 195"/>
                  <a:gd name="T28" fmla="*/ 54 w 215"/>
                  <a:gd name="T29" fmla="*/ 108 h 195"/>
                  <a:gd name="T30" fmla="*/ 103 w 215"/>
                  <a:gd name="T31" fmla="*/ 108 h 195"/>
                  <a:gd name="T32" fmla="*/ 133 w 215"/>
                  <a:gd name="T33" fmla="*/ 106 h 195"/>
                  <a:gd name="T34" fmla="*/ 189 w 215"/>
                  <a:gd name="T35" fmla="*/ 40 h 195"/>
                  <a:gd name="T36" fmla="*/ 213 w 215"/>
                  <a:gd name="T37"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5" h="195">
                    <a:moveTo>
                      <a:pt x="213" y="0"/>
                    </a:moveTo>
                    <a:lnTo>
                      <a:pt x="215" y="78"/>
                    </a:lnTo>
                    <a:lnTo>
                      <a:pt x="203" y="59"/>
                    </a:lnTo>
                    <a:lnTo>
                      <a:pt x="185" y="83"/>
                    </a:lnTo>
                    <a:lnTo>
                      <a:pt x="169" y="121"/>
                    </a:lnTo>
                    <a:lnTo>
                      <a:pt x="151" y="152"/>
                    </a:lnTo>
                    <a:lnTo>
                      <a:pt x="107" y="176"/>
                    </a:lnTo>
                    <a:lnTo>
                      <a:pt x="68" y="190"/>
                    </a:lnTo>
                    <a:lnTo>
                      <a:pt x="30" y="195"/>
                    </a:lnTo>
                    <a:lnTo>
                      <a:pt x="16" y="186"/>
                    </a:lnTo>
                    <a:lnTo>
                      <a:pt x="4" y="168"/>
                    </a:lnTo>
                    <a:lnTo>
                      <a:pt x="0" y="149"/>
                    </a:lnTo>
                    <a:lnTo>
                      <a:pt x="6" y="130"/>
                    </a:lnTo>
                    <a:lnTo>
                      <a:pt x="24" y="96"/>
                    </a:lnTo>
                    <a:lnTo>
                      <a:pt x="54" y="108"/>
                    </a:lnTo>
                    <a:lnTo>
                      <a:pt x="103" y="108"/>
                    </a:lnTo>
                    <a:lnTo>
                      <a:pt x="133" y="106"/>
                    </a:lnTo>
                    <a:lnTo>
                      <a:pt x="189" y="40"/>
                    </a:lnTo>
                    <a:lnTo>
                      <a:pt x="213" y="0"/>
                    </a:lnTo>
                    <a:close/>
                  </a:path>
                </a:pathLst>
              </a:custGeom>
              <a:solidFill>
                <a:srgbClr val="DF3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nvGrpSpPr>
            <p:cNvPr id="10" name="Group 19"/>
            <p:cNvGrpSpPr>
              <a:grpSpLocks noChangeAspect="1"/>
            </p:cNvGrpSpPr>
            <p:nvPr/>
          </p:nvGrpSpPr>
          <p:grpSpPr bwMode="auto">
            <a:xfrm>
              <a:off x="1118" y="2093"/>
              <a:ext cx="180" cy="292"/>
              <a:chOff x="1118" y="2093"/>
              <a:chExt cx="180" cy="292"/>
            </a:xfrm>
          </p:grpSpPr>
          <p:sp>
            <p:nvSpPr>
              <p:cNvPr id="18" name="Freeform 20"/>
              <p:cNvSpPr>
                <a:spLocks noChangeAspect="1"/>
              </p:cNvSpPr>
              <p:nvPr/>
            </p:nvSpPr>
            <p:spPr bwMode="auto">
              <a:xfrm>
                <a:off x="1142" y="2093"/>
                <a:ext cx="156" cy="292"/>
              </a:xfrm>
              <a:custGeom>
                <a:avLst/>
                <a:gdLst>
                  <a:gd name="T0" fmla="*/ 0 w 313"/>
                  <a:gd name="T1" fmla="*/ 292 h 292"/>
                  <a:gd name="T2" fmla="*/ 305 w 313"/>
                  <a:gd name="T3" fmla="*/ 276 h 292"/>
                  <a:gd name="T4" fmla="*/ 313 w 313"/>
                  <a:gd name="T5" fmla="*/ 0 h 292"/>
                </a:gdLst>
                <a:ahLst/>
                <a:cxnLst>
                  <a:cxn ang="0">
                    <a:pos x="T0" y="T1"/>
                  </a:cxn>
                  <a:cxn ang="0">
                    <a:pos x="T2" y="T3"/>
                  </a:cxn>
                  <a:cxn ang="0">
                    <a:pos x="T4" y="T5"/>
                  </a:cxn>
                </a:cxnLst>
                <a:rect l="0" t="0" r="r" b="b"/>
                <a:pathLst>
                  <a:path w="313" h="292">
                    <a:moveTo>
                      <a:pt x="0" y="292"/>
                    </a:moveTo>
                    <a:lnTo>
                      <a:pt x="305" y="276"/>
                    </a:lnTo>
                    <a:lnTo>
                      <a:pt x="313" y="0"/>
                    </a:lnTo>
                  </a:path>
                </a:pathLst>
              </a:custGeom>
              <a:noFill/>
              <a:ln w="9525">
                <a:solidFill>
                  <a:srgbClr val="5F009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19" name="Freeform 21"/>
              <p:cNvSpPr>
                <a:spLocks noChangeAspect="1"/>
              </p:cNvSpPr>
              <p:nvPr/>
            </p:nvSpPr>
            <p:spPr bwMode="auto">
              <a:xfrm>
                <a:off x="1118" y="2128"/>
                <a:ext cx="176" cy="73"/>
              </a:xfrm>
              <a:custGeom>
                <a:avLst/>
                <a:gdLst>
                  <a:gd name="T0" fmla="*/ 0 w 353"/>
                  <a:gd name="T1" fmla="*/ 73 h 73"/>
                  <a:gd name="T2" fmla="*/ 125 w 353"/>
                  <a:gd name="T3" fmla="*/ 52 h 73"/>
                  <a:gd name="T4" fmla="*/ 353 w 353"/>
                  <a:gd name="T5" fmla="*/ 0 h 73"/>
                </a:gdLst>
                <a:ahLst/>
                <a:cxnLst>
                  <a:cxn ang="0">
                    <a:pos x="T0" y="T1"/>
                  </a:cxn>
                  <a:cxn ang="0">
                    <a:pos x="T2" y="T3"/>
                  </a:cxn>
                  <a:cxn ang="0">
                    <a:pos x="T4" y="T5"/>
                  </a:cxn>
                </a:cxnLst>
                <a:rect l="0" t="0" r="r" b="b"/>
                <a:pathLst>
                  <a:path w="353" h="73">
                    <a:moveTo>
                      <a:pt x="0" y="73"/>
                    </a:moveTo>
                    <a:lnTo>
                      <a:pt x="125" y="52"/>
                    </a:lnTo>
                    <a:lnTo>
                      <a:pt x="353" y="0"/>
                    </a:lnTo>
                  </a:path>
                </a:pathLst>
              </a:custGeom>
              <a:noFill/>
              <a:ln w="9525">
                <a:solidFill>
                  <a:srgbClr val="5F009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grpSp>
        <p:grpSp>
          <p:nvGrpSpPr>
            <p:cNvPr id="11" name="Group 22"/>
            <p:cNvGrpSpPr>
              <a:grpSpLocks noChangeAspect="1"/>
            </p:cNvGrpSpPr>
            <p:nvPr/>
          </p:nvGrpSpPr>
          <p:grpSpPr bwMode="auto">
            <a:xfrm>
              <a:off x="1111" y="1962"/>
              <a:ext cx="252" cy="235"/>
              <a:chOff x="1111" y="1962"/>
              <a:chExt cx="252" cy="235"/>
            </a:xfrm>
          </p:grpSpPr>
          <p:sp>
            <p:nvSpPr>
              <p:cNvPr id="16" name="Freeform 23"/>
              <p:cNvSpPr>
                <a:spLocks noChangeAspect="1"/>
              </p:cNvSpPr>
              <p:nvPr/>
            </p:nvSpPr>
            <p:spPr bwMode="auto">
              <a:xfrm>
                <a:off x="1269" y="1962"/>
                <a:ext cx="94" cy="140"/>
              </a:xfrm>
              <a:custGeom>
                <a:avLst/>
                <a:gdLst>
                  <a:gd name="T0" fmla="*/ 0 w 188"/>
                  <a:gd name="T1" fmla="*/ 85 h 140"/>
                  <a:gd name="T2" fmla="*/ 46 w 188"/>
                  <a:gd name="T3" fmla="*/ 65 h 140"/>
                  <a:gd name="T4" fmla="*/ 72 w 188"/>
                  <a:gd name="T5" fmla="*/ 23 h 140"/>
                  <a:gd name="T6" fmla="*/ 108 w 188"/>
                  <a:gd name="T7" fmla="*/ 10 h 140"/>
                  <a:gd name="T8" fmla="*/ 126 w 188"/>
                  <a:gd name="T9" fmla="*/ 0 h 140"/>
                  <a:gd name="T10" fmla="*/ 140 w 188"/>
                  <a:gd name="T11" fmla="*/ 4 h 140"/>
                  <a:gd name="T12" fmla="*/ 142 w 188"/>
                  <a:gd name="T13" fmla="*/ 14 h 140"/>
                  <a:gd name="T14" fmla="*/ 178 w 188"/>
                  <a:gd name="T15" fmla="*/ 34 h 140"/>
                  <a:gd name="T16" fmla="*/ 188 w 188"/>
                  <a:gd name="T17" fmla="*/ 69 h 140"/>
                  <a:gd name="T18" fmla="*/ 178 w 188"/>
                  <a:gd name="T19" fmla="*/ 93 h 140"/>
                  <a:gd name="T20" fmla="*/ 124 w 188"/>
                  <a:gd name="T21" fmla="*/ 120 h 140"/>
                  <a:gd name="T22" fmla="*/ 18 w 188"/>
                  <a:gd name="T23" fmla="*/ 140 h 140"/>
                  <a:gd name="T24" fmla="*/ 0 w 188"/>
                  <a:gd name="T25" fmla="*/ 8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8" h="140">
                    <a:moveTo>
                      <a:pt x="0" y="85"/>
                    </a:moveTo>
                    <a:lnTo>
                      <a:pt x="46" y="65"/>
                    </a:lnTo>
                    <a:lnTo>
                      <a:pt x="72" y="23"/>
                    </a:lnTo>
                    <a:lnTo>
                      <a:pt x="108" y="10"/>
                    </a:lnTo>
                    <a:lnTo>
                      <a:pt x="126" y="0"/>
                    </a:lnTo>
                    <a:lnTo>
                      <a:pt x="140" y="4"/>
                    </a:lnTo>
                    <a:lnTo>
                      <a:pt x="142" y="14"/>
                    </a:lnTo>
                    <a:lnTo>
                      <a:pt x="178" y="34"/>
                    </a:lnTo>
                    <a:lnTo>
                      <a:pt x="188" y="69"/>
                    </a:lnTo>
                    <a:lnTo>
                      <a:pt x="178" y="93"/>
                    </a:lnTo>
                    <a:lnTo>
                      <a:pt x="124" y="120"/>
                    </a:lnTo>
                    <a:lnTo>
                      <a:pt x="18" y="140"/>
                    </a:lnTo>
                    <a:lnTo>
                      <a:pt x="0" y="85"/>
                    </a:lnTo>
                    <a:close/>
                  </a:path>
                </a:pathLst>
              </a:custGeom>
              <a:solidFill>
                <a:srgbClr val="FF7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7" name="Freeform 24"/>
              <p:cNvSpPr>
                <a:spLocks noChangeAspect="1"/>
              </p:cNvSpPr>
              <p:nvPr/>
            </p:nvSpPr>
            <p:spPr bwMode="auto">
              <a:xfrm>
                <a:off x="1111" y="2042"/>
                <a:ext cx="175" cy="155"/>
              </a:xfrm>
              <a:custGeom>
                <a:avLst/>
                <a:gdLst>
                  <a:gd name="T0" fmla="*/ 0 w 351"/>
                  <a:gd name="T1" fmla="*/ 155 h 155"/>
                  <a:gd name="T2" fmla="*/ 143 w 351"/>
                  <a:gd name="T3" fmla="*/ 128 h 155"/>
                  <a:gd name="T4" fmla="*/ 251 w 351"/>
                  <a:gd name="T5" fmla="*/ 97 h 155"/>
                  <a:gd name="T6" fmla="*/ 351 w 351"/>
                  <a:gd name="T7" fmla="*/ 67 h 155"/>
                  <a:gd name="T8" fmla="*/ 313 w 351"/>
                  <a:gd name="T9" fmla="*/ 0 h 155"/>
                  <a:gd name="T10" fmla="*/ 127 w 351"/>
                  <a:gd name="T11" fmla="*/ 43 h 155"/>
                  <a:gd name="T12" fmla="*/ 14 w 351"/>
                  <a:gd name="T13" fmla="*/ 64 h 155"/>
                  <a:gd name="T14" fmla="*/ 10 w 351"/>
                  <a:gd name="T15" fmla="*/ 52 h 155"/>
                  <a:gd name="T16" fmla="*/ 0 w 351"/>
                  <a:gd name="T17"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1" h="155">
                    <a:moveTo>
                      <a:pt x="0" y="155"/>
                    </a:moveTo>
                    <a:lnTo>
                      <a:pt x="143" y="128"/>
                    </a:lnTo>
                    <a:lnTo>
                      <a:pt x="251" y="97"/>
                    </a:lnTo>
                    <a:lnTo>
                      <a:pt x="351" y="67"/>
                    </a:lnTo>
                    <a:lnTo>
                      <a:pt x="313" y="0"/>
                    </a:lnTo>
                    <a:lnTo>
                      <a:pt x="127" y="43"/>
                    </a:lnTo>
                    <a:lnTo>
                      <a:pt x="14" y="64"/>
                    </a:lnTo>
                    <a:lnTo>
                      <a:pt x="10" y="52"/>
                    </a:lnTo>
                    <a:lnTo>
                      <a:pt x="0" y="155"/>
                    </a:lnTo>
                    <a:close/>
                  </a:path>
                </a:pathLst>
              </a:custGeom>
              <a:solidFill>
                <a:srgbClr val="5F00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12" name="Line 25"/>
            <p:cNvSpPr>
              <a:spLocks noChangeAspect="1" noChangeShapeType="1"/>
            </p:cNvSpPr>
            <p:nvPr/>
          </p:nvSpPr>
          <p:spPr bwMode="auto">
            <a:xfrm flipH="1">
              <a:off x="1262" y="2425"/>
              <a:ext cx="34" cy="275"/>
            </a:xfrm>
            <a:prstGeom prst="line">
              <a:avLst/>
            </a:prstGeom>
            <a:noFill/>
            <a:ln w="12700">
              <a:solidFill>
                <a:srgbClr val="5F009F"/>
              </a:solidFill>
              <a:round/>
              <a:headEnd/>
              <a:tailEnd/>
            </a:ln>
            <a:extLst>
              <a:ext uri="{909E8E84-426E-40DD-AFC4-6F175D3DCCD1}">
                <a14:hiddenFill xmlns:a14="http://schemas.microsoft.com/office/drawing/2010/main">
                  <a:noFill/>
                </a14:hiddenFill>
              </a:ext>
            </a:extLst>
          </p:spPr>
          <p:txBody>
            <a:bodyPr/>
            <a:lstStyle/>
            <a:p>
              <a:endParaRPr lang="es-ES"/>
            </a:p>
          </p:txBody>
        </p:sp>
        <p:grpSp>
          <p:nvGrpSpPr>
            <p:cNvPr id="13" name="Group 26"/>
            <p:cNvGrpSpPr>
              <a:grpSpLocks noChangeAspect="1"/>
            </p:cNvGrpSpPr>
            <p:nvPr/>
          </p:nvGrpSpPr>
          <p:grpSpPr bwMode="auto">
            <a:xfrm>
              <a:off x="1144" y="1393"/>
              <a:ext cx="217" cy="326"/>
              <a:chOff x="1144" y="1393"/>
              <a:chExt cx="217" cy="326"/>
            </a:xfrm>
          </p:grpSpPr>
          <p:sp>
            <p:nvSpPr>
              <p:cNvPr id="14" name="Freeform 27"/>
              <p:cNvSpPr>
                <a:spLocks noChangeAspect="1"/>
              </p:cNvSpPr>
              <p:nvPr/>
            </p:nvSpPr>
            <p:spPr bwMode="auto">
              <a:xfrm>
                <a:off x="1197" y="1444"/>
                <a:ext cx="117" cy="275"/>
              </a:xfrm>
              <a:custGeom>
                <a:avLst/>
                <a:gdLst>
                  <a:gd name="T0" fmla="*/ 40 w 236"/>
                  <a:gd name="T1" fmla="*/ 16 h 275"/>
                  <a:gd name="T2" fmla="*/ 22 w 236"/>
                  <a:gd name="T3" fmla="*/ 26 h 275"/>
                  <a:gd name="T4" fmla="*/ 10 w 236"/>
                  <a:gd name="T5" fmla="*/ 38 h 275"/>
                  <a:gd name="T6" fmla="*/ 2 w 236"/>
                  <a:gd name="T7" fmla="*/ 53 h 275"/>
                  <a:gd name="T8" fmla="*/ 0 w 236"/>
                  <a:gd name="T9" fmla="*/ 137 h 275"/>
                  <a:gd name="T10" fmla="*/ 14 w 236"/>
                  <a:gd name="T11" fmla="*/ 167 h 275"/>
                  <a:gd name="T12" fmla="*/ 46 w 236"/>
                  <a:gd name="T13" fmla="*/ 191 h 275"/>
                  <a:gd name="T14" fmla="*/ 46 w 236"/>
                  <a:gd name="T15" fmla="*/ 246 h 275"/>
                  <a:gd name="T16" fmla="*/ 120 w 236"/>
                  <a:gd name="T17" fmla="*/ 275 h 275"/>
                  <a:gd name="T18" fmla="*/ 178 w 236"/>
                  <a:gd name="T19" fmla="*/ 241 h 275"/>
                  <a:gd name="T20" fmla="*/ 178 w 236"/>
                  <a:gd name="T21" fmla="*/ 193 h 275"/>
                  <a:gd name="T22" fmla="*/ 214 w 236"/>
                  <a:gd name="T23" fmla="*/ 166 h 275"/>
                  <a:gd name="T24" fmla="*/ 228 w 236"/>
                  <a:gd name="T25" fmla="*/ 135 h 275"/>
                  <a:gd name="T26" fmla="*/ 236 w 236"/>
                  <a:gd name="T27" fmla="*/ 49 h 275"/>
                  <a:gd name="T28" fmla="*/ 234 w 236"/>
                  <a:gd name="T29" fmla="*/ 39 h 275"/>
                  <a:gd name="T30" fmla="*/ 222 w 236"/>
                  <a:gd name="T31" fmla="*/ 23 h 275"/>
                  <a:gd name="T32" fmla="*/ 204 w 236"/>
                  <a:gd name="T33" fmla="*/ 16 h 275"/>
                  <a:gd name="T34" fmla="*/ 188 w 236"/>
                  <a:gd name="T35" fmla="*/ 8 h 275"/>
                  <a:gd name="T36" fmla="*/ 162 w 236"/>
                  <a:gd name="T37" fmla="*/ 1 h 275"/>
                  <a:gd name="T38" fmla="*/ 130 w 236"/>
                  <a:gd name="T39" fmla="*/ 0 h 275"/>
                  <a:gd name="T40" fmla="*/ 98 w 236"/>
                  <a:gd name="T41" fmla="*/ 1 h 275"/>
                  <a:gd name="T42" fmla="*/ 64 w 236"/>
                  <a:gd name="T43" fmla="*/ 7 h 275"/>
                  <a:gd name="T44" fmla="*/ 40 w 236"/>
                  <a:gd name="T45" fmla="*/ 16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6" h="275">
                    <a:moveTo>
                      <a:pt x="40" y="16"/>
                    </a:moveTo>
                    <a:lnTo>
                      <a:pt x="22" y="26"/>
                    </a:lnTo>
                    <a:lnTo>
                      <a:pt x="10" y="38"/>
                    </a:lnTo>
                    <a:lnTo>
                      <a:pt x="2" y="53"/>
                    </a:lnTo>
                    <a:lnTo>
                      <a:pt x="0" y="137"/>
                    </a:lnTo>
                    <a:lnTo>
                      <a:pt x="14" y="167"/>
                    </a:lnTo>
                    <a:lnTo>
                      <a:pt x="46" y="191"/>
                    </a:lnTo>
                    <a:lnTo>
                      <a:pt x="46" y="246"/>
                    </a:lnTo>
                    <a:lnTo>
                      <a:pt x="120" y="275"/>
                    </a:lnTo>
                    <a:lnTo>
                      <a:pt x="178" y="241"/>
                    </a:lnTo>
                    <a:lnTo>
                      <a:pt x="178" y="193"/>
                    </a:lnTo>
                    <a:lnTo>
                      <a:pt x="214" y="166"/>
                    </a:lnTo>
                    <a:lnTo>
                      <a:pt x="228" y="135"/>
                    </a:lnTo>
                    <a:lnTo>
                      <a:pt x="236" y="49"/>
                    </a:lnTo>
                    <a:lnTo>
                      <a:pt x="234" y="39"/>
                    </a:lnTo>
                    <a:lnTo>
                      <a:pt x="222" y="23"/>
                    </a:lnTo>
                    <a:lnTo>
                      <a:pt x="204" y="16"/>
                    </a:lnTo>
                    <a:lnTo>
                      <a:pt x="188" y="8"/>
                    </a:lnTo>
                    <a:lnTo>
                      <a:pt x="162" y="1"/>
                    </a:lnTo>
                    <a:lnTo>
                      <a:pt x="130" y="0"/>
                    </a:lnTo>
                    <a:lnTo>
                      <a:pt x="98" y="1"/>
                    </a:lnTo>
                    <a:lnTo>
                      <a:pt x="64" y="7"/>
                    </a:lnTo>
                    <a:lnTo>
                      <a:pt x="40" y="16"/>
                    </a:lnTo>
                    <a:close/>
                  </a:path>
                </a:pathLst>
              </a:custGeom>
              <a:solidFill>
                <a:srgbClr val="FF7F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5" name="Freeform 28"/>
              <p:cNvSpPr>
                <a:spLocks noChangeAspect="1"/>
              </p:cNvSpPr>
              <p:nvPr/>
            </p:nvSpPr>
            <p:spPr bwMode="auto">
              <a:xfrm>
                <a:off x="1144" y="1393"/>
                <a:ext cx="217" cy="261"/>
              </a:xfrm>
              <a:custGeom>
                <a:avLst/>
                <a:gdLst>
                  <a:gd name="T0" fmla="*/ 185 w 435"/>
                  <a:gd name="T1" fmla="*/ 5 h 261"/>
                  <a:gd name="T2" fmla="*/ 123 w 435"/>
                  <a:gd name="T3" fmla="*/ 15 h 261"/>
                  <a:gd name="T4" fmla="*/ 89 w 435"/>
                  <a:gd name="T5" fmla="*/ 29 h 261"/>
                  <a:gd name="T6" fmla="*/ 65 w 435"/>
                  <a:gd name="T7" fmla="*/ 47 h 261"/>
                  <a:gd name="T8" fmla="*/ 43 w 435"/>
                  <a:gd name="T9" fmla="*/ 83 h 261"/>
                  <a:gd name="T10" fmla="*/ 16 w 435"/>
                  <a:gd name="T11" fmla="*/ 136 h 261"/>
                  <a:gd name="T12" fmla="*/ 0 w 435"/>
                  <a:gd name="T13" fmla="*/ 183 h 261"/>
                  <a:gd name="T14" fmla="*/ 2 w 435"/>
                  <a:gd name="T15" fmla="*/ 204 h 261"/>
                  <a:gd name="T16" fmla="*/ 10 w 435"/>
                  <a:gd name="T17" fmla="*/ 223 h 261"/>
                  <a:gd name="T18" fmla="*/ 18 w 435"/>
                  <a:gd name="T19" fmla="*/ 245 h 261"/>
                  <a:gd name="T20" fmla="*/ 10 w 435"/>
                  <a:gd name="T21" fmla="*/ 261 h 261"/>
                  <a:gd name="T22" fmla="*/ 35 w 435"/>
                  <a:gd name="T23" fmla="*/ 254 h 261"/>
                  <a:gd name="T24" fmla="*/ 61 w 435"/>
                  <a:gd name="T25" fmla="*/ 250 h 261"/>
                  <a:gd name="T26" fmla="*/ 89 w 435"/>
                  <a:gd name="T27" fmla="*/ 251 h 261"/>
                  <a:gd name="T28" fmla="*/ 127 w 435"/>
                  <a:gd name="T29" fmla="*/ 257 h 261"/>
                  <a:gd name="T30" fmla="*/ 151 w 435"/>
                  <a:gd name="T31" fmla="*/ 258 h 261"/>
                  <a:gd name="T32" fmla="*/ 151 w 435"/>
                  <a:gd name="T33" fmla="*/ 241 h 261"/>
                  <a:gd name="T34" fmla="*/ 119 w 435"/>
                  <a:gd name="T35" fmla="*/ 205 h 261"/>
                  <a:gd name="T36" fmla="*/ 113 w 435"/>
                  <a:gd name="T37" fmla="*/ 148 h 261"/>
                  <a:gd name="T38" fmla="*/ 119 w 435"/>
                  <a:gd name="T39" fmla="*/ 96 h 261"/>
                  <a:gd name="T40" fmla="*/ 179 w 435"/>
                  <a:gd name="T41" fmla="*/ 64 h 261"/>
                  <a:gd name="T42" fmla="*/ 283 w 435"/>
                  <a:gd name="T43" fmla="*/ 59 h 261"/>
                  <a:gd name="T44" fmla="*/ 331 w 435"/>
                  <a:gd name="T45" fmla="*/ 91 h 261"/>
                  <a:gd name="T46" fmla="*/ 327 w 435"/>
                  <a:gd name="T47" fmla="*/ 200 h 261"/>
                  <a:gd name="T48" fmla="*/ 283 w 435"/>
                  <a:gd name="T49" fmla="*/ 242 h 261"/>
                  <a:gd name="T50" fmla="*/ 283 w 435"/>
                  <a:gd name="T51" fmla="*/ 257 h 261"/>
                  <a:gd name="T52" fmla="*/ 309 w 435"/>
                  <a:gd name="T53" fmla="*/ 257 h 261"/>
                  <a:gd name="T54" fmla="*/ 339 w 435"/>
                  <a:gd name="T55" fmla="*/ 254 h 261"/>
                  <a:gd name="T56" fmla="*/ 367 w 435"/>
                  <a:gd name="T57" fmla="*/ 253 h 261"/>
                  <a:gd name="T58" fmla="*/ 391 w 435"/>
                  <a:gd name="T59" fmla="*/ 255 h 261"/>
                  <a:gd name="T60" fmla="*/ 399 w 435"/>
                  <a:gd name="T61" fmla="*/ 257 h 261"/>
                  <a:gd name="T62" fmla="*/ 407 w 435"/>
                  <a:gd name="T63" fmla="*/ 241 h 261"/>
                  <a:gd name="T64" fmla="*/ 425 w 435"/>
                  <a:gd name="T65" fmla="*/ 215 h 261"/>
                  <a:gd name="T66" fmla="*/ 431 w 435"/>
                  <a:gd name="T67" fmla="*/ 191 h 261"/>
                  <a:gd name="T68" fmla="*/ 435 w 435"/>
                  <a:gd name="T69" fmla="*/ 171 h 261"/>
                  <a:gd name="T70" fmla="*/ 431 w 435"/>
                  <a:gd name="T71" fmla="*/ 148 h 261"/>
                  <a:gd name="T72" fmla="*/ 425 w 435"/>
                  <a:gd name="T73" fmla="*/ 131 h 261"/>
                  <a:gd name="T74" fmla="*/ 413 w 435"/>
                  <a:gd name="T75" fmla="*/ 113 h 261"/>
                  <a:gd name="T76" fmla="*/ 407 w 435"/>
                  <a:gd name="T77" fmla="*/ 95 h 261"/>
                  <a:gd name="T78" fmla="*/ 407 w 435"/>
                  <a:gd name="T79" fmla="*/ 82 h 261"/>
                  <a:gd name="T80" fmla="*/ 399 w 435"/>
                  <a:gd name="T81" fmla="*/ 63 h 261"/>
                  <a:gd name="T82" fmla="*/ 389 w 435"/>
                  <a:gd name="T83" fmla="*/ 40 h 261"/>
                  <a:gd name="T84" fmla="*/ 345 w 435"/>
                  <a:gd name="T85" fmla="*/ 19 h 261"/>
                  <a:gd name="T86" fmla="*/ 313 w 435"/>
                  <a:gd name="T87" fmla="*/ 5 h 261"/>
                  <a:gd name="T88" fmla="*/ 267 w 435"/>
                  <a:gd name="T89" fmla="*/ 0 h 261"/>
                  <a:gd name="T90" fmla="*/ 225 w 435"/>
                  <a:gd name="T91" fmla="*/ 0 h 261"/>
                  <a:gd name="T92" fmla="*/ 185 w 435"/>
                  <a:gd name="T93" fmla="*/ 5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35" h="261">
                    <a:moveTo>
                      <a:pt x="185" y="5"/>
                    </a:moveTo>
                    <a:lnTo>
                      <a:pt x="123" y="15"/>
                    </a:lnTo>
                    <a:lnTo>
                      <a:pt x="89" y="29"/>
                    </a:lnTo>
                    <a:lnTo>
                      <a:pt x="65" y="47"/>
                    </a:lnTo>
                    <a:lnTo>
                      <a:pt x="43" y="83"/>
                    </a:lnTo>
                    <a:lnTo>
                      <a:pt x="16" y="136"/>
                    </a:lnTo>
                    <a:lnTo>
                      <a:pt x="0" y="183"/>
                    </a:lnTo>
                    <a:lnTo>
                      <a:pt x="2" y="204"/>
                    </a:lnTo>
                    <a:lnTo>
                      <a:pt x="10" y="223"/>
                    </a:lnTo>
                    <a:lnTo>
                      <a:pt x="18" y="245"/>
                    </a:lnTo>
                    <a:lnTo>
                      <a:pt x="10" y="261"/>
                    </a:lnTo>
                    <a:lnTo>
                      <a:pt x="35" y="254"/>
                    </a:lnTo>
                    <a:lnTo>
                      <a:pt x="61" y="250"/>
                    </a:lnTo>
                    <a:lnTo>
                      <a:pt x="89" y="251"/>
                    </a:lnTo>
                    <a:lnTo>
                      <a:pt x="127" y="257"/>
                    </a:lnTo>
                    <a:lnTo>
                      <a:pt x="151" y="258"/>
                    </a:lnTo>
                    <a:lnTo>
                      <a:pt x="151" y="241"/>
                    </a:lnTo>
                    <a:lnTo>
                      <a:pt x="119" y="205"/>
                    </a:lnTo>
                    <a:lnTo>
                      <a:pt x="113" y="148"/>
                    </a:lnTo>
                    <a:lnTo>
                      <a:pt x="119" y="96"/>
                    </a:lnTo>
                    <a:lnTo>
                      <a:pt x="179" y="64"/>
                    </a:lnTo>
                    <a:lnTo>
                      <a:pt x="283" y="59"/>
                    </a:lnTo>
                    <a:lnTo>
                      <a:pt x="331" y="91"/>
                    </a:lnTo>
                    <a:lnTo>
                      <a:pt x="327" y="200"/>
                    </a:lnTo>
                    <a:lnTo>
                      <a:pt x="283" y="242"/>
                    </a:lnTo>
                    <a:lnTo>
                      <a:pt x="283" y="257"/>
                    </a:lnTo>
                    <a:lnTo>
                      <a:pt x="309" y="257"/>
                    </a:lnTo>
                    <a:lnTo>
                      <a:pt x="339" y="254"/>
                    </a:lnTo>
                    <a:lnTo>
                      <a:pt x="367" y="253"/>
                    </a:lnTo>
                    <a:lnTo>
                      <a:pt x="391" y="255"/>
                    </a:lnTo>
                    <a:lnTo>
                      <a:pt x="399" y="257"/>
                    </a:lnTo>
                    <a:lnTo>
                      <a:pt x="407" y="241"/>
                    </a:lnTo>
                    <a:lnTo>
                      <a:pt x="425" y="215"/>
                    </a:lnTo>
                    <a:lnTo>
                      <a:pt x="431" y="191"/>
                    </a:lnTo>
                    <a:lnTo>
                      <a:pt x="435" y="171"/>
                    </a:lnTo>
                    <a:lnTo>
                      <a:pt x="431" y="148"/>
                    </a:lnTo>
                    <a:lnTo>
                      <a:pt x="425" y="131"/>
                    </a:lnTo>
                    <a:lnTo>
                      <a:pt x="413" y="113"/>
                    </a:lnTo>
                    <a:lnTo>
                      <a:pt x="407" y="95"/>
                    </a:lnTo>
                    <a:lnTo>
                      <a:pt x="407" y="82"/>
                    </a:lnTo>
                    <a:lnTo>
                      <a:pt x="399" y="63"/>
                    </a:lnTo>
                    <a:lnTo>
                      <a:pt x="389" y="40"/>
                    </a:lnTo>
                    <a:lnTo>
                      <a:pt x="345" y="19"/>
                    </a:lnTo>
                    <a:lnTo>
                      <a:pt x="313" y="5"/>
                    </a:lnTo>
                    <a:lnTo>
                      <a:pt x="267" y="0"/>
                    </a:lnTo>
                    <a:lnTo>
                      <a:pt x="225" y="0"/>
                    </a:lnTo>
                    <a:lnTo>
                      <a:pt x="185" y="5"/>
                    </a:lnTo>
                    <a:close/>
                  </a:path>
                </a:pathLst>
              </a:custGeom>
              <a:solidFill>
                <a:srgbClr val="BF3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grpSp>
        <p:nvGrpSpPr>
          <p:cNvPr id="26" name="Group 29"/>
          <p:cNvGrpSpPr>
            <a:grpSpLocks noChangeAspect="1"/>
          </p:cNvGrpSpPr>
          <p:nvPr/>
        </p:nvGrpSpPr>
        <p:grpSpPr bwMode="auto">
          <a:xfrm>
            <a:off x="1790032" y="2835659"/>
            <a:ext cx="165057" cy="406190"/>
            <a:chOff x="3751" y="1970"/>
            <a:chExt cx="814" cy="2161"/>
          </a:xfrm>
        </p:grpSpPr>
        <p:grpSp>
          <p:nvGrpSpPr>
            <p:cNvPr id="27" name="Group 30"/>
            <p:cNvGrpSpPr>
              <a:grpSpLocks noChangeAspect="1"/>
            </p:cNvGrpSpPr>
            <p:nvPr/>
          </p:nvGrpSpPr>
          <p:grpSpPr bwMode="auto">
            <a:xfrm>
              <a:off x="4042" y="1970"/>
              <a:ext cx="252" cy="396"/>
              <a:chOff x="2805" y="1079"/>
              <a:chExt cx="252" cy="396"/>
            </a:xfrm>
          </p:grpSpPr>
          <p:grpSp>
            <p:nvGrpSpPr>
              <p:cNvPr id="39" name="Group 31"/>
              <p:cNvGrpSpPr>
                <a:grpSpLocks noChangeAspect="1"/>
              </p:cNvGrpSpPr>
              <p:nvPr/>
            </p:nvGrpSpPr>
            <p:grpSpPr bwMode="auto">
              <a:xfrm>
                <a:off x="2810" y="1099"/>
                <a:ext cx="242" cy="376"/>
                <a:chOff x="2810" y="1099"/>
                <a:chExt cx="242" cy="376"/>
              </a:xfrm>
            </p:grpSpPr>
            <p:sp>
              <p:nvSpPr>
                <p:cNvPr id="41" name="Freeform 32"/>
                <p:cNvSpPr>
                  <a:spLocks noChangeAspect="1"/>
                </p:cNvSpPr>
                <p:nvPr/>
              </p:nvSpPr>
              <p:spPr bwMode="auto">
                <a:xfrm>
                  <a:off x="2810" y="1099"/>
                  <a:ext cx="242" cy="371"/>
                </a:xfrm>
                <a:custGeom>
                  <a:avLst/>
                  <a:gdLst>
                    <a:gd name="T0" fmla="*/ 68 w 486"/>
                    <a:gd name="T1" fmla="*/ 27 h 371"/>
                    <a:gd name="T2" fmla="*/ 104 w 486"/>
                    <a:gd name="T3" fmla="*/ 14 h 371"/>
                    <a:gd name="T4" fmla="*/ 152 w 486"/>
                    <a:gd name="T5" fmla="*/ 5 h 371"/>
                    <a:gd name="T6" fmla="*/ 206 w 486"/>
                    <a:gd name="T7" fmla="*/ 0 h 371"/>
                    <a:gd name="T8" fmla="*/ 254 w 486"/>
                    <a:gd name="T9" fmla="*/ 0 h 371"/>
                    <a:gd name="T10" fmla="*/ 310 w 486"/>
                    <a:gd name="T11" fmla="*/ 2 h 371"/>
                    <a:gd name="T12" fmla="*/ 360 w 486"/>
                    <a:gd name="T13" fmla="*/ 8 h 371"/>
                    <a:gd name="T14" fmla="*/ 398 w 486"/>
                    <a:gd name="T15" fmla="*/ 19 h 371"/>
                    <a:gd name="T16" fmla="*/ 422 w 486"/>
                    <a:gd name="T17" fmla="*/ 32 h 371"/>
                    <a:gd name="T18" fmla="*/ 436 w 486"/>
                    <a:gd name="T19" fmla="*/ 45 h 371"/>
                    <a:gd name="T20" fmla="*/ 448 w 486"/>
                    <a:gd name="T21" fmla="*/ 57 h 371"/>
                    <a:gd name="T22" fmla="*/ 456 w 486"/>
                    <a:gd name="T23" fmla="*/ 77 h 371"/>
                    <a:gd name="T24" fmla="*/ 458 w 486"/>
                    <a:gd name="T25" fmla="*/ 97 h 371"/>
                    <a:gd name="T26" fmla="*/ 458 w 486"/>
                    <a:gd name="T27" fmla="*/ 112 h 371"/>
                    <a:gd name="T28" fmla="*/ 458 w 486"/>
                    <a:gd name="T29" fmla="*/ 126 h 371"/>
                    <a:gd name="T30" fmla="*/ 458 w 486"/>
                    <a:gd name="T31" fmla="*/ 146 h 371"/>
                    <a:gd name="T32" fmla="*/ 472 w 486"/>
                    <a:gd name="T33" fmla="*/ 142 h 371"/>
                    <a:gd name="T34" fmla="*/ 486 w 486"/>
                    <a:gd name="T35" fmla="*/ 148 h 371"/>
                    <a:gd name="T36" fmla="*/ 486 w 486"/>
                    <a:gd name="T37" fmla="*/ 170 h 371"/>
                    <a:gd name="T38" fmla="*/ 474 w 486"/>
                    <a:gd name="T39" fmla="*/ 193 h 371"/>
                    <a:gd name="T40" fmla="*/ 466 w 486"/>
                    <a:gd name="T41" fmla="*/ 215 h 371"/>
                    <a:gd name="T42" fmla="*/ 462 w 486"/>
                    <a:gd name="T43" fmla="*/ 225 h 371"/>
                    <a:gd name="T44" fmla="*/ 446 w 486"/>
                    <a:gd name="T45" fmla="*/ 229 h 371"/>
                    <a:gd name="T46" fmla="*/ 434 w 486"/>
                    <a:gd name="T47" fmla="*/ 222 h 371"/>
                    <a:gd name="T48" fmla="*/ 432 w 486"/>
                    <a:gd name="T49" fmla="*/ 244 h 371"/>
                    <a:gd name="T50" fmla="*/ 426 w 486"/>
                    <a:gd name="T51" fmla="*/ 268 h 371"/>
                    <a:gd name="T52" fmla="*/ 420 w 486"/>
                    <a:gd name="T53" fmla="*/ 283 h 371"/>
                    <a:gd name="T54" fmla="*/ 410 w 486"/>
                    <a:gd name="T55" fmla="*/ 325 h 371"/>
                    <a:gd name="T56" fmla="*/ 280 w 486"/>
                    <a:gd name="T57" fmla="*/ 371 h 371"/>
                    <a:gd name="T58" fmla="*/ 94 w 486"/>
                    <a:gd name="T59" fmla="*/ 326 h 371"/>
                    <a:gd name="T60" fmla="*/ 90 w 486"/>
                    <a:gd name="T61" fmla="*/ 290 h 371"/>
                    <a:gd name="T62" fmla="*/ 74 w 486"/>
                    <a:gd name="T63" fmla="*/ 247 h 371"/>
                    <a:gd name="T64" fmla="*/ 68 w 486"/>
                    <a:gd name="T65" fmla="*/ 224 h 371"/>
                    <a:gd name="T66" fmla="*/ 58 w 486"/>
                    <a:gd name="T67" fmla="*/ 229 h 371"/>
                    <a:gd name="T68" fmla="*/ 38 w 486"/>
                    <a:gd name="T69" fmla="*/ 229 h 371"/>
                    <a:gd name="T70" fmla="*/ 18 w 486"/>
                    <a:gd name="T71" fmla="*/ 188 h 371"/>
                    <a:gd name="T72" fmla="*/ 0 w 486"/>
                    <a:gd name="T73" fmla="*/ 157 h 371"/>
                    <a:gd name="T74" fmla="*/ 4 w 486"/>
                    <a:gd name="T75" fmla="*/ 151 h 371"/>
                    <a:gd name="T76" fmla="*/ 24 w 486"/>
                    <a:gd name="T77" fmla="*/ 149 h 371"/>
                    <a:gd name="T78" fmla="*/ 22 w 486"/>
                    <a:gd name="T79" fmla="*/ 133 h 371"/>
                    <a:gd name="T80" fmla="*/ 20 w 486"/>
                    <a:gd name="T81" fmla="*/ 107 h 371"/>
                    <a:gd name="T82" fmla="*/ 22 w 486"/>
                    <a:gd name="T83" fmla="*/ 89 h 371"/>
                    <a:gd name="T84" fmla="*/ 30 w 486"/>
                    <a:gd name="T85" fmla="*/ 68 h 371"/>
                    <a:gd name="T86" fmla="*/ 48 w 486"/>
                    <a:gd name="T87" fmla="*/ 42 h 371"/>
                    <a:gd name="T88" fmla="*/ 68 w 486"/>
                    <a:gd name="T89" fmla="*/ 27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86" h="371">
                      <a:moveTo>
                        <a:pt x="68" y="27"/>
                      </a:moveTo>
                      <a:lnTo>
                        <a:pt x="104" y="14"/>
                      </a:lnTo>
                      <a:lnTo>
                        <a:pt x="152" y="5"/>
                      </a:lnTo>
                      <a:lnTo>
                        <a:pt x="206" y="0"/>
                      </a:lnTo>
                      <a:lnTo>
                        <a:pt x="254" y="0"/>
                      </a:lnTo>
                      <a:lnTo>
                        <a:pt x="310" y="2"/>
                      </a:lnTo>
                      <a:lnTo>
                        <a:pt x="360" y="8"/>
                      </a:lnTo>
                      <a:lnTo>
                        <a:pt x="398" y="19"/>
                      </a:lnTo>
                      <a:lnTo>
                        <a:pt x="422" y="32"/>
                      </a:lnTo>
                      <a:lnTo>
                        <a:pt x="436" y="45"/>
                      </a:lnTo>
                      <a:lnTo>
                        <a:pt x="448" y="57"/>
                      </a:lnTo>
                      <a:lnTo>
                        <a:pt x="456" y="77"/>
                      </a:lnTo>
                      <a:lnTo>
                        <a:pt x="458" y="97"/>
                      </a:lnTo>
                      <a:lnTo>
                        <a:pt x="458" y="112"/>
                      </a:lnTo>
                      <a:lnTo>
                        <a:pt x="458" y="126"/>
                      </a:lnTo>
                      <a:lnTo>
                        <a:pt x="458" y="146"/>
                      </a:lnTo>
                      <a:lnTo>
                        <a:pt x="472" y="142"/>
                      </a:lnTo>
                      <a:lnTo>
                        <a:pt x="486" y="148"/>
                      </a:lnTo>
                      <a:lnTo>
                        <a:pt x="486" y="170"/>
                      </a:lnTo>
                      <a:lnTo>
                        <a:pt x="474" y="193"/>
                      </a:lnTo>
                      <a:lnTo>
                        <a:pt x="466" y="215"/>
                      </a:lnTo>
                      <a:lnTo>
                        <a:pt x="462" y="225"/>
                      </a:lnTo>
                      <a:lnTo>
                        <a:pt x="446" y="229"/>
                      </a:lnTo>
                      <a:lnTo>
                        <a:pt x="434" y="222"/>
                      </a:lnTo>
                      <a:lnTo>
                        <a:pt x="432" y="244"/>
                      </a:lnTo>
                      <a:lnTo>
                        <a:pt x="426" y="268"/>
                      </a:lnTo>
                      <a:lnTo>
                        <a:pt x="420" y="283"/>
                      </a:lnTo>
                      <a:lnTo>
                        <a:pt x="410" y="325"/>
                      </a:lnTo>
                      <a:lnTo>
                        <a:pt x="280" y="371"/>
                      </a:lnTo>
                      <a:lnTo>
                        <a:pt x="94" y="326"/>
                      </a:lnTo>
                      <a:lnTo>
                        <a:pt x="90" y="290"/>
                      </a:lnTo>
                      <a:lnTo>
                        <a:pt x="74" y="247"/>
                      </a:lnTo>
                      <a:lnTo>
                        <a:pt x="68" y="224"/>
                      </a:lnTo>
                      <a:lnTo>
                        <a:pt x="58" y="229"/>
                      </a:lnTo>
                      <a:lnTo>
                        <a:pt x="38" y="229"/>
                      </a:lnTo>
                      <a:lnTo>
                        <a:pt x="18" y="188"/>
                      </a:lnTo>
                      <a:lnTo>
                        <a:pt x="0" y="157"/>
                      </a:lnTo>
                      <a:lnTo>
                        <a:pt x="4" y="151"/>
                      </a:lnTo>
                      <a:lnTo>
                        <a:pt x="24" y="149"/>
                      </a:lnTo>
                      <a:lnTo>
                        <a:pt x="22" y="133"/>
                      </a:lnTo>
                      <a:lnTo>
                        <a:pt x="20" y="107"/>
                      </a:lnTo>
                      <a:lnTo>
                        <a:pt x="22" y="89"/>
                      </a:lnTo>
                      <a:lnTo>
                        <a:pt x="30" y="68"/>
                      </a:lnTo>
                      <a:lnTo>
                        <a:pt x="48" y="42"/>
                      </a:lnTo>
                      <a:lnTo>
                        <a:pt x="68" y="27"/>
                      </a:lnTo>
                      <a:close/>
                    </a:path>
                  </a:pathLst>
                </a:custGeom>
                <a:solidFill>
                  <a:srgbClr val="FFBF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42" name="Freeform 33"/>
                <p:cNvSpPr>
                  <a:spLocks noChangeAspect="1"/>
                </p:cNvSpPr>
                <p:nvPr/>
              </p:nvSpPr>
              <p:spPr bwMode="auto">
                <a:xfrm>
                  <a:off x="2810" y="1105"/>
                  <a:ext cx="151" cy="370"/>
                </a:xfrm>
                <a:custGeom>
                  <a:avLst/>
                  <a:gdLst>
                    <a:gd name="T0" fmla="*/ 194 w 304"/>
                    <a:gd name="T1" fmla="*/ 45 h 370"/>
                    <a:gd name="T2" fmla="*/ 162 w 304"/>
                    <a:gd name="T3" fmla="*/ 129 h 370"/>
                    <a:gd name="T4" fmla="*/ 150 w 304"/>
                    <a:gd name="T5" fmla="*/ 135 h 370"/>
                    <a:gd name="T6" fmla="*/ 194 w 304"/>
                    <a:gd name="T7" fmla="*/ 136 h 370"/>
                    <a:gd name="T8" fmla="*/ 236 w 304"/>
                    <a:gd name="T9" fmla="*/ 145 h 370"/>
                    <a:gd name="T10" fmla="*/ 262 w 304"/>
                    <a:gd name="T11" fmla="*/ 146 h 370"/>
                    <a:gd name="T12" fmla="*/ 254 w 304"/>
                    <a:gd name="T13" fmla="*/ 222 h 370"/>
                    <a:gd name="T14" fmla="*/ 304 w 304"/>
                    <a:gd name="T15" fmla="*/ 220 h 370"/>
                    <a:gd name="T16" fmla="*/ 262 w 304"/>
                    <a:gd name="T17" fmla="*/ 241 h 370"/>
                    <a:gd name="T18" fmla="*/ 226 w 304"/>
                    <a:gd name="T19" fmla="*/ 226 h 370"/>
                    <a:gd name="T20" fmla="*/ 204 w 304"/>
                    <a:gd name="T21" fmla="*/ 226 h 370"/>
                    <a:gd name="T22" fmla="*/ 226 w 304"/>
                    <a:gd name="T23" fmla="*/ 212 h 370"/>
                    <a:gd name="T24" fmla="*/ 226 w 304"/>
                    <a:gd name="T25" fmla="*/ 172 h 370"/>
                    <a:gd name="T26" fmla="*/ 126 w 304"/>
                    <a:gd name="T27" fmla="*/ 178 h 370"/>
                    <a:gd name="T28" fmla="*/ 114 w 304"/>
                    <a:gd name="T29" fmla="*/ 220 h 370"/>
                    <a:gd name="T30" fmla="*/ 132 w 304"/>
                    <a:gd name="T31" fmla="*/ 248 h 370"/>
                    <a:gd name="T32" fmla="*/ 196 w 304"/>
                    <a:gd name="T33" fmla="*/ 319 h 370"/>
                    <a:gd name="T34" fmla="*/ 300 w 304"/>
                    <a:gd name="T35" fmla="*/ 312 h 370"/>
                    <a:gd name="T36" fmla="*/ 266 w 304"/>
                    <a:gd name="T37" fmla="*/ 370 h 370"/>
                    <a:gd name="T38" fmla="*/ 94 w 304"/>
                    <a:gd name="T39" fmla="*/ 321 h 370"/>
                    <a:gd name="T40" fmla="*/ 84 w 304"/>
                    <a:gd name="T41" fmla="*/ 274 h 370"/>
                    <a:gd name="T42" fmla="*/ 66 w 304"/>
                    <a:gd name="T43" fmla="*/ 218 h 370"/>
                    <a:gd name="T44" fmla="*/ 54 w 304"/>
                    <a:gd name="T45" fmla="*/ 223 h 370"/>
                    <a:gd name="T46" fmla="*/ 38 w 304"/>
                    <a:gd name="T47" fmla="*/ 222 h 370"/>
                    <a:gd name="T48" fmla="*/ 0 w 304"/>
                    <a:gd name="T49" fmla="*/ 151 h 370"/>
                    <a:gd name="T50" fmla="*/ 4 w 304"/>
                    <a:gd name="T51" fmla="*/ 144 h 370"/>
                    <a:gd name="T52" fmla="*/ 22 w 304"/>
                    <a:gd name="T53" fmla="*/ 142 h 370"/>
                    <a:gd name="T54" fmla="*/ 22 w 304"/>
                    <a:gd name="T55" fmla="*/ 119 h 370"/>
                    <a:gd name="T56" fmla="*/ 18 w 304"/>
                    <a:gd name="T57" fmla="*/ 102 h 370"/>
                    <a:gd name="T58" fmla="*/ 22 w 304"/>
                    <a:gd name="T59" fmla="*/ 87 h 370"/>
                    <a:gd name="T60" fmla="*/ 26 w 304"/>
                    <a:gd name="T61" fmla="*/ 70 h 370"/>
                    <a:gd name="T62" fmla="*/ 36 w 304"/>
                    <a:gd name="T63" fmla="*/ 51 h 370"/>
                    <a:gd name="T64" fmla="*/ 48 w 304"/>
                    <a:gd name="T65" fmla="*/ 36 h 370"/>
                    <a:gd name="T66" fmla="*/ 68 w 304"/>
                    <a:gd name="T67" fmla="*/ 21 h 370"/>
                    <a:gd name="T68" fmla="*/ 104 w 304"/>
                    <a:gd name="T69" fmla="*/ 8 h 370"/>
                    <a:gd name="T70" fmla="*/ 144 w 304"/>
                    <a:gd name="T71" fmla="*/ 0 h 370"/>
                    <a:gd name="T72" fmla="*/ 136 w 304"/>
                    <a:gd name="T73" fmla="*/ 11 h 370"/>
                    <a:gd name="T74" fmla="*/ 128 w 304"/>
                    <a:gd name="T75" fmla="*/ 23 h 370"/>
                    <a:gd name="T76" fmla="*/ 130 w 304"/>
                    <a:gd name="T77" fmla="*/ 29 h 370"/>
                    <a:gd name="T78" fmla="*/ 142 w 304"/>
                    <a:gd name="T79" fmla="*/ 35 h 370"/>
                    <a:gd name="T80" fmla="*/ 154 w 304"/>
                    <a:gd name="T81" fmla="*/ 40 h 370"/>
                    <a:gd name="T82" fmla="*/ 172 w 304"/>
                    <a:gd name="T83" fmla="*/ 44 h 370"/>
                    <a:gd name="T84" fmla="*/ 194 w 304"/>
                    <a:gd name="T85" fmla="*/ 45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04" h="370">
                      <a:moveTo>
                        <a:pt x="194" y="45"/>
                      </a:moveTo>
                      <a:lnTo>
                        <a:pt x="162" y="129"/>
                      </a:lnTo>
                      <a:lnTo>
                        <a:pt x="150" y="135"/>
                      </a:lnTo>
                      <a:lnTo>
                        <a:pt x="194" y="136"/>
                      </a:lnTo>
                      <a:lnTo>
                        <a:pt x="236" y="145"/>
                      </a:lnTo>
                      <a:lnTo>
                        <a:pt x="262" y="146"/>
                      </a:lnTo>
                      <a:lnTo>
                        <a:pt x="254" y="222"/>
                      </a:lnTo>
                      <a:lnTo>
                        <a:pt x="304" y="220"/>
                      </a:lnTo>
                      <a:lnTo>
                        <a:pt x="262" y="241"/>
                      </a:lnTo>
                      <a:lnTo>
                        <a:pt x="226" y="226"/>
                      </a:lnTo>
                      <a:lnTo>
                        <a:pt x="204" y="226"/>
                      </a:lnTo>
                      <a:lnTo>
                        <a:pt x="226" y="212"/>
                      </a:lnTo>
                      <a:lnTo>
                        <a:pt x="226" y="172"/>
                      </a:lnTo>
                      <a:lnTo>
                        <a:pt x="126" y="178"/>
                      </a:lnTo>
                      <a:lnTo>
                        <a:pt x="114" y="220"/>
                      </a:lnTo>
                      <a:lnTo>
                        <a:pt x="132" y="248"/>
                      </a:lnTo>
                      <a:lnTo>
                        <a:pt x="196" y="319"/>
                      </a:lnTo>
                      <a:lnTo>
                        <a:pt x="300" y="312"/>
                      </a:lnTo>
                      <a:lnTo>
                        <a:pt x="266" y="370"/>
                      </a:lnTo>
                      <a:lnTo>
                        <a:pt x="94" y="321"/>
                      </a:lnTo>
                      <a:lnTo>
                        <a:pt x="84" y="274"/>
                      </a:lnTo>
                      <a:lnTo>
                        <a:pt x="66" y="218"/>
                      </a:lnTo>
                      <a:lnTo>
                        <a:pt x="54" y="223"/>
                      </a:lnTo>
                      <a:lnTo>
                        <a:pt x="38" y="222"/>
                      </a:lnTo>
                      <a:lnTo>
                        <a:pt x="0" y="151"/>
                      </a:lnTo>
                      <a:lnTo>
                        <a:pt x="4" y="144"/>
                      </a:lnTo>
                      <a:lnTo>
                        <a:pt x="22" y="142"/>
                      </a:lnTo>
                      <a:lnTo>
                        <a:pt x="22" y="119"/>
                      </a:lnTo>
                      <a:lnTo>
                        <a:pt x="18" y="102"/>
                      </a:lnTo>
                      <a:lnTo>
                        <a:pt x="22" y="87"/>
                      </a:lnTo>
                      <a:lnTo>
                        <a:pt x="26" y="70"/>
                      </a:lnTo>
                      <a:lnTo>
                        <a:pt x="36" y="51"/>
                      </a:lnTo>
                      <a:lnTo>
                        <a:pt x="48" y="36"/>
                      </a:lnTo>
                      <a:lnTo>
                        <a:pt x="68" y="21"/>
                      </a:lnTo>
                      <a:lnTo>
                        <a:pt x="104" y="8"/>
                      </a:lnTo>
                      <a:lnTo>
                        <a:pt x="144" y="0"/>
                      </a:lnTo>
                      <a:lnTo>
                        <a:pt x="136" y="11"/>
                      </a:lnTo>
                      <a:lnTo>
                        <a:pt x="128" y="23"/>
                      </a:lnTo>
                      <a:lnTo>
                        <a:pt x="130" y="29"/>
                      </a:lnTo>
                      <a:lnTo>
                        <a:pt x="142" y="35"/>
                      </a:lnTo>
                      <a:lnTo>
                        <a:pt x="154" y="40"/>
                      </a:lnTo>
                      <a:lnTo>
                        <a:pt x="172" y="44"/>
                      </a:lnTo>
                      <a:lnTo>
                        <a:pt x="194" y="45"/>
                      </a:lnTo>
                      <a:close/>
                    </a:path>
                  </a:pathLst>
                </a:custGeom>
                <a:solidFill>
                  <a:srgbClr val="FF9F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40" name="Freeform 34"/>
              <p:cNvSpPr>
                <a:spLocks noChangeAspect="1"/>
              </p:cNvSpPr>
              <p:nvPr/>
            </p:nvSpPr>
            <p:spPr bwMode="auto">
              <a:xfrm>
                <a:off x="2805" y="1079"/>
                <a:ext cx="252" cy="222"/>
              </a:xfrm>
              <a:custGeom>
                <a:avLst/>
                <a:gdLst>
                  <a:gd name="T0" fmla="*/ 36 w 506"/>
                  <a:gd name="T1" fmla="*/ 222 h 222"/>
                  <a:gd name="T2" fmla="*/ 0 w 506"/>
                  <a:gd name="T3" fmla="*/ 168 h 222"/>
                  <a:gd name="T4" fmla="*/ 4 w 506"/>
                  <a:gd name="T5" fmla="*/ 108 h 222"/>
                  <a:gd name="T6" fmla="*/ 16 w 506"/>
                  <a:gd name="T7" fmla="*/ 69 h 222"/>
                  <a:gd name="T8" fmla="*/ 36 w 506"/>
                  <a:gd name="T9" fmla="*/ 50 h 222"/>
                  <a:gd name="T10" fmla="*/ 60 w 506"/>
                  <a:gd name="T11" fmla="*/ 35 h 222"/>
                  <a:gd name="T12" fmla="*/ 102 w 506"/>
                  <a:gd name="T13" fmla="*/ 18 h 222"/>
                  <a:gd name="T14" fmla="*/ 166 w 506"/>
                  <a:gd name="T15" fmla="*/ 9 h 222"/>
                  <a:gd name="T16" fmla="*/ 240 w 506"/>
                  <a:gd name="T17" fmla="*/ 0 h 222"/>
                  <a:gd name="T18" fmla="*/ 316 w 506"/>
                  <a:gd name="T19" fmla="*/ 6 h 222"/>
                  <a:gd name="T20" fmla="*/ 376 w 506"/>
                  <a:gd name="T21" fmla="*/ 15 h 222"/>
                  <a:gd name="T22" fmla="*/ 410 w 506"/>
                  <a:gd name="T23" fmla="*/ 22 h 222"/>
                  <a:gd name="T24" fmla="*/ 450 w 506"/>
                  <a:gd name="T25" fmla="*/ 31 h 222"/>
                  <a:gd name="T26" fmla="*/ 464 w 506"/>
                  <a:gd name="T27" fmla="*/ 43 h 222"/>
                  <a:gd name="T28" fmla="*/ 482 w 506"/>
                  <a:gd name="T29" fmla="*/ 63 h 222"/>
                  <a:gd name="T30" fmla="*/ 502 w 506"/>
                  <a:gd name="T31" fmla="*/ 100 h 222"/>
                  <a:gd name="T32" fmla="*/ 506 w 506"/>
                  <a:gd name="T33" fmla="*/ 133 h 222"/>
                  <a:gd name="T34" fmla="*/ 506 w 506"/>
                  <a:gd name="T35" fmla="*/ 162 h 222"/>
                  <a:gd name="T36" fmla="*/ 506 w 506"/>
                  <a:gd name="T37" fmla="*/ 175 h 222"/>
                  <a:gd name="T38" fmla="*/ 488 w 506"/>
                  <a:gd name="T39" fmla="*/ 204 h 222"/>
                  <a:gd name="T40" fmla="*/ 496 w 506"/>
                  <a:gd name="T41" fmla="*/ 169 h 222"/>
                  <a:gd name="T42" fmla="*/ 462 w 506"/>
                  <a:gd name="T43" fmla="*/ 177 h 222"/>
                  <a:gd name="T44" fmla="*/ 450 w 506"/>
                  <a:gd name="T45" fmla="*/ 197 h 222"/>
                  <a:gd name="T46" fmla="*/ 442 w 506"/>
                  <a:gd name="T47" fmla="*/ 178 h 222"/>
                  <a:gd name="T48" fmla="*/ 450 w 506"/>
                  <a:gd name="T49" fmla="*/ 153 h 222"/>
                  <a:gd name="T50" fmla="*/ 416 w 506"/>
                  <a:gd name="T51" fmla="*/ 117 h 222"/>
                  <a:gd name="T52" fmla="*/ 430 w 506"/>
                  <a:gd name="T53" fmla="*/ 98 h 222"/>
                  <a:gd name="T54" fmla="*/ 384 w 506"/>
                  <a:gd name="T55" fmla="*/ 105 h 222"/>
                  <a:gd name="T56" fmla="*/ 340 w 506"/>
                  <a:gd name="T57" fmla="*/ 113 h 222"/>
                  <a:gd name="T58" fmla="*/ 296 w 506"/>
                  <a:gd name="T59" fmla="*/ 110 h 222"/>
                  <a:gd name="T60" fmla="*/ 258 w 506"/>
                  <a:gd name="T61" fmla="*/ 105 h 222"/>
                  <a:gd name="T62" fmla="*/ 226 w 506"/>
                  <a:gd name="T63" fmla="*/ 103 h 222"/>
                  <a:gd name="T64" fmla="*/ 252 w 506"/>
                  <a:gd name="T65" fmla="*/ 113 h 222"/>
                  <a:gd name="T66" fmla="*/ 232 w 506"/>
                  <a:gd name="T67" fmla="*/ 113 h 222"/>
                  <a:gd name="T68" fmla="*/ 174 w 506"/>
                  <a:gd name="T69" fmla="*/ 111 h 222"/>
                  <a:gd name="T70" fmla="*/ 132 w 506"/>
                  <a:gd name="T71" fmla="*/ 101 h 222"/>
                  <a:gd name="T72" fmla="*/ 100 w 506"/>
                  <a:gd name="T73" fmla="*/ 95 h 222"/>
                  <a:gd name="T74" fmla="*/ 104 w 506"/>
                  <a:gd name="T75" fmla="*/ 108 h 222"/>
                  <a:gd name="T76" fmla="*/ 94 w 506"/>
                  <a:gd name="T77" fmla="*/ 130 h 222"/>
                  <a:gd name="T78" fmla="*/ 80 w 506"/>
                  <a:gd name="T79" fmla="*/ 148 h 222"/>
                  <a:gd name="T80" fmla="*/ 74 w 506"/>
                  <a:gd name="T81" fmla="*/ 162 h 222"/>
                  <a:gd name="T82" fmla="*/ 72 w 506"/>
                  <a:gd name="T83" fmla="*/ 178 h 222"/>
                  <a:gd name="T84" fmla="*/ 72 w 506"/>
                  <a:gd name="T85" fmla="*/ 193 h 222"/>
                  <a:gd name="T86" fmla="*/ 54 w 506"/>
                  <a:gd name="T87" fmla="*/ 178 h 222"/>
                  <a:gd name="T88" fmla="*/ 34 w 506"/>
                  <a:gd name="T89" fmla="*/ 176 h 222"/>
                  <a:gd name="T90" fmla="*/ 18 w 506"/>
                  <a:gd name="T91" fmla="*/ 187 h 222"/>
                  <a:gd name="T92" fmla="*/ 36 w 506"/>
                  <a:gd name="T93" fmla="*/ 222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06" h="222">
                    <a:moveTo>
                      <a:pt x="36" y="222"/>
                    </a:moveTo>
                    <a:lnTo>
                      <a:pt x="0" y="168"/>
                    </a:lnTo>
                    <a:lnTo>
                      <a:pt x="4" y="108"/>
                    </a:lnTo>
                    <a:lnTo>
                      <a:pt x="16" y="69"/>
                    </a:lnTo>
                    <a:lnTo>
                      <a:pt x="36" y="50"/>
                    </a:lnTo>
                    <a:lnTo>
                      <a:pt x="60" y="35"/>
                    </a:lnTo>
                    <a:lnTo>
                      <a:pt x="102" y="18"/>
                    </a:lnTo>
                    <a:lnTo>
                      <a:pt x="166" y="9"/>
                    </a:lnTo>
                    <a:lnTo>
                      <a:pt x="240" y="0"/>
                    </a:lnTo>
                    <a:lnTo>
                      <a:pt x="316" y="6"/>
                    </a:lnTo>
                    <a:lnTo>
                      <a:pt x="376" y="15"/>
                    </a:lnTo>
                    <a:lnTo>
                      <a:pt x="410" y="22"/>
                    </a:lnTo>
                    <a:lnTo>
                      <a:pt x="450" y="31"/>
                    </a:lnTo>
                    <a:lnTo>
                      <a:pt x="464" y="43"/>
                    </a:lnTo>
                    <a:lnTo>
                      <a:pt x="482" y="63"/>
                    </a:lnTo>
                    <a:lnTo>
                      <a:pt x="502" y="100"/>
                    </a:lnTo>
                    <a:lnTo>
                      <a:pt x="506" y="133"/>
                    </a:lnTo>
                    <a:lnTo>
                      <a:pt x="506" y="162"/>
                    </a:lnTo>
                    <a:lnTo>
                      <a:pt x="506" y="175"/>
                    </a:lnTo>
                    <a:lnTo>
                      <a:pt x="488" y="204"/>
                    </a:lnTo>
                    <a:lnTo>
                      <a:pt x="496" y="169"/>
                    </a:lnTo>
                    <a:lnTo>
                      <a:pt x="462" y="177"/>
                    </a:lnTo>
                    <a:lnTo>
                      <a:pt x="450" y="197"/>
                    </a:lnTo>
                    <a:lnTo>
                      <a:pt x="442" y="178"/>
                    </a:lnTo>
                    <a:lnTo>
                      <a:pt x="450" y="153"/>
                    </a:lnTo>
                    <a:lnTo>
                      <a:pt x="416" y="117"/>
                    </a:lnTo>
                    <a:lnTo>
                      <a:pt x="430" y="98"/>
                    </a:lnTo>
                    <a:lnTo>
                      <a:pt x="384" y="105"/>
                    </a:lnTo>
                    <a:lnTo>
                      <a:pt x="340" y="113"/>
                    </a:lnTo>
                    <a:lnTo>
                      <a:pt x="296" y="110"/>
                    </a:lnTo>
                    <a:lnTo>
                      <a:pt x="258" y="105"/>
                    </a:lnTo>
                    <a:lnTo>
                      <a:pt x="226" y="103"/>
                    </a:lnTo>
                    <a:lnTo>
                      <a:pt x="252" y="113"/>
                    </a:lnTo>
                    <a:lnTo>
                      <a:pt x="232" y="113"/>
                    </a:lnTo>
                    <a:lnTo>
                      <a:pt x="174" y="111"/>
                    </a:lnTo>
                    <a:lnTo>
                      <a:pt x="132" y="101"/>
                    </a:lnTo>
                    <a:lnTo>
                      <a:pt x="100" y="95"/>
                    </a:lnTo>
                    <a:lnTo>
                      <a:pt x="104" y="108"/>
                    </a:lnTo>
                    <a:lnTo>
                      <a:pt x="94" y="130"/>
                    </a:lnTo>
                    <a:lnTo>
                      <a:pt x="80" y="148"/>
                    </a:lnTo>
                    <a:lnTo>
                      <a:pt x="74" y="162"/>
                    </a:lnTo>
                    <a:lnTo>
                      <a:pt x="72" y="178"/>
                    </a:lnTo>
                    <a:lnTo>
                      <a:pt x="72" y="193"/>
                    </a:lnTo>
                    <a:lnTo>
                      <a:pt x="54" y="178"/>
                    </a:lnTo>
                    <a:lnTo>
                      <a:pt x="34" y="176"/>
                    </a:lnTo>
                    <a:lnTo>
                      <a:pt x="18" y="187"/>
                    </a:lnTo>
                    <a:lnTo>
                      <a:pt x="36" y="2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nvGrpSpPr>
            <p:cNvPr id="28" name="Group 35"/>
            <p:cNvGrpSpPr>
              <a:grpSpLocks noChangeAspect="1"/>
            </p:cNvGrpSpPr>
            <p:nvPr/>
          </p:nvGrpSpPr>
          <p:grpSpPr bwMode="auto">
            <a:xfrm>
              <a:off x="3857" y="3941"/>
              <a:ext cx="695" cy="190"/>
              <a:chOff x="2620" y="3050"/>
              <a:chExt cx="695" cy="190"/>
            </a:xfrm>
          </p:grpSpPr>
          <p:sp>
            <p:nvSpPr>
              <p:cNvPr id="37" name="Freeform 36"/>
              <p:cNvSpPr>
                <a:spLocks noChangeAspect="1"/>
              </p:cNvSpPr>
              <p:nvPr/>
            </p:nvSpPr>
            <p:spPr bwMode="auto">
              <a:xfrm>
                <a:off x="2620" y="3050"/>
                <a:ext cx="292" cy="190"/>
              </a:xfrm>
              <a:custGeom>
                <a:avLst/>
                <a:gdLst>
                  <a:gd name="T0" fmla="*/ 279 w 585"/>
                  <a:gd name="T1" fmla="*/ 42 h 190"/>
                  <a:gd name="T2" fmla="*/ 181 w 585"/>
                  <a:gd name="T3" fmla="*/ 90 h 190"/>
                  <a:gd name="T4" fmla="*/ 111 w 585"/>
                  <a:gd name="T5" fmla="*/ 116 h 190"/>
                  <a:gd name="T6" fmla="*/ 0 w 585"/>
                  <a:gd name="T7" fmla="*/ 138 h 190"/>
                  <a:gd name="T8" fmla="*/ 0 w 585"/>
                  <a:gd name="T9" fmla="*/ 173 h 190"/>
                  <a:gd name="T10" fmla="*/ 99 w 585"/>
                  <a:gd name="T11" fmla="*/ 190 h 190"/>
                  <a:gd name="T12" fmla="*/ 253 w 585"/>
                  <a:gd name="T13" fmla="*/ 190 h 190"/>
                  <a:gd name="T14" fmla="*/ 369 w 585"/>
                  <a:gd name="T15" fmla="*/ 161 h 190"/>
                  <a:gd name="T16" fmla="*/ 427 w 585"/>
                  <a:gd name="T17" fmla="*/ 135 h 190"/>
                  <a:gd name="T18" fmla="*/ 585 w 585"/>
                  <a:gd name="T19" fmla="*/ 112 h 190"/>
                  <a:gd name="T20" fmla="*/ 585 w 585"/>
                  <a:gd name="T21" fmla="*/ 45 h 190"/>
                  <a:gd name="T22" fmla="*/ 565 w 585"/>
                  <a:gd name="T23" fmla="*/ 0 h 190"/>
                  <a:gd name="T24" fmla="*/ 279 w 585"/>
                  <a:gd name="T25" fmla="*/ 4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5" h="190">
                    <a:moveTo>
                      <a:pt x="279" y="42"/>
                    </a:moveTo>
                    <a:lnTo>
                      <a:pt x="181" y="90"/>
                    </a:lnTo>
                    <a:lnTo>
                      <a:pt x="111" y="116"/>
                    </a:lnTo>
                    <a:lnTo>
                      <a:pt x="0" y="138"/>
                    </a:lnTo>
                    <a:lnTo>
                      <a:pt x="0" y="173"/>
                    </a:lnTo>
                    <a:lnTo>
                      <a:pt x="99" y="190"/>
                    </a:lnTo>
                    <a:lnTo>
                      <a:pt x="253" y="190"/>
                    </a:lnTo>
                    <a:lnTo>
                      <a:pt x="369" y="161"/>
                    </a:lnTo>
                    <a:lnTo>
                      <a:pt x="427" y="135"/>
                    </a:lnTo>
                    <a:lnTo>
                      <a:pt x="585" y="112"/>
                    </a:lnTo>
                    <a:lnTo>
                      <a:pt x="585" y="45"/>
                    </a:lnTo>
                    <a:lnTo>
                      <a:pt x="565" y="0"/>
                    </a:lnTo>
                    <a:lnTo>
                      <a:pt x="279" y="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38" name="Freeform 37"/>
              <p:cNvSpPr>
                <a:spLocks noChangeAspect="1"/>
              </p:cNvSpPr>
              <p:nvPr/>
            </p:nvSpPr>
            <p:spPr bwMode="auto">
              <a:xfrm>
                <a:off x="2999" y="3059"/>
                <a:ext cx="316" cy="168"/>
              </a:xfrm>
              <a:custGeom>
                <a:avLst/>
                <a:gdLst>
                  <a:gd name="T0" fmla="*/ 6 w 631"/>
                  <a:gd name="T1" fmla="*/ 7 h 168"/>
                  <a:gd name="T2" fmla="*/ 0 w 631"/>
                  <a:gd name="T3" fmla="*/ 100 h 168"/>
                  <a:gd name="T4" fmla="*/ 146 w 631"/>
                  <a:gd name="T5" fmla="*/ 116 h 168"/>
                  <a:gd name="T6" fmla="*/ 231 w 631"/>
                  <a:gd name="T7" fmla="*/ 135 h 168"/>
                  <a:gd name="T8" fmla="*/ 379 w 631"/>
                  <a:gd name="T9" fmla="*/ 155 h 168"/>
                  <a:gd name="T10" fmla="*/ 489 w 631"/>
                  <a:gd name="T11" fmla="*/ 168 h 168"/>
                  <a:gd name="T12" fmla="*/ 611 w 631"/>
                  <a:gd name="T13" fmla="*/ 158 h 168"/>
                  <a:gd name="T14" fmla="*/ 631 w 631"/>
                  <a:gd name="T15" fmla="*/ 116 h 168"/>
                  <a:gd name="T16" fmla="*/ 457 w 631"/>
                  <a:gd name="T17" fmla="*/ 68 h 168"/>
                  <a:gd name="T18" fmla="*/ 329 w 631"/>
                  <a:gd name="T19" fmla="*/ 29 h 168"/>
                  <a:gd name="T20" fmla="*/ 263 w 631"/>
                  <a:gd name="T21" fmla="*/ 0 h 168"/>
                  <a:gd name="T22" fmla="*/ 6 w 631"/>
                  <a:gd name="T23" fmla="*/ 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31" h="168">
                    <a:moveTo>
                      <a:pt x="6" y="7"/>
                    </a:moveTo>
                    <a:lnTo>
                      <a:pt x="0" y="100"/>
                    </a:lnTo>
                    <a:lnTo>
                      <a:pt x="146" y="116"/>
                    </a:lnTo>
                    <a:lnTo>
                      <a:pt x="231" y="135"/>
                    </a:lnTo>
                    <a:lnTo>
                      <a:pt x="379" y="155"/>
                    </a:lnTo>
                    <a:lnTo>
                      <a:pt x="489" y="168"/>
                    </a:lnTo>
                    <a:lnTo>
                      <a:pt x="611" y="158"/>
                    </a:lnTo>
                    <a:lnTo>
                      <a:pt x="631" y="116"/>
                    </a:lnTo>
                    <a:lnTo>
                      <a:pt x="457" y="68"/>
                    </a:lnTo>
                    <a:lnTo>
                      <a:pt x="329" y="29"/>
                    </a:lnTo>
                    <a:lnTo>
                      <a:pt x="263" y="0"/>
                    </a:lnTo>
                    <a:lnTo>
                      <a:pt x="6"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29" name="Freeform 38"/>
            <p:cNvSpPr>
              <a:spLocks noChangeAspect="1"/>
            </p:cNvSpPr>
            <p:nvPr/>
          </p:nvSpPr>
          <p:spPr bwMode="auto">
            <a:xfrm>
              <a:off x="3751" y="3031"/>
              <a:ext cx="165" cy="128"/>
            </a:xfrm>
            <a:custGeom>
              <a:avLst/>
              <a:gdLst>
                <a:gd name="T0" fmla="*/ 96 w 329"/>
                <a:gd name="T1" fmla="*/ 13 h 128"/>
                <a:gd name="T2" fmla="*/ 26 w 329"/>
                <a:gd name="T3" fmla="*/ 44 h 128"/>
                <a:gd name="T4" fmla="*/ 0 w 329"/>
                <a:gd name="T5" fmla="*/ 83 h 128"/>
                <a:gd name="T6" fmla="*/ 72 w 329"/>
                <a:gd name="T7" fmla="*/ 121 h 128"/>
                <a:gd name="T8" fmla="*/ 142 w 329"/>
                <a:gd name="T9" fmla="*/ 128 h 128"/>
                <a:gd name="T10" fmla="*/ 194 w 329"/>
                <a:gd name="T11" fmla="*/ 118 h 128"/>
                <a:gd name="T12" fmla="*/ 244 w 329"/>
                <a:gd name="T13" fmla="*/ 124 h 128"/>
                <a:gd name="T14" fmla="*/ 303 w 329"/>
                <a:gd name="T15" fmla="*/ 89 h 128"/>
                <a:gd name="T16" fmla="*/ 329 w 329"/>
                <a:gd name="T17" fmla="*/ 47 h 128"/>
                <a:gd name="T18" fmla="*/ 264 w 329"/>
                <a:gd name="T19" fmla="*/ 0 h 128"/>
                <a:gd name="T20" fmla="*/ 96 w 329"/>
                <a:gd name="T21" fmla="*/ 1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9" h="128">
                  <a:moveTo>
                    <a:pt x="96" y="13"/>
                  </a:moveTo>
                  <a:lnTo>
                    <a:pt x="26" y="44"/>
                  </a:lnTo>
                  <a:lnTo>
                    <a:pt x="0" y="83"/>
                  </a:lnTo>
                  <a:lnTo>
                    <a:pt x="72" y="121"/>
                  </a:lnTo>
                  <a:lnTo>
                    <a:pt x="142" y="128"/>
                  </a:lnTo>
                  <a:lnTo>
                    <a:pt x="194" y="118"/>
                  </a:lnTo>
                  <a:lnTo>
                    <a:pt x="244" y="124"/>
                  </a:lnTo>
                  <a:lnTo>
                    <a:pt x="303" y="89"/>
                  </a:lnTo>
                  <a:lnTo>
                    <a:pt x="329" y="47"/>
                  </a:lnTo>
                  <a:lnTo>
                    <a:pt x="264" y="0"/>
                  </a:lnTo>
                  <a:lnTo>
                    <a:pt x="96" y="13"/>
                  </a:lnTo>
                  <a:close/>
                </a:path>
              </a:pathLst>
            </a:custGeom>
            <a:solidFill>
              <a:srgbClr val="FFB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30" name="Freeform 39"/>
            <p:cNvSpPr>
              <a:spLocks noChangeAspect="1"/>
            </p:cNvSpPr>
            <p:nvPr/>
          </p:nvSpPr>
          <p:spPr bwMode="auto">
            <a:xfrm>
              <a:off x="4071" y="2304"/>
              <a:ext cx="205" cy="570"/>
            </a:xfrm>
            <a:custGeom>
              <a:avLst/>
              <a:gdLst>
                <a:gd name="T0" fmla="*/ 242 w 412"/>
                <a:gd name="T1" fmla="*/ 570 h 570"/>
                <a:gd name="T2" fmla="*/ 0 w 412"/>
                <a:gd name="T3" fmla="*/ 36 h 570"/>
                <a:gd name="T4" fmla="*/ 46 w 412"/>
                <a:gd name="T5" fmla="*/ 5 h 570"/>
                <a:gd name="T6" fmla="*/ 208 w 412"/>
                <a:gd name="T7" fmla="*/ 48 h 570"/>
                <a:gd name="T8" fmla="*/ 364 w 412"/>
                <a:gd name="T9" fmla="*/ 0 h 570"/>
                <a:gd name="T10" fmla="*/ 412 w 412"/>
                <a:gd name="T11" fmla="*/ 30 h 570"/>
                <a:gd name="T12" fmla="*/ 242 w 412"/>
                <a:gd name="T13" fmla="*/ 570 h 570"/>
              </a:gdLst>
              <a:ahLst/>
              <a:cxnLst>
                <a:cxn ang="0">
                  <a:pos x="T0" y="T1"/>
                </a:cxn>
                <a:cxn ang="0">
                  <a:pos x="T2" y="T3"/>
                </a:cxn>
                <a:cxn ang="0">
                  <a:pos x="T4" y="T5"/>
                </a:cxn>
                <a:cxn ang="0">
                  <a:pos x="T6" y="T7"/>
                </a:cxn>
                <a:cxn ang="0">
                  <a:pos x="T8" y="T9"/>
                </a:cxn>
                <a:cxn ang="0">
                  <a:pos x="T10" y="T11"/>
                </a:cxn>
                <a:cxn ang="0">
                  <a:pos x="T12" y="T13"/>
                </a:cxn>
              </a:cxnLst>
              <a:rect l="0" t="0" r="r" b="b"/>
              <a:pathLst>
                <a:path w="412" h="570">
                  <a:moveTo>
                    <a:pt x="242" y="570"/>
                  </a:moveTo>
                  <a:lnTo>
                    <a:pt x="0" y="36"/>
                  </a:lnTo>
                  <a:lnTo>
                    <a:pt x="46" y="5"/>
                  </a:lnTo>
                  <a:lnTo>
                    <a:pt x="208" y="48"/>
                  </a:lnTo>
                  <a:lnTo>
                    <a:pt x="364" y="0"/>
                  </a:lnTo>
                  <a:lnTo>
                    <a:pt x="412" y="30"/>
                  </a:lnTo>
                  <a:lnTo>
                    <a:pt x="242" y="570"/>
                  </a:lnTo>
                  <a:close/>
                </a:path>
              </a:pathLst>
            </a:custGeom>
            <a:solidFill>
              <a:srgbClr val="9FB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31" name="Freeform 40"/>
            <p:cNvSpPr>
              <a:spLocks noChangeAspect="1"/>
            </p:cNvSpPr>
            <p:nvPr/>
          </p:nvSpPr>
          <p:spPr bwMode="auto">
            <a:xfrm>
              <a:off x="4146" y="2350"/>
              <a:ext cx="77" cy="511"/>
            </a:xfrm>
            <a:custGeom>
              <a:avLst/>
              <a:gdLst>
                <a:gd name="T0" fmla="*/ 46 w 154"/>
                <a:gd name="T1" fmla="*/ 0 h 511"/>
                <a:gd name="T2" fmla="*/ 62 w 154"/>
                <a:gd name="T3" fmla="*/ 0 h 511"/>
                <a:gd name="T4" fmla="*/ 114 w 154"/>
                <a:gd name="T5" fmla="*/ 37 h 511"/>
                <a:gd name="T6" fmla="*/ 84 w 154"/>
                <a:gd name="T7" fmla="*/ 64 h 511"/>
                <a:gd name="T8" fmla="*/ 124 w 154"/>
                <a:gd name="T9" fmla="*/ 131 h 511"/>
                <a:gd name="T10" fmla="*/ 150 w 154"/>
                <a:gd name="T11" fmla="*/ 193 h 511"/>
                <a:gd name="T12" fmla="*/ 154 w 154"/>
                <a:gd name="T13" fmla="*/ 266 h 511"/>
                <a:gd name="T14" fmla="*/ 138 w 154"/>
                <a:gd name="T15" fmla="*/ 418 h 511"/>
                <a:gd name="T16" fmla="*/ 132 w 154"/>
                <a:gd name="T17" fmla="*/ 509 h 511"/>
                <a:gd name="T18" fmla="*/ 46 w 154"/>
                <a:gd name="T19" fmla="*/ 511 h 511"/>
                <a:gd name="T20" fmla="*/ 30 w 154"/>
                <a:gd name="T21" fmla="*/ 416 h 511"/>
                <a:gd name="T22" fmla="*/ 4 w 154"/>
                <a:gd name="T23" fmla="*/ 266 h 511"/>
                <a:gd name="T24" fmla="*/ 4 w 154"/>
                <a:gd name="T25" fmla="*/ 195 h 511"/>
                <a:gd name="T26" fmla="*/ 16 w 154"/>
                <a:gd name="T27" fmla="*/ 132 h 511"/>
                <a:gd name="T28" fmla="*/ 40 w 154"/>
                <a:gd name="T29" fmla="*/ 66 h 511"/>
                <a:gd name="T30" fmla="*/ 0 w 154"/>
                <a:gd name="T31" fmla="*/ 44 h 511"/>
                <a:gd name="T32" fmla="*/ 46 w 154"/>
                <a:gd name="T33" fmla="*/ 0 h 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4" h="511">
                  <a:moveTo>
                    <a:pt x="46" y="0"/>
                  </a:moveTo>
                  <a:lnTo>
                    <a:pt x="62" y="0"/>
                  </a:lnTo>
                  <a:lnTo>
                    <a:pt x="114" y="37"/>
                  </a:lnTo>
                  <a:lnTo>
                    <a:pt x="84" y="64"/>
                  </a:lnTo>
                  <a:lnTo>
                    <a:pt x="124" y="131"/>
                  </a:lnTo>
                  <a:lnTo>
                    <a:pt x="150" y="193"/>
                  </a:lnTo>
                  <a:lnTo>
                    <a:pt x="154" y="266"/>
                  </a:lnTo>
                  <a:lnTo>
                    <a:pt x="138" y="418"/>
                  </a:lnTo>
                  <a:lnTo>
                    <a:pt x="132" y="509"/>
                  </a:lnTo>
                  <a:lnTo>
                    <a:pt x="46" y="511"/>
                  </a:lnTo>
                  <a:lnTo>
                    <a:pt x="30" y="416"/>
                  </a:lnTo>
                  <a:lnTo>
                    <a:pt x="4" y="266"/>
                  </a:lnTo>
                  <a:lnTo>
                    <a:pt x="4" y="195"/>
                  </a:lnTo>
                  <a:lnTo>
                    <a:pt x="16" y="132"/>
                  </a:lnTo>
                  <a:lnTo>
                    <a:pt x="40" y="66"/>
                  </a:lnTo>
                  <a:lnTo>
                    <a:pt x="0" y="44"/>
                  </a:lnTo>
                  <a:lnTo>
                    <a:pt x="46" y="0"/>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nvGrpSpPr>
            <p:cNvPr id="32" name="Group 41"/>
            <p:cNvGrpSpPr>
              <a:grpSpLocks noChangeAspect="1"/>
            </p:cNvGrpSpPr>
            <p:nvPr/>
          </p:nvGrpSpPr>
          <p:grpSpPr bwMode="auto">
            <a:xfrm>
              <a:off x="3792" y="2328"/>
              <a:ext cx="773" cy="1675"/>
              <a:chOff x="2555" y="1437"/>
              <a:chExt cx="773" cy="1675"/>
            </a:xfrm>
          </p:grpSpPr>
          <p:sp>
            <p:nvSpPr>
              <p:cNvPr id="33" name="Freeform 42"/>
              <p:cNvSpPr>
                <a:spLocks noChangeAspect="1"/>
              </p:cNvSpPr>
              <p:nvPr/>
            </p:nvSpPr>
            <p:spPr bwMode="auto">
              <a:xfrm>
                <a:off x="2555" y="1437"/>
                <a:ext cx="773" cy="1675"/>
              </a:xfrm>
              <a:custGeom>
                <a:avLst/>
                <a:gdLst>
                  <a:gd name="T0" fmla="*/ 563 w 1546"/>
                  <a:gd name="T1" fmla="*/ 8 h 1675"/>
                  <a:gd name="T2" fmla="*/ 259 w 1546"/>
                  <a:gd name="T3" fmla="*/ 82 h 1675"/>
                  <a:gd name="T4" fmla="*/ 66 w 1546"/>
                  <a:gd name="T5" fmla="*/ 354 h 1675"/>
                  <a:gd name="T6" fmla="*/ 20 w 1546"/>
                  <a:gd name="T7" fmla="*/ 458 h 1675"/>
                  <a:gd name="T8" fmla="*/ 0 w 1546"/>
                  <a:gd name="T9" fmla="*/ 718 h 1675"/>
                  <a:gd name="T10" fmla="*/ 205 w 1546"/>
                  <a:gd name="T11" fmla="*/ 717 h 1675"/>
                  <a:gd name="T12" fmla="*/ 223 w 1546"/>
                  <a:gd name="T13" fmla="*/ 488 h 1675"/>
                  <a:gd name="T14" fmla="*/ 363 w 1546"/>
                  <a:gd name="T15" fmla="*/ 322 h 1675"/>
                  <a:gd name="T16" fmla="*/ 381 w 1546"/>
                  <a:gd name="T17" fmla="*/ 568 h 1675"/>
                  <a:gd name="T18" fmla="*/ 357 w 1546"/>
                  <a:gd name="T19" fmla="*/ 832 h 1675"/>
                  <a:gd name="T20" fmla="*/ 447 w 1546"/>
                  <a:gd name="T21" fmla="*/ 838 h 1675"/>
                  <a:gd name="T22" fmla="*/ 433 w 1546"/>
                  <a:gd name="T23" fmla="*/ 1179 h 1675"/>
                  <a:gd name="T24" fmla="*/ 409 w 1546"/>
                  <a:gd name="T25" fmla="*/ 1662 h 1675"/>
                  <a:gd name="T26" fmla="*/ 537 w 1546"/>
                  <a:gd name="T27" fmla="*/ 1675 h 1675"/>
                  <a:gd name="T28" fmla="*/ 695 w 1546"/>
                  <a:gd name="T29" fmla="*/ 1643 h 1675"/>
                  <a:gd name="T30" fmla="*/ 817 w 1546"/>
                  <a:gd name="T31" fmla="*/ 851 h 1675"/>
                  <a:gd name="T32" fmla="*/ 863 w 1546"/>
                  <a:gd name="T33" fmla="*/ 1302 h 1675"/>
                  <a:gd name="T34" fmla="*/ 895 w 1546"/>
                  <a:gd name="T35" fmla="*/ 1646 h 1675"/>
                  <a:gd name="T36" fmla="*/ 1069 w 1546"/>
                  <a:gd name="T37" fmla="*/ 1675 h 1675"/>
                  <a:gd name="T38" fmla="*/ 1210 w 1546"/>
                  <a:gd name="T39" fmla="*/ 1669 h 1675"/>
                  <a:gd name="T40" fmla="*/ 1160 w 1546"/>
                  <a:gd name="T41" fmla="*/ 1037 h 1675"/>
                  <a:gd name="T42" fmla="*/ 1184 w 1546"/>
                  <a:gd name="T43" fmla="*/ 832 h 1675"/>
                  <a:gd name="T44" fmla="*/ 1236 w 1546"/>
                  <a:gd name="T45" fmla="*/ 819 h 1675"/>
                  <a:gd name="T46" fmla="*/ 1274 w 1546"/>
                  <a:gd name="T47" fmla="*/ 748 h 1675"/>
                  <a:gd name="T48" fmla="*/ 1288 w 1546"/>
                  <a:gd name="T49" fmla="*/ 688 h 1675"/>
                  <a:gd name="T50" fmla="*/ 1546 w 1546"/>
                  <a:gd name="T51" fmla="*/ 540 h 1675"/>
                  <a:gd name="T52" fmla="*/ 1314 w 1546"/>
                  <a:gd name="T53" fmla="*/ 83 h 1675"/>
                  <a:gd name="T54" fmla="*/ 961 w 1546"/>
                  <a:gd name="T55" fmla="*/ 0 h 1675"/>
                  <a:gd name="T56" fmla="*/ 799 w 1546"/>
                  <a:gd name="T57" fmla="*/ 529 h 1675"/>
                  <a:gd name="T58" fmla="*/ 563 w 1546"/>
                  <a:gd name="T59" fmla="*/ 8 h 1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46" h="1675">
                    <a:moveTo>
                      <a:pt x="563" y="8"/>
                    </a:moveTo>
                    <a:lnTo>
                      <a:pt x="259" y="82"/>
                    </a:lnTo>
                    <a:lnTo>
                      <a:pt x="66" y="354"/>
                    </a:lnTo>
                    <a:lnTo>
                      <a:pt x="20" y="458"/>
                    </a:lnTo>
                    <a:lnTo>
                      <a:pt x="0" y="718"/>
                    </a:lnTo>
                    <a:lnTo>
                      <a:pt x="205" y="717"/>
                    </a:lnTo>
                    <a:lnTo>
                      <a:pt x="223" y="488"/>
                    </a:lnTo>
                    <a:lnTo>
                      <a:pt x="363" y="322"/>
                    </a:lnTo>
                    <a:lnTo>
                      <a:pt x="381" y="568"/>
                    </a:lnTo>
                    <a:lnTo>
                      <a:pt x="357" y="832"/>
                    </a:lnTo>
                    <a:lnTo>
                      <a:pt x="447" y="838"/>
                    </a:lnTo>
                    <a:lnTo>
                      <a:pt x="433" y="1179"/>
                    </a:lnTo>
                    <a:lnTo>
                      <a:pt x="409" y="1662"/>
                    </a:lnTo>
                    <a:lnTo>
                      <a:pt x="537" y="1675"/>
                    </a:lnTo>
                    <a:lnTo>
                      <a:pt x="695" y="1643"/>
                    </a:lnTo>
                    <a:lnTo>
                      <a:pt x="817" y="851"/>
                    </a:lnTo>
                    <a:lnTo>
                      <a:pt x="863" y="1302"/>
                    </a:lnTo>
                    <a:lnTo>
                      <a:pt x="895" y="1646"/>
                    </a:lnTo>
                    <a:lnTo>
                      <a:pt x="1069" y="1675"/>
                    </a:lnTo>
                    <a:lnTo>
                      <a:pt x="1210" y="1669"/>
                    </a:lnTo>
                    <a:lnTo>
                      <a:pt x="1160" y="1037"/>
                    </a:lnTo>
                    <a:lnTo>
                      <a:pt x="1184" y="832"/>
                    </a:lnTo>
                    <a:lnTo>
                      <a:pt x="1236" y="819"/>
                    </a:lnTo>
                    <a:lnTo>
                      <a:pt x="1274" y="748"/>
                    </a:lnTo>
                    <a:lnTo>
                      <a:pt x="1288" y="688"/>
                    </a:lnTo>
                    <a:lnTo>
                      <a:pt x="1546" y="540"/>
                    </a:lnTo>
                    <a:lnTo>
                      <a:pt x="1314" y="83"/>
                    </a:lnTo>
                    <a:lnTo>
                      <a:pt x="961" y="0"/>
                    </a:lnTo>
                    <a:lnTo>
                      <a:pt x="799" y="529"/>
                    </a:lnTo>
                    <a:lnTo>
                      <a:pt x="563" y="8"/>
                    </a:lnTo>
                    <a:close/>
                  </a:path>
                </a:pathLst>
              </a:cu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nvGrpSpPr>
              <p:cNvPr id="34" name="Group 43"/>
              <p:cNvGrpSpPr>
                <a:grpSpLocks noChangeAspect="1"/>
              </p:cNvGrpSpPr>
              <p:nvPr/>
            </p:nvGrpSpPr>
            <p:grpSpPr bwMode="auto">
              <a:xfrm>
                <a:off x="2947" y="2010"/>
                <a:ext cx="32" cy="90"/>
                <a:chOff x="2947" y="2010"/>
                <a:chExt cx="32" cy="90"/>
              </a:xfrm>
            </p:grpSpPr>
            <p:sp>
              <p:nvSpPr>
                <p:cNvPr id="35" name="Oval 44"/>
                <p:cNvSpPr>
                  <a:spLocks noChangeAspect="1" noChangeArrowheads="1"/>
                </p:cNvSpPr>
                <p:nvPr/>
              </p:nvSpPr>
              <p:spPr bwMode="auto">
                <a:xfrm>
                  <a:off x="2947" y="2010"/>
                  <a:ext cx="32" cy="29"/>
                </a:xfrm>
                <a:prstGeom prst="ellipse">
                  <a:avLst/>
                </a:pr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36" name="Oval 45"/>
                <p:cNvSpPr>
                  <a:spLocks noChangeAspect="1" noChangeArrowheads="1"/>
                </p:cNvSpPr>
                <p:nvPr/>
              </p:nvSpPr>
              <p:spPr bwMode="auto">
                <a:xfrm>
                  <a:off x="2947" y="2065"/>
                  <a:ext cx="32" cy="35"/>
                </a:xfrm>
                <a:prstGeom prst="ellipse">
                  <a:avLst/>
                </a:pr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grpSp>
      <p:sp>
        <p:nvSpPr>
          <p:cNvPr id="43" name="Rectangle 51"/>
          <p:cNvSpPr>
            <a:spLocks noChangeArrowheads="1"/>
          </p:cNvSpPr>
          <p:nvPr/>
        </p:nvSpPr>
        <p:spPr bwMode="auto">
          <a:xfrm>
            <a:off x="1658204" y="3942069"/>
            <a:ext cx="856396" cy="420381"/>
          </a:xfrm>
          <a:prstGeom prst="rect">
            <a:avLst/>
          </a:prstGeom>
          <a:solidFill>
            <a:srgbClr val="669900"/>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s-ES_tradnl" altLang="es-ES" b="1" dirty="0">
                <a:solidFill>
                  <a:srgbClr val="000000"/>
                </a:solidFill>
              </a:rPr>
              <a:t>B</a:t>
            </a:r>
            <a:endParaRPr lang="en-US" altLang="es-ES" sz="2400" b="1" dirty="0">
              <a:solidFill>
                <a:srgbClr val="000000"/>
              </a:solidFill>
            </a:endParaRPr>
          </a:p>
        </p:txBody>
      </p:sp>
      <p:cxnSp>
        <p:nvCxnSpPr>
          <p:cNvPr id="45" name="Straight Arrow Connector 44"/>
          <p:cNvCxnSpPr>
            <a:stCxn id="5" idx="2"/>
            <a:endCxn id="43" idx="0"/>
          </p:cNvCxnSpPr>
          <p:nvPr/>
        </p:nvCxnSpPr>
        <p:spPr>
          <a:xfrm>
            <a:off x="2086402" y="3679902"/>
            <a:ext cx="0" cy="26216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6" name="Rectangle 51"/>
          <p:cNvSpPr>
            <a:spLocks noChangeArrowheads="1"/>
          </p:cNvSpPr>
          <p:nvPr/>
        </p:nvSpPr>
        <p:spPr bwMode="auto">
          <a:xfrm>
            <a:off x="3311831" y="3926941"/>
            <a:ext cx="812493" cy="435509"/>
          </a:xfrm>
          <a:prstGeom prst="rect">
            <a:avLst/>
          </a:prstGeom>
          <a:pattFill prst="pct50">
            <a:fgClr>
              <a:schemeClr val="accent5">
                <a:lumMod val="50000"/>
              </a:schemeClr>
            </a:fgClr>
            <a:bgClr>
              <a:schemeClr val="bg1"/>
            </a:bgClr>
          </a:patt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s-ES" dirty="0" smtClean="0">
                <a:solidFill>
                  <a:schemeClr val="lt1"/>
                </a:solidFill>
              </a:rPr>
              <a:t>C</a:t>
            </a:r>
            <a:endParaRPr lang="en-US" altLang="es-ES" dirty="0">
              <a:solidFill>
                <a:schemeClr val="lt1"/>
              </a:solidFill>
            </a:endParaRPr>
          </a:p>
        </p:txBody>
      </p:sp>
      <p:cxnSp>
        <p:nvCxnSpPr>
          <p:cNvPr id="48" name="Straight Arrow Connector 47"/>
          <p:cNvCxnSpPr>
            <a:stCxn id="46" idx="1"/>
            <a:endCxn id="43" idx="3"/>
          </p:cNvCxnSpPr>
          <p:nvPr/>
        </p:nvCxnSpPr>
        <p:spPr>
          <a:xfrm flipH="1">
            <a:off x="2514600" y="4144696"/>
            <a:ext cx="797231" cy="756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2514600" y="3444569"/>
            <a:ext cx="926671" cy="42618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53" name="TextBox 52"/>
          <p:cNvSpPr txBox="1"/>
          <p:nvPr/>
        </p:nvSpPr>
        <p:spPr>
          <a:xfrm>
            <a:off x="2998940" y="3490542"/>
            <a:ext cx="620738" cy="261610"/>
          </a:xfrm>
          <a:prstGeom prst="rect">
            <a:avLst/>
          </a:prstGeom>
          <a:noFill/>
        </p:spPr>
        <p:txBody>
          <a:bodyPr wrap="square" rtlCol="0">
            <a:spAutoFit/>
          </a:bodyPr>
          <a:lstStyle/>
          <a:p>
            <a:r>
              <a:rPr lang="es-ES" sz="1100" dirty="0" smtClean="0"/>
              <a:t>100%</a:t>
            </a:r>
            <a:endParaRPr lang="es-ES" sz="1100" dirty="0"/>
          </a:p>
        </p:txBody>
      </p:sp>
      <p:sp>
        <p:nvSpPr>
          <p:cNvPr id="54" name="TextBox 53"/>
          <p:cNvSpPr txBox="1"/>
          <p:nvPr/>
        </p:nvSpPr>
        <p:spPr>
          <a:xfrm>
            <a:off x="2447778" y="3844322"/>
            <a:ext cx="368799" cy="261610"/>
          </a:xfrm>
          <a:prstGeom prst="rect">
            <a:avLst/>
          </a:prstGeom>
          <a:noFill/>
        </p:spPr>
        <p:txBody>
          <a:bodyPr wrap="square" rtlCol="0">
            <a:spAutoFit/>
          </a:bodyPr>
          <a:lstStyle/>
          <a:p>
            <a:r>
              <a:rPr lang="es-ES" sz="1100" dirty="0" smtClean="0"/>
              <a:t>5%</a:t>
            </a:r>
            <a:endParaRPr lang="es-ES" sz="1100" dirty="0"/>
          </a:p>
        </p:txBody>
      </p:sp>
      <p:sp>
        <p:nvSpPr>
          <p:cNvPr id="56" name="TextBox 55"/>
          <p:cNvSpPr txBox="1"/>
          <p:nvPr/>
        </p:nvSpPr>
        <p:spPr>
          <a:xfrm>
            <a:off x="1659058" y="3660852"/>
            <a:ext cx="474101" cy="261610"/>
          </a:xfrm>
          <a:prstGeom prst="rect">
            <a:avLst/>
          </a:prstGeom>
          <a:noFill/>
        </p:spPr>
        <p:txBody>
          <a:bodyPr wrap="square" rtlCol="0">
            <a:spAutoFit/>
          </a:bodyPr>
          <a:lstStyle/>
          <a:p>
            <a:r>
              <a:rPr lang="es-ES" sz="1100" dirty="0" smtClean="0"/>
              <a:t>95%</a:t>
            </a:r>
            <a:endParaRPr lang="es-ES" sz="1100" dirty="0"/>
          </a:p>
        </p:txBody>
      </p:sp>
      <p:sp>
        <p:nvSpPr>
          <p:cNvPr id="57" name="Rectangle 9"/>
          <p:cNvSpPr>
            <a:spLocks noChangeArrowheads="1"/>
          </p:cNvSpPr>
          <p:nvPr/>
        </p:nvSpPr>
        <p:spPr bwMode="auto">
          <a:xfrm>
            <a:off x="5045075" y="3500788"/>
            <a:ext cx="1508125" cy="58230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altLang="es-ES" dirty="0" smtClean="0">
                <a:solidFill>
                  <a:schemeClr val="lt1"/>
                </a:solidFill>
              </a:rPr>
              <a:t>B </a:t>
            </a:r>
            <a:r>
              <a:rPr lang="es-ES_tradnl" altLang="es-ES" dirty="0">
                <a:solidFill>
                  <a:schemeClr val="lt1"/>
                </a:solidFill>
              </a:rPr>
              <a:t>+ C + </a:t>
            </a:r>
            <a:r>
              <a:rPr lang="es-ES_tradnl" altLang="es-ES" dirty="0" smtClean="0">
                <a:solidFill>
                  <a:schemeClr val="lt1"/>
                </a:solidFill>
              </a:rPr>
              <a:t>A</a:t>
            </a:r>
            <a:endParaRPr lang="en-US" altLang="es-ES" dirty="0">
              <a:solidFill>
                <a:schemeClr val="lt1"/>
              </a:solidFill>
            </a:endParaRPr>
          </a:p>
        </p:txBody>
      </p:sp>
      <p:sp>
        <p:nvSpPr>
          <p:cNvPr id="58" name="Line 18"/>
          <p:cNvSpPr>
            <a:spLocks noChangeShapeType="1"/>
          </p:cNvSpPr>
          <p:nvPr/>
        </p:nvSpPr>
        <p:spPr bwMode="auto">
          <a:xfrm>
            <a:off x="4532597" y="2905640"/>
            <a:ext cx="0" cy="1552059"/>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s-ES"/>
          </a:p>
        </p:txBody>
      </p:sp>
      <p:sp>
        <p:nvSpPr>
          <p:cNvPr id="59" name="Rectangle 20"/>
          <p:cNvSpPr>
            <a:spLocks noChangeArrowheads="1"/>
          </p:cNvSpPr>
          <p:nvPr/>
        </p:nvSpPr>
        <p:spPr bwMode="auto">
          <a:xfrm>
            <a:off x="7427866" y="2886917"/>
            <a:ext cx="1403350" cy="611188"/>
          </a:xfrm>
          <a:prstGeom prst="rect">
            <a:avLst/>
          </a:prstGeom>
          <a:solidFill>
            <a:srgbClr val="669900"/>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s-ES" sz="2400" b="1" dirty="0" smtClean="0">
                <a:solidFill>
                  <a:srgbClr val="000000"/>
                </a:solidFill>
              </a:rPr>
              <a:t>A</a:t>
            </a:r>
            <a:endParaRPr lang="en-US" altLang="es-ES" sz="2400" b="1" dirty="0">
              <a:solidFill>
                <a:srgbClr val="000000"/>
              </a:solidFill>
            </a:endParaRPr>
          </a:p>
        </p:txBody>
      </p:sp>
      <p:sp>
        <p:nvSpPr>
          <p:cNvPr id="60" name="Line 21"/>
          <p:cNvSpPr>
            <a:spLocks noChangeShapeType="1"/>
          </p:cNvSpPr>
          <p:nvPr/>
        </p:nvSpPr>
        <p:spPr bwMode="auto">
          <a:xfrm flipH="1">
            <a:off x="7427866" y="2886917"/>
            <a:ext cx="1403350" cy="611188"/>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s-ES"/>
          </a:p>
        </p:txBody>
      </p:sp>
      <p:sp>
        <p:nvSpPr>
          <p:cNvPr id="61" name="Line 22"/>
          <p:cNvSpPr>
            <a:spLocks noChangeShapeType="1"/>
          </p:cNvSpPr>
          <p:nvPr/>
        </p:nvSpPr>
        <p:spPr bwMode="auto">
          <a:xfrm>
            <a:off x="7427866" y="2886917"/>
            <a:ext cx="1403350" cy="611188"/>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s-ES"/>
          </a:p>
        </p:txBody>
      </p:sp>
      <p:sp>
        <p:nvSpPr>
          <p:cNvPr id="62" name="Rectangle 23"/>
          <p:cNvSpPr>
            <a:spLocks noChangeArrowheads="1"/>
          </p:cNvSpPr>
          <p:nvPr/>
        </p:nvSpPr>
        <p:spPr bwMode="auto">
          <a:xfrm>
            <a:off x="7427866" y="3621347"/>
            <a:ext cx="1403350" cy="611188"/>
          </a:xfrm>
          <a:prstGeom prst="rect">
            <a:avLst/>
          </a:prstGeom>
          <a:pattFill prst="pct50">
            <a:fgClr>
              <a:schemeClr val="accent5">
                <a:lumMod val="50000"/>
              </a:schemeClr>
            </a:fgClr>
            <a:bgClr>
              <a:schemeClr val="bg1"/>
            </a:bgClr>
          </a:patt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s-ES" dirty="0">
                <a:solidFill>
                  <a:schemeClr val="lt1"/>
                </a:solidFill>
              </a:rPr>
              <a:t>C</a:t>
            </a:r>
          </a:p>
        </p:txBody>
      </p:sp>
      <p:sp>
        <p:nvSpPr>
          <p:cNvPr id="63" name="Line 24"/>
          <p:cNvSpPr>
            <a:spLocks noChangeShapeType="1"/>
          </p:cNvSpPr>
          <p:nvPr/>
        </p:nvSpPr>
        <p:spPr bwMode="auto">
          <a:xfrm flipH="1">
            <a:off x="7427866" y="3621347"/>
            <a:ext cx="1403350" cy="611188"/>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s-ES"/>
          </a:p>
        </p:txBody>
      </p:sp>
      <p:sp>
        <p:nvSpPr>
          <p:cNvPr id="64" name="Line 25"/>
          <p:cNvSpPr>
            <a:spLocks noChangeShapeType="1"/>
          </p:cNvSpPr>
          <p:nvPr/>
        </p:nvSpPr>
        <p:spPr bwMode="auto">
          <a:xfrm>
            <a:off x="7427866" y="3621347"/>
            <a:ext cx="1403350" cy="611188"/>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s-ES"/>
          </a:p>
        </p:txBody>
      </p:sp>
      <p:grpSp>
        <p:nvGrpSpPr>
          <p:cNvPr id="94" name="Group 9"/>
          <p:cNvGrpSpPr>
            <a:grpSpLocks noChangeAspect="1"/>
          </p:cNvGrpSpPr>
          <p:nvPr/>
        </p:nvGrpSpPr>
        <p:grpSpPr bwMode="auto">
          <a:xfrm>
            <a:off x="5945167" y="2816490"/>
            <a:ext cx="101834" cy="440526"/>
            <a:chOff x="1057" y="1393"/>
            <a:chExt cx="410" cy="1911"/>
          </a:xfrm>
        </p:grpSpPr>
        <p:grpSp>
          <p:nvGrpSpPr>
            <p:cNvPr id="95" name="Group 10"/>
            <p:cNvGrpSpPr>
              <a:grpSpLocks noChangeAspect="1"/>
            </p:cNvGrpSpPr>
            <p:nvPr/>
          </p:nvGrpSpPr>
          <p:grpSpPr bwMode="auto">
            <a:xfrm>
              <a:off x="1122" y="2315"/>
              <a:ext cx="338" cy="907"/>
              <a:chOff x="1122" y="2315"/>
              <a:chExt cx="338" cy="907"/>
            </a:xfrm>
          </p:grpSpPr>
          <p:grpSp>
            <p:nvGrpSpPr>
              <p:cNvPr id="110" name="Group 11"/>
              <p:cNvGrpSpPr>
                <a:grpSpLocks noChangeAspect="1"/>
              </p:cNvGrpSpPr>
              <p:nvPr/>
            </p:nvGrpSpPr>
            <p:grpSpPr bwMode="auto">
              <a:xfrm>
                <a:off x="1122" y="2315"/>
                <a:ext cx="338" cy="907"/>
                <a:chOff x="1122" y="2315"/>
                <a:chExt cx="338" cy="907"/>
              </a:xfrm>
            </p:grpSpPr>
            <p:sp>
              <p:nvSpPr>
                <p:cNvPr id="112" name="Freeform 12"/>
                <p:cNvSpPr>
                  <a:spLocks noChangeAspect="1"/>
                </p:cNvSpPr>
                <p:nvPr/>
              </p:nvSpPr>
              <p:spPr bwMode="auto">
                <a:xfrm>
                  <a:off x="1122" y="2511"/>
                  <a:ext cx="241" cy="711"/>
                </a:xfrm>
                <a:custGeom>
                  <a:avLst/>
                  <a:gdLst>
                    <a:gd name="T0" fmla="*/ 89 w 483"/>
                    <a:gd name="T1" fmla="*/ 16 h 711"/>
                    <a:gd name="T2" fmla="*/ 95 w 483"/>
                    <a:gd name="T3" fmla="*/ 220 h 711"/>
                    <a:gd name="T4" fmla="*/ 91 w 483"/>
                    <a:gd name="T5" fmla="*/ 393 h 711"/>
                    <a:gd name="T6" fmla="*/ 113 w 483"/>
                    <a:gd name="T7" fmla="*/ 560 h 711"/>
                    <a:gd name="T8" fmla="*/ 58 w 483"/>
                    <a:gd name="T9" fmla="*/ 632 h 711"/>
                    <a:gd name="T10" fmla="*/ 14 w 483"/>
                    <a:gd name="T11" fmla="*/ 680 h 711"/>
                    <a:gd name="T12" fmla="*/ 0 w 483"/>
                    <a:gd name="T13" fmla="*/ 694 h 711"/>
                    <a:gd name="T14" fmla="*/ 22 w 483"/>
                    <a:gd name="T15" fmla="*/ 711 h 711"/>
                    <a:gd name="T16" fmla="*/ 107 w 483"/>
                    <a:gd name="T17" fmla="*/ 708 h 711"/>
                    <a:gd name="T18" fmla="*/ 185 w 483"/>
                    <a:gd name="T19" fmla="*/ 614 h 711"/>
                    <a:gd name="T20" fmla="*/ 189 w 483"/>
                    <a:gd name="T21" fmla="*/ 554 h 711"/>
                    <a:gd name="T22" fmla="*/ 247 w 483"/>
                    <a:gd name="T23" fmla="*/ 358 h 711"/>
                    <a:gd name="T24" fmla="*/ 255 w 483"/>
                    <a:gd name="T25" fmla="*/ 312 h 711"/>
                    <a:gd name="T26" fmla="*/ 251 w 483"/>
                    <a:gd name="T27" fmla="*/ 405 h 711"/>
                    <a:gd name="T28" fmla="*/ 277 w 483"/>
                    <a:gd name="T29" fmla="*/ 535 h 711"/>
                    <a:gd name="T30" fmla="*/ 269 w 483"/>
                    <a:gd name="T31" fmla="*/ 596 h 711"/>
                    <a:gd name="T32" fmla="*/ 309 w 483"/>
                    <a:gd name="T33" fmla="*/ 657 h 711"/>
                    <a:gd name="T34" fmla="*/ 359 w 483"/>
                    <a:gd name="T35" fmla="*/ 700 h 711"/>
                    <a:gd name="T36" fmla="*/ 437 w 483"/>
                    <a:gd name="T37" fmla="*/ 703 h 711"/>
                    <a:gd name="T38" fmla="*/ 461 w 483"/>
                    <a:gd name="T39" fmla="*/ 688 h 711"/>
                    <a:gd name="T40" fmla="*/ 377 w 483"/>
                    <a:gd name="T41" fmla="*/ 593 h 711"/>
                    <a:gd name="T42" fmla="*/ 371 w 483"/>
                    <a:gd name="T43" fmla="*/ 549 h 711"/>
                    <a:gd name="T44" fmla="*/ 385 w 483"/>
                    <a:gd name="T45" fmla="*/ 455 h 711"/>
                    <a:gd name="T46" fmla="*/ 417 w 483"/>
                    <a:gd name="T47" fmla="*/ 299 h 711"/>
                    <a:gd name="T48" fmla="*/ 483 w 483"/>
                    <a:gd name="T49" fmla="*/ 0 h 711"/>
                    <a:gd name="T50" fmla="*/ 89 w 483"/>
                    <a:gd name="T51" fmla="*/ 16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3" h="711">
                      <a:moveTo>
                        <a:pt x="89" y="16"/>
                      </a:moveTo>
                      <a:lnTo>
                        <a:pt x="95" y="220"/>
                      </a:lnTo>
                      <a:lnTo>
                        <a:pt x="91" y="393"/>
                      </a:lnTo>
                      <a:lnTo>
                        <a:pt x="113" y="560"/>
                      </a:lnTo>
                      <a:lnTo>
                        <a:pt x="58" y="632"/>
                      </a:lnTo>
                      <a:lnTo>
                        <a:pt x="14" y="680"/>
                      </a:lnTo>
                      <a:lnTo>
                        <a:pt x="0" y="694"/>
                      </a:lnTo>
                      <a:lnTo>
                        <a:pt x="22" y="711"/>
                      </a:lnTo>
                      <a:lnTo>
                        <a:pt x="107" y="708"/>
                      </a:lnTo>
                      <a:lnTo>
                        <a:pt x="185" y="614"/>
                      </a:lnTo>
                      <a:lnTo>
                        <a:pt x="189" y="554"/>
                      </a:lnTo>
                      <a:lnTo>
                        <a:pt x="247" y="358"/>
                      </a:lnTo>
                      <a:lnTo>
                        <a:pt x="255" y="312"/>
                      </a:lnTo>
                      <a:lnTo>
                        <a:pt x="251" y="405"/>
                      </a:lnTo>
                      <a:lnTo>
                        <a:pt x="277" y="535"/>
                      </a:lnTo>
                      <a:lnTo>
                        <a:pt x="269" y="596"/>
                      </a:lnTo>
                      <a:lnTo>
                        <a:pt x="309" y="657"/>
                      </a:lnTo>
                      <a:lnTo>
                        <a:pt x="359" y="700"/>
                      </a:lnTo>
                      <a:lnTo>
                        <a:pt x="437" y="703"/>
                      </a:lnTo>
                      <a:lnTo>
                        <a:pt x="461" y="688"/>
                      </a:lnTo>
                      <a:lnTo>
                        <a:pt x="377" y="593"/>
                      </a:lnTo>
                      <a:lnTo>
                        <a:pt x="371" y="549"/>
                      </a:lnTo>
                      <a:lnTo>
                        <a:pt x="385" y="455"/>
                      </a:lnTo>
                      <a:lnTo>
                        <a:pt x="417" y="299"/>
                      </a:lnTo>
                      <a:lnTo>
                        <a:pt x="483" y="0"/>
                      </a:lnTo>
                      <a:lnTo>
                        <a:pt x="89" y="16"/>
                      </a:lnTo>
                      <a:close/>
                    </a:path>
                  </a:pathLst>
                </a:custGeom>
                <a:solidFill>
                  <a:srgbClr val="FF7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13" name="Freeform 13"/>
                <p:cNvSpPr>
                  <a:spLocks noChangeAspect="1"/>
                </p:cNvSpPr>
                <p:nvPr/>
              </p:nvSpPr>
              <p:spPr bwMode="auto">
                <a:xfrm>
                  <a:off x="1403" y="2315"/>
                  <a:ext cx="57" cy="89"/>
                </a:xfrm>
                <a:custGeom>
                  <a:avLst/>
                  <a:gdLst>
                    <a:gd name="T0" fmla="*/ 114 w 114"/>
                    <a:gd name="T1" fmla="*/ 0 h 89"/>
                    <a:gd name="T2" fmla="*/ 114 w 114"/>
                    <a:gd name="T3" fmla="*/ 46 h 89"/>
                    <a:gd name="T4" fmla="*/ 0 w 114"/>
                    <a:gd name="T5" fmla="*/ 89 h 89"/>
                    <a:gd name="T6" fmla="*/ 52 w 114"/>
                    <a:gd name="T7" fmla="*/ 6 h 89"/>
                    <a:gd name="T8" fmla="*/ 114 w 114"/>
                    <a:gd name="T9" fmla="*/ 0 h 89"/>
                  </a:gdLst>
                  <a:ahLst/>
                  <a:cxnLst>
                    <a:cxn ang="0">
                      <a:pos x="T0" y="T1"/>
                    </a:cxn>
                    <a:cxn ang="0">
                      <a:pos x="T2" y="T3"/>
                    </a:cxn>
                    <a:cxn ang="0">
                      <a:pos x="T4" y="T5"/>
                    </a:cxn>
                    <a:cxn ang="0">
                      <a:pos x="T6" y="T7"/>
                    </a:cxn>
                    <a:cxn ang="0">
                      <a:pos x="T8" y="T9"/>
                    </a:cxn>
                  </a:cxnLst>
                  <a:rect l="0" t="0" r="r" b="b"/>
                  <a:pathLst>
                    <a:path w="114" h="89">
                      <a:moveTo>
                        <a:pt x="114" y="0"/>
                      </a:moveTo>
                      <a:lnTo>
                        <a:pt x="114" y="46"/>
                      </a:lnTo>
                      <a:lnTo>
                        <a:pt x="0" y="89"/>
                      </a:lnTo>
                      <a:lnTo>
                        <a:pt x="52" y="6"/>
                      </a:lnTo>
                      <a:lnTo>
                        <a:pt x="114" y="0"/>
                      </a:lnTo>
                      <a:close/>
                    </a:path>
                  </a:pathLst>
                </a:custGeom>
                <a:solidFill>
                  <a:srgbClr val="FF7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111" name="Freeform 14"/>
              <p:cNvSpPr>
                <a:spLocks noChangeAspect="1"/>
              </p:cNvSpPr>
              <p:nvPr/>
            </p:nvSpPr>
            <p:spPr bwMode="auto">
              <a:xfrm>
                <a:off x="1248" y="2518"/>
                <a:ext cx="17" cy="315"/>
              </a:xfrm>
              <a:custGeom>
                <a:avLst/>
                <a:gdLst>
                  <a:gd name="T0" fmla="*/ 36 w 36"/>
                  <a:gd name="T1" fmla="*/ 0 h 315"/>
                  <a:gd name="T2" fmla="*/ 36 w 36"/>
                  <a:gd name="T3" fmla="*/ 104 h 315"/>
                  <a:gd name="T4" fmla="*/ 28 w 36"/>
                  <a:gd name="T5" fmla="*/ 166 h 315"/>
                  <a:gd name="T6" fmla="*/ 22 w 36"/>
                  <a:gd name="T7" fmla="*/ 234 h 315"/>
                  <a:gd name="T8" fmla="*/ 0 w 36"/>
                  <a:gd name="T9" fmla="*/ 298 h 315"/>
                  <a:gd name="T10" fmla="*/ 6 w 36"/>
                  <a:gd name="T11" fmla="*/ 315 h 315"/>
                  <a:gd name="T12" fmla="*/ 36 w 36"/>
                  <a:gd name="T13" fmla="*/ 0 h 315"/>
                </a:gdLst>
                <a:ahLst/>
                <a:cxnLst>
                  <a:cxn ang="0">
                    <a:pos x="T0" y="T1"/>
                  </a:cxn>
                  <a:cxn ang="0">
                    <a:pos x="T2" y="T3"/>
                  </a:cxn>
                  <a:cxn ang="0">
                    <a:pos x="T4" y="T5"/>
                  </a:cxn>
                  <a:cxn ang="0">
                    <a:pos x="T6" y="T7"/>
                  </a:cxn>
                  <a:cxn ang="0">
                    <a:pos x="T8" y="T9"/>
                  </a:cxn>
                  <a:cxn ang="0">
                    <a:pos x="T10" y="T11"/>
                  </a:cxn>
                  <a:cxn ang="0">
                    <a:pos x="T12" y="T13"/>
                  </a:cxn>
                </a:cxnLst>
                <a:rect l="0" t="0" r="r" b="b"/>
                <a:pathLst>
                  <a:path w="36" h="315">
                    <a:moveTo>
                      <a:pt x="36" y="0"/>
                    </a:moveTo>
                    <a:lnTo>
                      <a:pt x="36" y="104"/>
                    </a:lnTo>
                    <a:lnTo>
                      <a:pt x="28" y="166"/>
                    </a:lnTo>
                    <a:lnTo>
                      <a:pt x="22" y="234"/>
                    </a:lnTo>
                    <a:lnTo>
                      <a:pt x="0" y="298"/>
                    </a:lnTo>
                    <a:lnTo>
                      <a:pt x="6" y="315"/>
                    </a:lnTo>
                    <a:lnTo>
                      <a:pt x="36" y="0"/>
                    </a:lnTo>
                    <a:close/>
                  </a:path>
                </a:pathLst>
              </a:custGeom>
              <a:solidFill>
                <a:srgbClr val="FF5F1F"/>
              </a:solidFill>
              <a:ln w="9525">
                <a:solidFill>
                  <a:srgbClr val="FF5F1F"/>
                </a:solidFill>
                <a:prstDash val="solid"/>
                <a:round/>
                <a:headEnd/>
                <a:tailEnd/>
              </a:ln>
            </p:spPr>
            <p:txBody>
              <a:bodyPr/>
              <a:lstStyle/>
              <a:p>
                <a:endParaRPr lang="es-ES"/>
              </a:p>
            </p:txBody>
          </p:sp>
        </p:grpSp>
        <p:sp>
          <p:nvSpPr>
            <p:cNvPr id="96" name="Freeform 15"/>
            <p:cNvSpPr>
              <a:spLocks noChangeAspect="1"/>
            </p:cNvSpPr>
            <p:nvPr/>
          </p:nvSpPr>
          <p:spPr bwMode="auto">
            <a:xfrm>
              <a:off x="1057" y="1682"/>
              <a:ext cx="410" cy="1053"/>
            </a:xfrm>
            <a:custGeom>
              <a:avLst/>
              <a:gdLst>
                <a:gd name="T0" fmla="*/ 325 w 820"/>
                <a:gd name="T1" fmla="*/ 6 h 1053"/>
                <a:gd name="T2" fmla="*/ 72 w 820"/>
                <a:gd name="T3" fmla="*/ 87 h 1053"/>
                <a:gd name="T4" fmla="*/ 30 w 820"/>
                <a:gd name="T5" fmla="*/ 124 h 1053"/>
                <a:gd name="T6" fmla="*/ 0 w 820"/>
                <a:gd name="T7" fmla="*/ 444 h 1053"/>
                <a:gd name="T8" fmla="*/ 12 w 820"/>
                <a:gd name="T9" fmla="*/ 520 h 1053"/>
                <a:gd name="T10" fmla="*/ 110 w 820"/>
                <a:gd name="T11" fmla="*/ 514 h 1053"/>
                <a:gd name="T12" fmla="*/ 104 w 820"/>
                <a:gd name="T13" fmla="*/ 703 h 1053"/>
                <a:gd name="T14" fmla="*/ 152 w 820"/>
                <a:gd name="T15" fmla="*/ 703 h 1053"/>
                <a:gd name="T16" fmla="*/ 194 w 820"/>
                <a:gd name="T17" fmla="*/ 850 h 1053"/>
                <a:gd name="T18" fmla="*/ 200 w 820"/>
                <a:gd name="T19" fmla="*/ 1045 h 1053"/>
                <a:gd name="T20" fmla="*/ 369 w 820"/>
                <a:gd name="T21" fmla="*/ 1053 h 1053"/>
                <a:gd name="T22" fmla="*/ 413 w 820"/>
                <a:gd name="T23" fmla="*/ 1026 h 1053"/>
                <a:gd name="T24" fmla="*/ 581 w 820"/>
                <a:gd name="T25" fmla="*/ 1015 h 1053"/>
                <a:gd name="T26" fmla="*/ 756 w 820"/>
                <a:gd name="T27" fmla="*/ 642 h 1053"/>
                <a:gd name="T28" fmla="*/ 820 w 820"/>
                <a:gd name="T29" fmla="*/ 638 h 1053"/>
                <a:gd name="T30" fmla="*/ 762 w 820"/>
                <a:gd name="T31" fmla="*/ 342 h 1053"/>
                <a:gd name="T32" fmla="*/ 760 w 820"/>
                <a:gd name="T33" fmla="*/ 110 h 1053"/>
                <a:gd name="T34" fmla="*/ 724 w 820"/>
                <a:gd name="T35" fmla="*/ 84 h 1053"/>
                <a:gd name="T36" fmla="*/ 451 w 820"/>
                <a:gd name="T37" fmla="*/ 0 h 1053"/>
                <a:gd name="T38" fmla="*/ 399 w 820"/>
                <a:gd name="T39" fmla="*/ 35 h 1053"/>
                <a:gd name="T40" fmla="*/ 325 w 820"/>
                <a:gd name="T41" fmla="*/ 6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20" h="1053">
                  <a:moveTo>
                    <a:pt x="325" y="6"/>
                  </a:moveTo>
                  <a:lnTo>
                    <a:pt x="72" y="87"/>
                  </a:lnTo>
                  <a:lnTo>
                    <a:pt x="30" y="124"/>
                  </a:lnTo>
                  <a:lnTo>
                    <a:pt x="0" y="444"/>
                  </a:lnTo>
                  <a:lnTo>
                    <a:pt x="12" y="520"/>
                  </a:lnTo>
                  <a:lnTo>
                    <a:pt x="110" y="514"/>
                  </a:lnTo>
                  <a:lnTo>
                    <a:pt x="104" y="703"/>
                  </a:lnTo>
                  <a:lnTo>
                    <a:pt x="152" y="703"/>
                  </a:lnTo>
                  <a:lnTo>
                    <a:pt x="194" y="850"/>
                  </a:lnTo>
                  <a:lnTo>
                    <a:pt x="200" y="1045"/>
                  </a:lnTo>
                  <a:lnTo>
                    <a:pt x="369" y="1053"/>
                  </a:lnTo>
                  <a:lnTo>
                    <a:pt x="413" y="1026"/>
                  </a:lnTo>
                  <a:lnTo>
                    <a:pt x="581" y="1015"/>
                  </a:lnTo>
                  <a:lnTo>
                    <a:pt x="756" y="642"/>
                  </a:lnTo>
                  <a:lnTo>
                    <a:pt x="820" y="638"/>
                  </a:lnTo>
                  <a:lnTo>
                    <a:pt x="762" y="342"/>
                  </a:lnTo>
                  <a:lnTo>
                    <a:pt x="760" y="110"/>
                  </a:lnTo>
                  <a:lnTo>
                    <a:pt x="724" y="84"/>
                  </a:lnTo>
                  <a:lnTo>
                    <a:pt x="451" y="0"/>
                  </a:lnTo>
                  <a:lnTo>
                    <a:pt x="399" y="35"/>
                  </a:lnTo>
                  <a:lnTo>
                    <a:pt x="325" y="6"/>
                  </a:lnTo>
                  <a:close/>
                </a:path>
              </a:pathLst>
            </a:custGeom>
            <a:solidFill>
              <a:srgbClr val="5F00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nvGrpSpPr>
            <p:cNvPr id="97" name="Group 16"/>
            <p:cNvGrpSpPr>
              <a:grpSpLocks noChangeAspect="1"/>
            </p:cNvGrpSpPr>
            <p:nvPr/>
          </p:nvGrpSpPr>
          <p:grpSpPr bwMode="auto">
            <a:xfrm>
              <a:off x="1109" y="3105"/>
              <a:ext cx="258" cy="199"/>
              <a:chOff x="1109" y="3105"/>
              <a:chExt cx="258" cy="199"/>
            </a:xfrm>
          </p:grpSpPr>
          <p:sp>
            <p:nvSpPr>
              <p:cNvPr id="108" name="Freeform 17"/>
              <p:cNvSpPr>
                <a:spLocks noChangeAspect="1"/>
              </p:cNvSpPr>
              <p:nvPr/>
            </p:nvSpPr>
            <p:spPr bwMode="auto">
              <a:xfrm>
                <a:off x="1251" y="3105"/>
                <a:ext cx="116" cy="189"/>
              </a:xfrm>
              <a:custGeom>
                <a:avLst/>
                <a:gdLst>
                  <a:gd name="T0" fmla="*/ 16 w 233"/>
                  <a:gd name="T1" fmla="*/ 0 h 189"/>
                  <a:gd name="T2" fmla="*/ 0 w 233"/>
                  <a:gd name="T3" fmla="*/ 29 h 189"/>
                  <a:gd name="T4" fmla="*/ 0 w 233"/>
                  <a:gd name="T5" fmla="*/ 84 h 189"/>
                  <a:gd name="T6" fmla="*/ 22 w 233"/>
                  <a:gd name="T7" fmla="*/ 64 h 189"/>
                  <a:gd name="T8" fmla="*/ 48 w 233"/>
                  <a:gd name="T9" fmla="*/ 91 h 189"/>
                  <a:gd name="T10" fmla="*/ 56 w 233"/>
                  <a:gd name="T11" fmla="*/ 130 h 189"/>
                  <a:gd name="T12" fmla="*/ 92 w 233"/>
                  <a:gd name="T13" fmla="*/ 165 h 189"/>
                  <a:gd name="T14" fmla="*/ 150 w 233"/>
                  <a:gd name="T15" fmla="*/ 184 h 189"/>
                  <a:gd name="T16" fmla="*/ 194 w 233"/>
                  <a:gd name="T17" fmla="*/ 189 h 189"/>
                  <a:gd name="T18" fmla="*/ 233 w 233"/>
                  <a:gd name="T19" fmla="*/ 185 h 189"/>
                  <a:gd name="T20" fmla="*/ 233 w 233"/>
                  <a:gd name="T21" fmla="*/ 148 h 189"/>
                  <a:gd name="T22" fmla="*/ 200 w 233"/>
                  <a:gd name="T23" fmla="*/ 92 h 189"/>
                  <a:gd name="T24" fmla="*/ 182 w 233"/>
                  <a:gd name="T25" fmla="*/ 106 h 189"/>
                  <a:gd name="T26" fmla="*/ 150 w 233"/>
                  <a:gd name="T27" fmla="*/ 106 h 189"/>
                  <a:gd name="T28" fmla="*/ 102 w 233"/>
                  <a:gd name="T29" fmla="*/ 104 h 189"/>
                  <a:gd name="T30" fmla="*/ 72 w 233"/>
                  <a:gd name="T31" fmla="*/ 79 h 189"/>
                  <a:gd name="T32" fmla="*/ 44 w 233"/>
                  <a:gd name="T33" fmla="*/ 50 h 189"/>
                  <a:gd name="T34" fmla="*/ 16 w 233"/>
                  <a:gd name="T35" fmla="*/ 0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3" h="189">
                    <a:moveTo>
                      <a:pt x="16" y="0"/>
                    </a:moveTo>
                    <a:lnTo>
                      <a:pt x="0" y="29"/>
                    </a:lnTo>
                    <a:lnTo>
                      <a:pt x="0" y="84"/>
                    </a:lnTo>
                    <a:lnTo>
                      <a:pt x="22" y="64"/>
                    </a:lnTo>
                    <a:lnTo>
                      <a:pt x="48" y="91"/>
                    </a:lnTo>
                    <a:lnTo>
                      <a:pt x="56" y="130"/>
                    </a:lnTo>
                    <a:lnTo>
                      <a:pt x="92" y="165"/>
                    </a:lnTo>
                    <a:lnTo>
                      <a:pt x="150" y="184"/>
                    </a:lnTo>
                    <a:lnTo>
                      <a:pt x="194" y="189"/>
                    </a:lnTo>
                    <a:lnTo>
                      <a:pt x="233" y="185"/>
                    </a:lnTo>
                    <a:lnTo>
                      <a:pt x="233" y="148"/>
                    </a:lnTo>
                    <a:lnTo>
                      <a:pt x="200" y="92"/>
                    </a:lnTo>
                    <a:lnTo>
                      <a:pt x="182" y="106"/>
                    </a:lnTo>
                    <a:lnTo>
                      <a:pt x="150" y="106"/>
                    </a:lnTo>
                    <a:lnTo>
                      <a:pt x="102" y="104"/>
                    </a:lnTo>
                    <a:lnTo>
                      <a:pt x="72" y="79"/>
                    </a:lnTo>
                    <a:lnTo>
                      <a:pt x="44" y="50"/>
                    </a:lnTo>
                    <a:lnTo>
                      <a:pt x="16" y="0"/>
                    </a:lnTo>
                    <a:close/>
                  </a:path>
                </a:pathLst>
              </a:custGeom>
              <a:solidFill>
                <a:srgbClr val="DF3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09" name="Freeform 18"/>
              <p:cNvSpPr>
                <a:spLocks noChangeAspect="1"/>
              </p:cNvSpPr>
              <p:nvPr/>
            </p:nvSpPr>
            <p:spPr bwMode="auto">
              <a:xfrm>
                <a:off x="1109" y="3109"/>
                <a:ext cx="108" cy="195"/>
              </a:xfrm>
              <a:custGeom>
                <a:avLst/>
                <a:gdLst>
                  <a:gd name="T0" fmla="*/ 213 w 215"/>
                  <a:gd name="T1" fmla="*/ 0 h 195"/>
                  <a:gd name="T2" fmla="*/ 215 w 215"/>
                  <a:gd name="T3" fmla="*/ 78 h 195"/>
                  <a:gd name="T4" fmla="*/ 203 w 215"/>
                  <a:gd name="T5" fmla="*/ 59 h 195"/>
                  <a:gd name="T6" fmla="*/ 185 w 215"/>
                  <a:gd name="T7" fmla="*/ 83 h 195"/>
                  <a:gd name="T8" fmla="*/ 169 w 215"/>
                  <a:gd name="T9" fmla="*/ 121 h 195"/>
                  <a:gd name="T10" fmla="*/ 151 w 215"/>
                  <a:gd name="T11" fmla="*/ 152 h 195"/>
                  <a:gd name="T12" fmla="*/ 107 w 215"/>
                  <a:gd name="T13" fmla="*/ 176 h 195"/>
                  <a:gd name="T14" fmla="*/ 68 w 215"/>
                  <a:gd name="T15" fmla="*/ 190 h 195"/>
                  <a:gd name="T16" fmla="*/ 30 w 215"/>
                  <a:gd name="T17" fmla="*/ 195 h 195"/>
                  <a:gd name="T18" fmla="*/ 16 w 215"/>
                  <a:gd name="T19" fmla="*/ 186 h 195"/>
                  <a:gd name="T20" fmla="*/ 4 w 215"/>
                  <a:gd name="T21" fmla="*/ 168 h 195"/>
                  <a:gd name="T22" fmla="*/ 0 w 215"/>
                  <a:gd name="T23" fmla="*/ 149 h 195"/>
                  <a:gd name="T24" fmla="*/ 6 w 215"/>
                  <a:gd name="T25" fmla="*/ 130 h 195"/>
                  <a:gd name="T26" fmla="*/ 24 w 215"/>
                  <a:gd name="T27" fmla="*/ 96 h 195"/>
                  <a:gd name="T28" fmla="*/ 54 w 215"/>
                  <a:gd name="T29" fmla="*/ 108 h 195"/>
                  <a:gd name="T30" fmla="*/ 103 w 215"/>
                  <a:gd name="T31" fmla="*/ 108 h 195"/>
                  <a:gd name="T32" fmla="*/ 133 w 215"/>
                  <a:gd name="T33" fmla="*/ 106 h 195"/>
                  <a:gd name="T34" fmla="*/ 189 w 215"/>
                  <a:gd name="T35" fmla="*/ 40 h 195"/>
                  <a:gd name="T36" fmla="*/ 213 w 215"/>
                  <a:gd name="T37"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5" h="195">
                    <a:moveTo>
                      <a:pt x="213" y="0"/>
                    </a:moveTo>
                    <a:lnTo>
                      <a:pt x="215" y="78"/>
                    </a:lnTo>
                    <a:lnTo>
                      <a:pt x="203" y="59"/>
                    </a:lnTo>
                    <a:lnTo>
                      <a:pt x="185" y="83"/>
                    </a:lnTo>
                    <a:lnTo>
                      <a:pt x="169" y="121"/>
                    </a:lnTo>
                    <a:lnTo>
                      <a:pt x="151" y="152"/>
                    </a:lnTo>
                    <a:lnTo>
                      <a:pt x="107" y="176"/>
                    </a:lnTo>
                    <a:lnTo>
                      <a:pt x="68" y="190"/>
                    </a:lnTo>
                    <a:lnTo>
                      <a:pt x="30" y="195"/>
                    </a:lnTo>
                    <a:lnTo>
                      <a:pt x="16" y="186"/>
                    </a:lnTo>
                    <a:lnTo>
                      <a:pt x="4" y="168"/>
                    </a:lnTo>
                    <a:lnTo>
                      <a:pt x="0" y="149"/>
                    </a:lnTo>
                    <a:lnTo>
                      <a:pt x="6" y="130"/>
                    </a:lnTo>
                    <a:lnTo>
                      <a:pt x="24" y="96"/>
                    </a:lnTo>
                    <a:lnTo>
                      <a:pt x="54" y="108"/>
                    </a:lnTo>
                    <a:lnTo>
                      <a:pt x="103" y="108"/>
                    </a:lnTo>
                    <a:lnTo>
                      <a:pt x="133" y="106"/>
                    </a:lnTo>
                    <a:lnTo>
                      <a:pt x="189" y="40"/>
                    </a:lnTo>
                    <a:lnTo>
                      <a:pt x="213" y="0"/>
                    </a:lnTo>
                    <a:close/>
                  </a:path>
                </a:pathLst>
              </a:custGeom>
              <a:solidFill>
                <a:srgbClr val="DF3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nvGrpSpPr>
            <p:cNvPr id="98" name="Group 19"/>
            <p:cNvGrpSpPr>
              <a:grpSpLocks noChangeAspect="1"/>
            </p:cNvGrpSpPr>
            <p:nvPr/>
          </p:nvGrpSpPr>
          <p:grpSpPr bwMode="auto">
            <a:xfrm>
              <a:off x="1118" y="2093"/>
              <a:ext cx="180" cy="292"/>
              <a:chOff x="1118" y="2093"/>
              <a:chExt cx="180" cy="292"/>
            </a:xfrm>
          </p:grpSpPr>
          <p:sp>
            <p:nvSpPr>
              <p:cNvPr id="106" name="Freeform 20"/>
              <p:cNvSpPr>
                <a:spLocks noChangeAspect="1"/>
              </p:cNvSpPr>
              <p:nvPr/>
            </p:nvSpPr>
            <p:spPr bwMode="auto">
              <a:xfrm>
                <a:off x="1142" y="2093"/>
                <a:ext cx="156" cy="292"/>
              </a:xfrm>
              <a:custGeom>
                <a:avLst/>
                <a:gdLst>
                  <a:gd name="T0" fmla="*/ 0 w 313"/>
                  <a:gd name="T1" fmla="*/ 292 h 292"/>
                  <a:gd name="T2" fmla="*/ 305 w 313"/>
                  <a:gd name="T3" fmla="*/ 276 h 292"/>
                  <a:gd name="T4" fmla="*/ 313 w 313"/>
                  <a:gd name="T5" fmla="*/ 0 h 292"/>
                </a:gdLst>
                <a:ahLst/>
                <a:cxnLst>
                  <a:cxn ang="0">
                    <a:pos x="T0" y="T1"/>
                  </a:cxn>
                  <a:cxn ang="0">
                    <a:pos x="T2" y="T3"/>
                  </a:cxn>
                  <a:cxn ang="0">
                    <a:pos x="T4" y="T5"/>
                  </a:cxn>
                </a:cxnLst>
                <a:rect l="0" t="0" r="r" b="b"/>
                <a:pathLst>
                  <a:path w="313" h="292">
                    <a:moveTo>
                      <a:pt x="0" y="292"/>
                    </a:moveTo>
                    <a:lnTo>
                      <a:pt x="305" y="276"/>
                    </a:lnTo>
                    <a:lnTo>
                      <a:pt x="313" y="0"/>
                    </a:lnTo>
                  </a:path>
                </a:pathLst>
              </a:custGeom>
              <a:noFill/>
              <a:ln w="9525">
                <a:solidFill>
                  <a:srgbClr val="5F009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107" name="Freeform 21"/>
              <p:cNvSpPr>
                <a:spLocks noChangeAspect="1"/>
              </p:cNvSpPr>
              <p:nvPr/>
            </p:nvSpPr>
            <p:spPr bwMode="auto">
              <a:xfrm>
                <a:off x="1118" y="2128"/>
                <a:ext cx="176" cy="73"/>
              </a:xfrm>
              <a:custGeom>
                <a:avLst/>
                <a:gdLst>
                  <a:gd name="T0" fmla="*/ 0 w 353"/>
                  <a:gd name="T1" fmla="*/ 73 h 73"/>
                  <a:gd name="T2" fmla="*/ 125 w 353"/>
                  <a:gd name="T3" fmla="*/ 52 h 73"/>
                  <a:gd name="T4" fmla="*/ 353 w 353"/>
                  <a:gd name="T5" fmla="*/ 0 h 73"/>
                </a:gdLst>
                <a:ahLst/>
                <a:cxnLst>
                  <a:cxn ang="0">
                    <a:pos x="T0" y="T1"/>
                  </a:cxn>
                  <a:cxn ang="0">
                    <a:pos x="T2" y="T3"/>
                  </a:cxn>
                  <a:cxn ang="0">
                    <a:pos x="T4" y="T5"/>
                  </a:cxn>
                </a:cxnLst>
                <a:rect l="0" t="0" r="r" b="b"/>
                <a:pathLst>
                  <a:path w="353" h="73">
                    <a:moveTo>
                      <a:pt x="0" y="73"/>
                    </a:moveTo>
                    <a:lnTo>
                      <a:pt x="125" y="52"/>
                    </a:lnTo>
                    <a:lnTo>
                      <a:pt x="353" y="0"/>
                    </a:lnTo>
                  </a:path>
                </a:pathLst>
              </a:custGeom>
              <a:noFill/>
              <a:ln w="9525">
                <a:solidFill>
                  <a:srgbClr val="5F009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grpSp>
        <p:grpSp>
          <p:nvGrpSpPr>
            <p:cNvPr id="99" name="Group 22"/>
            <p:cNvGrpSpPr>
              <a:grpSpLocks noChangeAspect="1"/>
            </p:cNvGrpSpPr>
            <p:nvPr/>
          </p:nvGrpSpPr>
          <p:grpSpPr bwMode="auto">
            <a:xfrm>
              <a:off x="1111" y="1962"/>
              <a:ext cx="252" cy="235"/>
              <a:chOff x="1111" y="1962"/>
              <a:chExt cx="252" cy="235"/>
            </a:xfrm>
          </p:grpSpPr>
          <p:sp>
            <p:nvSpPr>
              <p:cNvPr id="104" name="Freeform 23"/>
              <p:cNvSpPr>
                <a:spLocks noChangeAspect="1"/>
              </p:cNvSpPr>
              <p:nvPr/>
            </p:nvSpPr>
            <p:spPr bwMode="auto">
              <a:xfrm>
                <a:off x="1269" y="1962"/>
                <a:ext cx="94" cy="140"/>
              </a:xfrm>
              <a:custGeom>
                <a:avLst/>
                <a:gdLst>
                  <a:gd name="T0" fmla="*/ 0 w 188"/>
                  <a:gd name="T1" fmla="*/ 85 h 140"/>
                  <a:gd name="T2" fmla="*/ 46 w 188"/>
                  <a:gd name="T3" fmla="*/ 65 h 140"/>
                  <a:gd name="T4" fmla="*/ 72 w 188"/>
                  <a:gd name="T5" fmla="*/ 23 h 140"/>
                  <a:gd name="T6" fmla="*/ 108 w 188"/>
                  <a:gd name="T7" fmla="*/ 10 h 140"/>
                  <a:gd name="T8" fmla="*/ 126 w 188"/>
                  <a:gd name="T9" fmla="*/ 0 h 140"/>
                  <a:gd name="T10" fmla="*/ 140 w 188"/>
                  <a:gd name="T11" fmla="*/ 4 h 140"/>
                  <a:gd name="T12" fmla="*/ 142 w 188"/>
                  <a:gd name="T13" fmla="*/ 14 h 140"/>
                  <a:gd name="T14" fmla="*/ 178 w 188"/>
                  <a:gd name="T15" fmla="*/ 34 h 140"/>
                  <a:gd name="T16" fmla="*/ 188 w 188"/>
                  <a:gd name="T17" fmla="*/ 69 h 140"/>
                  <a:gd name="T18" fmla="*/ 178 w 188"/>
                  <a:gd name="T19" fmla="*/ 93 h 140"/>
                  <a:gd name="T20" fmla="*/ 124 w 188"/>
                  <a:gd name="T21" fmla="*/ 120 h 140"/>
                  <a:gd name="T22" fmla="*/ 18 w 188"/>
                  <a:gd name="T23" fmla="*/ 140 h 140"/>
                  <a:gd name="T24" fmla="*/ 0 w 188"/>
                  <a:gd name="T25" fmla="*/ 8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8" h="140">
                    <a:moveTo>
                      <a:pt x="0" y="85"/>
                    </a:moveTo>
                    <a:lnTo>
                      <a:pt x="46" y="65"/>
                    </a:lnTo>
                    <a:lnTo>
                      <a:pt x="72" y="23"/>
                    </a:lnTo>
                    <a:lnTo>
                      <a:pt x="108" y="10"/>
                    </a:lnTo>
                    <a:lnTo>
                      <a:pt x="126" y="0"/>
                    </a:lnTo>
                    <a:lnTo>
                      <a:pt x="140" y="4"/>
                    </a:lnTo>
                    <a:lnTo>
                      <a:pt x="142" y="14"/>
                    </a:lnTo>
                    <a:lnTo>
                      <a:pt x="178" y="34"/>
                    </a:lnTo>
                    <a:lnTo>
                      <a:pt x="188" y="69"/>
                    </a:lnTo>
                    <a:lnTo>
                      <a:pt x="178" y="93"/>
                    </a:lnTo>
                    <a:lnTo>
                      <a:pt x="124" y="120"/>
                    </a:lnTo>
                    <a:lnTo>
                      <a:pt x="18" y="140"/>
                    </a:lnTo>
                    <a:lnTo>
                      <a:pt x="0" y="85"/>
                    </a:lnTo>
                    <a:close/>
                  </a:path>
                </a:pathLst>
              </a:custGeom>
              <a:solidFill>
                <a:srgbClr val="FF7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05" name="Freeform 24"/>
              <p:cNvSpPr>
                <a:spLocks noChangeAspect="1"/>
              </p:cNvSpPr>
              <p:nvPr/>
            </p:nvSpPr>
            <p:spPr bwMode="auto">
              <a:xfrm>
                <a:off x="1111" y="2042"/>
                <a:ext cx="175" cy="155"/>
              </a:xfrm>
              <a:custGeom>
                <a:avLst/>
                <a:gdLst>
                  <a:gd name="T0" fmla="*/ 0 w 351"/>
                  <a:gd name="T1" fmla="*/ 155 h 155"/>
                  <a:gd name="T2" fmla="*/ 143 w 351"/>
                  <a:gd name="T3" fmla="*/ 128 h 155"/>
                  <a:gd name="T4" fmla="*/ 251 w 351"/>
                  <a:gd name="T5" fmla="*/ 97 h 155"/>
                  <a:gd name="T6" fmla="*/ 351 w 351"/>
                  <a:gd name="T7" fmla="*/ 67 h 155"/>
                  <a:gd name="T8" fmla="*/ 313 w 351"/>
                  <a:gd name="T9" fmla="*/ 0 h 155"/>
                  <a:gd name="T10" fmla="*/ 127 w 351"/>
                  <a:gd name="T11" fmla="*/ 43 h 155"/>
                  <a:gd name="T12" fmla="*/ 14 w 351"/>
                  <a:gd name="T13" fmla="*/ 64 h 155"/>
                  <a:gd name="T14" fmla="*/ 10 w 351"/>
                  <a:gd name="T15" fmla="*/ 52 h 155"/>
                  <a:gd name="T16" fmla="*/ 0 w 351"/>
                  <a:gd name="T17"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1" h="155">
                    <a:moveTo>
                      <a:pt x="0" y="155"/>
                    </a:moveTo>
                    <a:lnTo>
                      <a:pt x="143" y="128"/>
                    </a:lnTo>
                    <a:lnTo>
                      <a:pt x="251" y="97"/>
                    </a:lnTo>
                    <a:lnTo>
                      <a:pt x="351" y="67"/>
                    </a:lnTo>
                    <a:lnTo>
                      <a:pt x="313" y="0"/>
                    </a:lnTo>
                    <a:lnTo>
                      <a:pt x="127" y="43"/>
                    </a:lnTo>
                    <a:lnTo>
                      <a:pt x="14" y="64"/>
                    </a:lnTo>
                    <a:lnTo>
                      <a:pt x="10" y="52"/>
                    </a:lnTo>
                    <a:lnTo>
                      <a:pt x="0" y="155"/>
                    </a:lnTo>
                    <a:close/>
                  </a:path>
                </a:pathLst>
              </a:custGeom>
              <a:solidFill>
                <a:srgbClr val="5F00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100" name="Line 25"/>
            <p:cNvSpPr>
              <a:spLocks noChangeAspect="1" noChangeShapeType="1"/>
            </p:cNvSpPr>
            <p:nvPr/>
          </p:nvSpPr>
          <p:spPr bwMode="auto">
            <a:xfrm flipH="1">
              <a:off x="1262" y="2425"/>
              <a:ext cx="34" cy="275"/>
            </a:xfrm>
            <a:prstGeom prst="line">
              <a:avLst/>
            </a:prstGeom>
            <a:noFill/>
            <a:ln w="12700">
              <a:solidFill>
                <a:srgbClr val="5F009F"/>
              </a:solidFill>
              <a:round/>
              <a:headEnd/>
              <a:tailEnd/>
            </a:ln>
            <a:extLst>
              <a:ext uri="{909E8E84-426E-40DD-AFC4-6F175D3DCCD1}">
                <a14:hiddenFill xmlns:a14="http://schemas.microsoft.com/office/drawing/2010/main">
                  <a:noFill/>
                </a14:hiddenFill>
              </a:ext>
            </a:extLst>
          </p:spPr>
          <p:txBody>
            <a:bodyPr/>
            <a:lstStyle/>
            <a:p>
              <a:endParaRPr lang="es-ES"/>
            </a:p>
          </p:txBody>
        </p:sp>
        <p:grpSp>
          <p:nvGrpSpPr>
            <p:cNvPr id="101" name="Group 26"/>
            <p:cNvGrpSpPr>
              <a:grpSpLocks noChangeAspect="1"/>
            </p:cNvGrpSpPr>
            <p:nvPr/>
          </p:nvGrpSpPr>
          <p:grpSpPr bwMode="auto">
            <a:xfrm>
              <a:off x="1144" y="1393"/>
              <a:ext cx="217" cy="326"/>
              <a:chOff x="1144" y="1393"/>
              <a:chExt cx="217" cy="326"/>
            </a:xfrm>
          </p:grpSpPr>
          <p:sp>
            <p:nvSpPr>
              <p:cNvPr id="102" name="Freeform 27"/>
              <p:cNvSpPr>
                <a:spLocks noChangeAspect="1"/>
              </p:cNvSpPr>
              <p:nvPr/>
            </p:nvSpPr>
            <p:spPr bwMode="auto">
              <a:xfrm>
                <a:off x="1197" y="1444"/>
                <a:ext cx="117" cy="275"/>
              </a:xfrm>
              <a:custGeom>
                <a:avLst/>
                <a:gdLst>
                  <a:gd name="T0" fmla="*/ 40 w 236"/>
                  <a:gd name="T1" fmla="*/ 16 h 275"/>
                  <a:gd name="T2" fmla="*/ 22 w 236"/>
                  <a:gd name="T3" fmla="*/ 26 h 275"/>
                  <a:gd name="T4" fmla="*/ 10 w 236"/>
                  <a:gd name="T5" fmla="*/ 38 h 275"/>
                  <a:gd name="T6" fmla="*/ 2 w 236"/>
                  <a:gd name="T7" fmla="*/ 53 h 275"/>
                  <a:gd name="T8" fmla="*/ 0 w 236"/>
                  <a:gd name="T9" fmla="*/ 137 h 275"/>
                  <a:gd name="T10" fmla="*/ 14 w 236"/>
                  <a:gd name="T11" fmla="*/ 167 h 275"/>
                  <a:gd name="T12" fmla="*/ 46 w 236"/>
                  <a:gd name="T13" fmla="*/ 191 h 275"/>
                  <a:gd name="T14" fmla="*/ 46 w 236"/>
                  <a:gd name="T15" fmla="*/ 246 h 275"/>
                  <a:gd name="T16" fmla="*/ 120 w 236"/>
                  <a:gd name="T17" fmla="*/ 275 h 275"/>
                  <a:gd name="T18" fmla="*/ 178 w 236"/>
                  <a:gd name="T19" fmla="*/ 241 h 275"/>
                  <a:gd name="T20" fmla="*/ 178 w 236"/>
                  <a:gd name="T21" fmla="*/ 193 h 275"/>
                  <a:gd name="T22" fmla="*/ 214 w 236"/>
                  <a:gd name="T23" fmla="*/ 166 h 275"/>
                  <a:gd name="T24" fmla="*/ 228 w 236"/>
                  <a:gd name="T25" fmla="*/ 135 h 275"/>
                  <a:gd name="T26" fmla="*/ 236 w 236"/>
                  <a:gd name="T27" fmla="*/ 49 h 275"/>
                  <a:gd name="T28" fmla="*/ 234 w 236"/>
                  <a:gd name="T29" fmla="*/ 39 h 275"/>
                  <a:gd name="T30" fmla="*/ 222 w 236"/>
                  <a:gd name="T31" fmla="*/ 23 h 275"/>
                  <a:gd name="T32" fmla="*/ 204 w 236"/>
                  <a:gd name="T33" fmla="*/ 16 h 275"/>
                  <a:gd name="T34" fmla="*/ 188 w 236"/>
                  <a:gd name="T35" fmla="*/ 8 h 275"/>
                  <a:gd name="T36" fmla="*/ 162 w 236"/>
                  <a:gd name="T37" fmla="*/ 1 h 275"/>
                  <a:gd name="T38" fmla="*/ 130 w 236"/>
                  <a:gd name="T39" fmla="*/ 0 h 275"/>
                  <a:gd name="T40" fmla="*/ 98 w 236"/>
                  <a:gd name="T41" fmla="*/ 1 h 275"/>
                  <a:gd name="T42" fmla="*/ 64 w 236"/>
                  <a:gd name="T43" fmla="*/ 7 h 275"/>
                  <a:gd name="T44" fmla="*/ 40 w 236"/>
                  <a:gd name="T45" fmla="*/ 16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6" h="275">
                    <a:moveTo>
                      <a:pt x="40" y="16"/>
                    </a:moveTo>
                    <a:lnTo>
                      <a:pt x="22" y="26"/>
                    </a:lnTo>
                    <a:lnTo>
                      <a:pt x="10" y="38"/>
                    </a:lnTo>
                    <a:lnTo>
                      <a:pt x="2" y="53"/>
                    </a:lnTo>
                    <a:lnTo>
                      <a:pt x="0" y="137"/>
                    </a:lnTo>
                    <a:lnTo>
                      <a:pt x="14" y="167"/>
                    </a:lnTo>
                    <a:lnTo>
                      <a:pt x="46" y="191"/>
                    </a:lnTo>
                    <a:lnTo>
                      <a:pt x="46" y="246"/>
                    </a:lnTo>
                    <a:lnTo>
                      <a:pt x="120" y="275"/>
                    </a:lnTo>
                    <a:lnTo>
                      <a:pt x="178" y="241"/>
                    </a:lnTo>
                    <a:lnTo>
                      <a:pt x="178" y="193"/>
                    </a:lnTo>
                    <a:lnTo>
                      <a:pt x="214" y="166"/>
                    </a:lnTo>
                    <a:lnTo>
                      <a:pt x="228" y="135"/>
                    </a:lnTo>
                    <a:lnTo>
                      <a:pt x="236" y="49"/>
                    </a:lnTo>
                    <a:lnTo>
                      <a:pt x="234" y="39"/>
                    </a:lnTo>
                    <a:lnTo>
                      <a:pt x="222" y="23"/>
                    </a:lnTo>
                    <a:lnTo>
                      <a:pt x="204" y="16"/>
                    </a:lnTo>
                    <a:lnTo>
                      <a:pt x="188" y="8"/>
                    </a:lnTo>
                    <a:lnTo>
                      <a:pt x="162" y="1"/>
                    </a:lnTo>
                    <a:lnTo>
                      <a:pt x="130" y="0"/>
                    </a:lnTo>
                    <a:lnTo>
                      <a:pt x="98" y="1"/>
                    </a:lnTo>
                    <a:lnTo>
                      <a:pt x="64" y="7"/>
                    </a:lnTo>
                    <a:lnTo>
                      <a:pt x="40" y="16"/>
                    </a:lnTo>
                    <a:close/>
                  </a:path>
                </a:pathLst>
              </a:custGeom>
              <a:solidFill>
                <a:srgbClr val="FF7F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03" name="Freeform 28"/>
              <p:cNvSpPr>
                <a:spLocks noChangeAspect="1"/>
              </p:cNvSpPr>
              <p:nvPr/>
            </p:nvSpPr>
            <p:spPr bwMode="auto">
              <a:xfrm>
                <a:off x="1144" y="1393"/>
                <a:ext cx="217" cy="261"/>
              </a:xfrm>
              <a:custGeom>
                <a:avLst/>
                <a:gdLst>
                  <a:gd name="T0" fmla="*/ 185 w 435"/>
                  <a:gd name="T1" fmla="*/ 5 h 261"/>
                  <a:gd name="T2" fmla="*/ 123 w 435"/>
                  <a:gd name="T3" fmla="*/ 15 h 261"/>
                  <a:gd name="T4" fmla="*/ 89 w 435"/>
                  <a:gd name="T5" fmla="*/ 29 h 261"/>
                  <a:gd name="T6" fmla="*/ 65 w 435"/>
                  <a:gd name="T7" fmla="*/ 47 h 261"/>
                  <a:gd name="T8" fmla="*/ 43 w 435"/>
                  <a:gd name="T9" fmla="*/ 83 h 261"/>
                  <a:gd name="T10" fmla="*/ 16 w 435"/>
                  <a:gd name="T11" fmla="*/ 136 h 261"/>
                  <a:gd name="T12" fmla="*/ 0 w 435"/>
                  <a:gd name="T13" fmla="*/ 183 h 261"/>
                  <a:gd name="T14" fmla="*/ 2 w 435"/>
                  <a:gd name="T15" fmla="*/ 204 h 261"/>
                  <a:gd name="T16" fmla="*/ 10 w 435"/>
                  <a:gd name="T17" fmla="*/ 223 h 261"/>
                  <a:gd name="T18" fmla="*/ 18 w 435"/>
                  <a:gd name="T19" fmla="*/ 245 h 261"/>
                  <a:gd name="T20" fmla="*/ 10 w 435"/>
                  <a:gd name="T21" fmla="*/ 261 h 261"/>
                  <a:gd name="T22" fmla="*/ 35 w 435"/>
                  <a:gd name="T23" fmla="*/ 254 h 261"/>
                  <a:gd name="T24" fmla="*/ 61 w 435"/>
                  <a:gd name="T25" fmla="*/ 250 h 261"/>
                  <a:gd name="T26" fmla="*/ 89 w 435"/>
                  <a:gd name="T27" fmla="*/ 251 h 261"/>
                  <a:gd name="T28" fmla="*/ 127 w 435"/>
                  <a:gd name="T29" fmla="*/ 257 h 261"/>
                  <a:gd name="T30" fmla="*/ 151 w 435"/>
                  <a:gd name="T31" fmla="*/ 258 h 261"/>
                  <a:gd name="T32" fmla="*/ 151 w 435"/>
                  <a:gd name="T33" fmla="*/ 241 h 261"/>
                  <a:gd name="T34" fmla="*/ 119 w 435"/>
                  <a:gd name="T35" fmla="*/ 205 h 261"/>
                  <a:gd name="T36" fmla="*/ 113 w 435"/>
                  <a:gd name="T37" fmla="*/ 148 h 261"/>
                  <a:gd name="T38" fmla="*/ 119 w 435"/>
                  <a:gd name="T39" fmla="*/ 96 h 261"/>
                  <a:gd name="T40" fmla="*/ 179 w 435"/>
                  <a:gd name="T41" fmla="*/ 64 h 261"/>
                  <a:gd name="T42" fmla="*/ 283 w 435"/>
                  <a:gd name="T43" fmla="*/ 59 h 261"/>
                  <a:gd name="T44" fmla="*/ 331 w 435"/>
                  <a:gd name="T45" fmla="*/ 91 h 261"/>
                  <a:gd name="T46" fmla="*/ 327 w 435"/>
                  <a:gd name="T47" fmla="*/ 200 h 261"/>
                  <a:gd name="T48" fmla="*/ 283 w 435"/>
                  <a:gd name="T49" fmla="*/ 242 h 261"/>
                  <a:gd name="T50" fmla="*/ 283 w 435"/>
                  <a:gd name="T51" fmla="*/ 257 h 261"/>
                  <a:gd name="T52" fmla="*/ 309 w 435"/>
                  <a:gd name="T53" fmla="*/ 257 h 261"/>
                  <a:gd name="T54" fmla="*/ 339 w 435"/>
                  <a:gd name="T55" fmla="*/ 254 h 261"/>
                  <a:gd name="T56" fmla="*/ 367 w 435"/>
                  <a:gd name="T57" fmla="*/ 253 h 261"/>
                  <a:gd name="T58" fmla="*/ 391 w 435"/>
                  <a:gd name="T59" fmla="*/ 255 h 261"/>
                  <a:gd name="T60" fmla="*/ 399 w 435"/>
                  <a:gd name="T61" fmla="*/ 257 h 261"/>
                  <a:gd name="T62" fmla="*/ 407 w 435"/>
                  <a:gd name="T63" fmla="*/ 241 h 261"/>
                  <a:gd name="T64" fmla="*/ 425 w 435"/>
                  <a:gd name="T65" fmla="*/ 215 h 261"/>
                  <a:gd name="T66" fmla="*/ 431 w 435"/>
                  <a:gd name="T67" fmla="*/ 191 h 261"/>
                  <a:gd name="T68" fmla="*/ 435 w 435"/>
                  <a:gd name="T69" fmla="*/ 171 h 261"/>
                  <a:gd name="T70" fmla="*/ 431 w 435"/>
                  <a:gd name="T71" fmla="*/ 148 h 261"/>
                  <a:gd name="T72" fmla="*/ 425 w 435"/>
                  <a:gd name="T73" fmla="*/ 131 h 261"/>
                  <a:gd name="T74" fmla="*/ 413 w 435"/>
                  <a:gd name="T75" fmla="*/ 113 h 261"/>
                  <a:gd name="T76" fmla="*/ 407 w 435"/>
                  <a:gd name="T77" fmla="*/ 95 h 261"/>
                  <a:gd name="T78" fmla="*/ 407 w 435"/>
                  <a:gd name="T79" fmla="*/ 82 h 261"/>
                  <a:gd name="T80" fmla="*/ 399 w 435"/>
                  <a:gd name="T81" fmla="*/ 63 h 261"/>
                  <a:gd name="T82" fmla="*/ 389 w 435"/>
                  <a:gd name="T83" fmla="*/ 40 h 261"/>
                  <a:gd name="T84" fmla="*/ 345 w 435"/>
                  <a:gd name="T85" fmla="*/ 19 h 261"/>
                  <a:gd name="T86" fmla="*/ 313 w 435"/>
                  <a:gd name="T87" fmla="*/ 5 h 261"/>
                  <a:gd name="T88" fmla="*/ 267 w 435"/>
                  <a:gd name="T89" fmla="*/ 0 h 261"/>
                  <a:gd name="T90" fmla="*/ 225 w 435"/>
                  <a:gd name="T91" fmla="*/ 0 h 261"/>
                  <a:gd name="T92" fmla="*/ 185 w 435"/>
                  <a:gd name="T93" fmla="*/ 5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35" h="261">
                    <a:moveTo>
                      <a:pt x="185" y="5"/>
                    </a:moveTo>
                    <a:lnTo>
                      <a:pt x="123" y="15"/>
                    </a:lnTo>
                    <a:lnTo>
                      <a:pt x="89" y="29"/>
                    </a:lnTo>
                    <a:lnTo>
                      <a:pt x="65" y="47"/>
                    </a:lnTo>
                    <a:lnTo>
                      <a:pt x="43" y="83"/>
                    </a:lnTo>
                    <a:lnTo>
                      <a:pt x="16" y="136"/>
                    </a:lnTo>
                    <a:lnTo>
                      <a:pt x="0" y="183"/>
                    </a:lnTo>
                    <a:lnTo>
                      <a:pt x="2" y="204"/>
                    </a:lnTo>
                    <a:lnTo>
                      <a:pt x="10" y="223"/>
                    </a:lnTo>
                    <a:lnTo>
                      <a:pt x="18" y="245"/>
                    </a:lnTo>
                    <a:lnTo>
                      <a:pt x="10" y="261"/>
                    </a:lnTo>
                    <a:lnTo>
                      <a:pt x="35" y="254"/>
                    </a:lnTo>
                    <a:lnTo>
                      <a:pt x="61" y="250"/>
                    </a:lnTo>
                    <a:lnTo>
                      <a:pt x="89" y="251"/>
                    </a:lnTo>
                    <a:lnTo>
                      <a:pt x="127" y="257"/>
                    </a:lnTo>
                    <a:lnTo>
                      <a:pt x="151" y="258"/>
                    </a:lnTo>
                    <a:lnTo>
                      <a:pt x="151" y="241"/>
                    </a:lnTo>
                    <a:lnTo>
                      <a:pt x="119" y="205"/>
                    </a:lnTo>
                    <a:lnTo>
                      <a:pt x="113" y="148"/>
                    </a:lnTo>
                    <a:lnTo>
                      <a:pt x="119" y="96"/>
                    </a:lnTo>
                    <a:lnTo>
                      <a:pt x="179" y="64"/>
                    </a:lnTo>
                    <a:lnTo>
                      <a:pt x="283" y="59"/>
                    </a:lnTo>
                    <a:lnTo>
                      <a:pt x="331" y="91"/>
                    </a:lnTo>
                    <a:lnTo>
                      <a:pt x="327" y="200"/>
                    </a:lnTo>
                    <a:lnTo>
                      <a:pt x="283" y="242"/>
                    </a:lnTo>
                    <a:lnTo>
                      <a:pt x="283" y="257"/>
                    </a:lnTo>
                    <a:lnTo>
                      <a:pt x="309" y="257"/>
                    </a:lnTo>
                    <a:lnTo>
                      <a:pt x="339" y="254"/>
                    </a:lnTo>
                    <a:lnTo>
                      <a:pt x="367" y="253"/>
                    </a:lnTo>
                    <a:lnTo>
                      <a:pt x="391" y="255"/>
                    </a:lnTo>
                    <a:lnTo>
                      <a:pt x="399" y="257"/>
                    </a:lnTo>
                    <a:lnTo>
                      <a:pt x="407" y="241"/>
                    </a:lnTo>
                    <a:lnTo>
                      <a:pt x="425" y="215"/>
                    </a:lnTo>
                    <a:lnTo>
                      <a:pt x="431" y="191"/>
                    </a:lnTo>
                    <a:lnTo>
                      <a:pt x="435" y="171"/>
                    </a:lnTo>
                    <a:lnTo>
                      <a:pt x="431" y="148"/>
                    </a:lnTo>
                    <a:lnTo>
                      <a:pt x="425" y="131"/>
                    </a:lnTo>
                    <a:lnTo>
                      <a:pt x="413" y="113"/>
                    </a:lnTo>
                    <a:lnTo>
                      <a:pt x="407" y="95"/>
                    </a:lnTo>
                    <a:lnTo>
                      <a:pt x="407" y="82"/>
                    </a:lnTo>
                    <a:lnTo>
                      <a:pt x="399" y="63"/>
                    </a:lnTo>
                    <a:lnTo>
                      <a:pt x="389" y="40"/>
                    </a:lnTo>
                    <a:lnTo>
                      <a:pt x="345" y="19"/>
                    </a:lnTo>
                    <a:lnTo>
                      <a:pt x="313" y="5"/>
                    </a:lnTo>
                    <a:lnTo>
                      <a:pt x="267" y="0"/>
                    </a:lnTo>
                    <a:lnTo>
                      <a:pt x="225" y="0"/>
                    </a:lnTo>
                    <a:lnTo>
                      <a:pt x="185" y="5"/>
                    </a:lnTo>
                    <a:close/>
                  </a:path>
                </a:pathLst>
              </a:custGeom>
              <a:solidFill>
                <a:srgbClr val="BF3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grpSp>
        <p:nvGrpSpPr>
          <p:cNvPr id="114" name="Group 29"/>
          <p:cNvGrpSpPr>
            <a:grpSpLocks noChangeAspect="1"/>
          </p:cNvGrpSpPr>
          <p:nvPr/>
        </p:nvGrpSpPr>
        <p:grpSpPr bwMode="auto">
          <a:xfrm>
            <a:off x="5533620" y="2832147"/>
            <a:ext cx="165057" cy="406190"/>
            <a:chOff x="3751" y="1970"/>
            <a:chExt cx="814" cy="2161"/>
          </a:xfrm>
        </p:grpSpPr>
        <p:grpSp>
          <p:nvGrpSpPr>
            <p:cNvPr id="115" name="Group 30"/>
            <p:cNvGrpSpPr>
              <a:grpSpLocks noChangeAspect="1"/>
            </p:cNvGrpSpPr>
            <p:nvPr/>
          </p:nvGrpSpPr>
          <p:grpSpPr bwMode="auto">
            <a:xfrm>
              <a:off x="4042" y="1970"/>
              <a:ext cx="252" cy="396"/>
              <a:chOff x="2805" y="1079"/>
              <a:chExt cx="252" cy="396"/>
            </a:xfrm>
          </p:grpSpPr>
          <p:grpSp>
            <p:nvGrpSpPr>
              <p:cNvPr id="127" name="Group 31"/>
              <p:cNvGrpSpPr>
                <a:grpSpLocks noChangeAspect="1"/>
              </p:cNvGrpSpPr>
              <p:nvPr/>
            </p:nvGrpSpPr>
            <p:grpSpPr bwMode="auto">
              <a:xfrm>
                <a:off x="2810" y="1099"/>
                <a:ext cx="242" cy="376"/>
                <a:chOff x="2810" y="1099"/>
                <a:chExt cx="242" cy="376"/>
              </a:xfrm>
            </p:grpSpPr>
            <p:sp>
              <p:nvSpPr>
                <p:cNvPr id="129" name="Freeform 32"/>
                <p:cNvSpPr>
                  <a:spLocks noChangeAspect="1"/>
                </p:cNvSpPr>
                <p:nvPr/>
              </p:nvSpPr>
              <p:spPr bwMode="auto">
                <a:xfrm>
                  <a:off x="2810" y="1099"/>
                  <a:ext cx="242" cy="371"/>
                </a:xfrm>
                <a:custGeom>
                  <a:avLst/>
                  <a:gdLst>
                    <a:gd name="T0" fmla="*/ 68 w 486"/>
                    <a:gd name="T1" fmla="*/ 27 h 371"/>
                    <a:gd name="T2" fmla="*/ 104 w 486"/>
                    <a:gd name="T3" fmla="*/ 14 h 371"/>
                    <a:gd name="T4" fmla="*/ 152 w 486"/>
                    <a:gd name="T5" fmla="*/ 5 h 371"/>
                    <a:gd name="T6" fmla="*/ 206 w 486"/>
                    <a:gd name="T7" fmla="*/ 0 h 371"/>
                    <a:gd name="T8" fmla="*/ 254 w 486"/>
                    <a:gd name="T9" fmla="*/ 0 h 371"/>
                    <a:gd name="T10" fmla="*/ 310 w 486"/>
                    <a:gd name="T11" fmla="*/ 2 h 371"/>
                    <a:gd name="T12" fmla="*/ 360 w 486"/>
                    <a:gd name="T13" fmla="*/ 8 h 371"/>
                    <a:gd name="T14" fmla="*/ 398 w 486"/>
                    <a:gd name="T15" fmla="*/ 19 h 371"/>
                    <a:gd name="T16" fmla="*/ 422 w 486"/>
                    <a:gd name="T17" fmla="*/ 32 h 371"/>
                    <a:gd name="T18" fmla="*/ 436 w 486"/>
                    <a:gd name="T19" fmla="*/ 45 h 371"/>
                    <a:gd name="T20" fmla="*/ 448 w 486"/>
                    <a:gd name="T21" fmla="*/ 57 h 371"/>
                    <a:gd name="T22" fmla="*/ 456 w 486"/>
                    <a:gd name="T23" fmla="*/ 77 h 371"/>
                    <a:gd name="T24" fmla="*/ 458 w 486"/>
                    <a:gd name="T25" fmla="*/ 97 h 371"/>
                    <a:gd name="T26" fmla="*/ 458 w 486"/>
                    <a:gd name="T27" fmla="*/ 112 h 371"/>
                    <a:gd name="T28" fmla="*/ 458 w 486"/>
                    <a:gd name="T29" fmla="*/ 126 h 371"/>
                    <a:gd name="T30" fmla="*/ 458 w 486"/>
                    <a:gd name="T31" fmla="*/ 146 h 371"/>
                    <a:gd name="T32" fmla="*/ 472 w 486"/>
                    <a:gd name="T33" fmla="*/ 142 h 371"/>
                    <a:gd name="T34" fmla="*/ 486 w 486"/>
                    <a:gd name="T35" fmla="*/ 148 h 371"/>
                    <a:gd name="T36" fmla="*/ 486 w 486"/>
                    <a:gd name="T37" fmla="*/ 170 h 371"/>
                    <a:gd name="T38" fmla="*/ 474 w 486"/>
                    <a:gd name="T39" fmla="*/ 193 h 371"/>
                    <a:gd name="T40" fmla="*/ 466 w 486"/>
                    <a:gd name="T41" fmla="*/ 215 h 371"/>
                    <a:gd name="T42" fmla="*/ 462 w 486"/>
                    <a:gd name="T43" fmla="*/ 225 h 371"/>
                    <a:gd name="T44" fmla="*/ 446 w 486"/>
                    <a:gd name="T45" fmla="*/ 229 h 371"/>
                    <a:gd name="T46" fmla="*/ 434 w 486"/>
                    <a:gd name="T47" fmla="*/ 222 h 371"/>
                    <a:gd name="T48" fmla="*/ 432 w 486"/>
                    <a:gd name="T49" fmla="*/ 244 h 371"/>
                    <a:gd name="T50" fmla="*/ 426 w 486"/>
                    <a:gd name="T51" fmla="*/ 268 h 371"/>
                    <a:gd name="T52" fmla="*/ 420 w 486"/>
                    <a:gd name="T53" fmla="*/ 283 h 371"/>
                    <a:gd name="T54" fmla="*/ 410 w 486"/>
                    <a:gd name="T55" fmla="*/ 325 h 371"/>
                    <a:gd name="T56" fmla="*/ 280 w 486"/>
                    <a:gd name="T57" fmla="*/ 371 h 371"/>
                    <a:gd name="T58" fmla="*/ 94 w 486"/>
                    <a:gd name="T59" fmla="*/ 326 h 371"/>
                    <a:gd name="T60" fmla="*/ 90 w 486"/>
                    <a:gd name="T61" fmla="*/ 290 h 371"/>
                    <a:gd name="T62" fmla="*/ 74 w 486"/>
                    <a:gd name="T63" fmla="*/ 247 h 371"/>
                    <a:gd name="T64" fmla="*/ 68 w 486"/>
                    <a:gd name="T65" fmla="*/ 224 h 371"/>
                    <a:gd name="T66" fmla="*/ 58 w 486"/>
                    <a:gd name="T67" fmla="*/ 229 h 371"/>
                    <a:gd name="T68" fmla="*/ 38 w 486"/>
                    <a:gd name="T69" fmla="*/ 229 h 371"/>
                    <a:gd name="T70" fmla="*/ 18 w 486"/>
                    <a:gd name="T71" fmla="*/ 188 h 371"/>
                    <a:gd name="T72" fmla="*/ 0 w 486"/>
                    <a:gd name="T73" fmla="*/ 157 h 371"/>
                    <a:gd name="T74" fmla="*/ 4 w 486"/>
                    <a:gd name="T75" fmla="*/ 151 h 371"/>
                    <a:gd name="T76" fmla="*/ 24 w 486"/>
                    <a:gd name="T77" fmla="*/ 149 h 371"/>
                    <a:gd name="T78" fmla="*/ 22 w 486"/>
                    <a:gd name="T79" fmla="*/ 133 h 371"/>
                    <a:gd name="T80" fmla="*/ 20 w 486"/>
                    <a:gd name="T81" fmla="*/ 107 h 371"/>
                    <a:gd name="T82" fmla="*/ 22 w 486"/>
                    <a:gd name="T83" fmla="*/ 89 h 371"/>
                    <a:gd name="T84" fmla="*/ 30 w 486"/>
                    <a:gd name="T85" fmla="*/ 68 h 371"/>
                    <a:gd name="T86" fmla="*/ 48 w 486"/>
                    <a:gd name="T87" fmla="*/ 42 h 371"/>
                    <a:gd name="T88" fmla="*/ 68 w 486"/>
                    <a:gd name="T89" fmla="*/ 27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86" h="371">
                      <a:moveTo>
                        <a:pt x="68" y="27"/>
                      </a:moveTo>
                      <a:lnTo>
                        <a:pt x="104" y="14"/>
                      </a:lnTo>
                      <a:lnTo>
                        <a:pt x="152" y="5"/>
                      </a:lnTo>
                      <a:lnTo>
                        <a:pt x="206" y="0"/>
                      </a:lnTo>
                      <a:lnTo>
                        <a:pt x="254" y="0"/>
                      </a:lnTo>
                      <a:lnTo>
                        <a:pt x="310" y="2"/>
                      </a:lnTo>
                      <a:lnTo>
                        <a:pt x="360" y="8"/>
                      </a:lnTo>
                      <a:lnTo>
                        <a:pt x="398" y="19"/>
                      </a:lnTo>
                      <a:lnTo>
                        <a:pt x="422" y="32"/>
                      </a:lnTo>
                      <a:lnTo>
                        <a:pt x="436" y="45"/>
                      </a:lnTo>
                      <a:lnTo>
                        <a:pt x="448" y="57"/>
                      </a:lnTo>
                      <a:lnTo>
                        <a:pt x="456" y="77"/>
                      </a:lnTo>
                      <a:lnTo>
                        <a:pt x="458" y="97"/>
                      </a:lnTo>
                      <a:lnTo>
                        <a:pt x="458" y="112"/>
                      </a:lnTo>
                      <a:lnTo>
                        <a:pt x="458" y="126"/>
                      </a:lnTo>
                      <a:lnTo>
                        <a:pt x="458" y="146"/>
                      </a:lnTo>
                      <a:lnTo>
                        <a:pt x="472" y="142"/>
                      </a:lnTo>
                      <a:lnTo>
                        <a:pt x="486" y="148"/>
                      </a:lnTo>
                      <a:lnTo>
                        <a:pt x="486" y="170"/>
                      </a:lnTo>
                      <a:lnTo>
                        <a:pt x="474" y="193"/>
                      </a:lnTo>
                      <a:lnTo>
                        <a:pt x="466" y="215"/>
                      </a:lnTo>
                      <a:lnTo>
                        <a:pt x="462" y="225"/>
                      </a:lnTo>
                      <a:lnTo>
                        <a:pt x="446" y="229"/>
                      </a:lnTo>
                      <a:lnTo>
                        <a:pt x="434" y="222"/>
                      </a:lnTo>
                      <a:lnTo>
                        <a:pt x="432" y="244"/>
                      </a:lnTo>
                      <a:lnTo>
                        <a:pt x="426" y="268"/>
                      </a:lnTo>
                      <a:lnTo>
                        <a:pt x="420" y="283"/>
                      </a:lnTo>
                      <a:lnTo>
                        <a:pt x="410" y="325"/>
                      </a:lnTo>
                      <a:lnTo>
                        <a:pt x="280" y="371"/>
                      </a:lnTo>
                      <a:lnTo>
                        <a:pt x="94" y="326"/>
                      </a:lnTo>
                      <a:lnTo>
                        <a:pt x="90" y="290"/>
                      </a:lnTo>
                      <a:lnTo>
                        <a:pt x="74" y="247"/>
                      </a:lnTo>
                      <a:lnTo>
                        <a:pt x="68" y="224"/>
                      </a:lnTo>
                      <a:lnTo>
                        <a:pt x="58" y="229"/>
                      </a:lnTo>
                      <a:lnTo>
                        <a:pt x="38" y="229"/>
                      </a:lnTo>
                      <a:lnTo>
                        <a:pt x="18" y="188"/>
                      </a:lnTo>
                      <a:lnTo>
                        <a:pt x="0" y="157"/>
                      </a:lnTo>
                      <a:lnTo>
                        <a:pt x="4" y="151"/>
                      </a:lnTo>
                      <a:lnTo>
                        <a:pt x="24" y="149"/>
                      </a:lnTo>
                      <a:lnTo>
                        <a:pt x="22" y="133"/>
                      </a:lnTo>
                      <a:lnTo>
                        <a:pt x="20" y="107"/>
                      </a:lnTo>
                      <a:lnTo>
                        <a:pt x="22" y="89"/>
                      </a:lnTo>
                      <a:lnTo>
                        <a:pt x="30" y="68"/>
                      </a:lnTo>
                      <a:lnTo>
                        <a:pt x="48" y="42"/>
                      </a:lnTo>
                      <a:lnTo>
                        <a:pt x="68" y="27"/>
                      </a:lnTo>
                      <a:close/>
                    </a:path>
                  </a:pathLst>
                </a:custGeom>
                <a:solidFill>
                  <a:srgbClr val="FFBF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30" name="Freeform 33"/>
                <p:cNvSpPr>
                  <a:spLocks noChangeAspect="1"/>
                </p:cNvSpPr>
                <p:nvPr/>
              </p:nvSpPr>
              <p:spPr bwMode="auto">
                <a:xfrm>
                  <a:off x="2810" y="1105"/>
                  <a:ext cx="151" cy="370"/>
                </a:xfrm>
                <a:custGeom>
                  <a:avLst/>
                  <a:gdLst>
                    <a:gd name="T0" fmla="*/ 194 w 304"/>
                    <a:gd name="T1" fmla="*/ 45 h 370"/>
                    <a:gd name="T2" fmla="*/ 162 w 304"/>
                    <a:gd name="T3" fmla="*/ 129 h 370"/>
                    <a:gd name="T4" fmla="*/ 150 w 304"/>
                    <a:gd name="T5" fmla="*/ 135 h 370"/>
                    <a:gd name="T6" fmla="*/ 194 w 304"/>
                    <a:gd name="T7" fmla="*/ 136 h 370"/>
                    <a:gd name="T8" fmla="*/ 236 w 304"/>
                    <a:gd name="T9" fmla="*/ 145 h 370"/>
                    <a:gd name="T10" fmla="*/ 262 w 304"/>
                    <a:gd name="T11" fmla="*/ 146 h 370"/>
                    <a:gd name="T12" fmla="*/ 254 w 304"/>
                    <a:gd name="T13" fmla="*/ 222 h 370"/>
                    <a:gd name="T14" fmla="*/ 304 w 304"/>
                    <a:gd name="T15" fmla="*/ 220 h 370"/>
                    <a:gd name="T16" fmla="*/ 262 w 304"/>
                    <a:gd name="T17" fmla="*/ 241 h 370"/>
                    <a:gd name="T18" fmla="*/ 226 w 304"/>
                    <a:gd name="T19" fmla="*/ 226 h 370"/>
                    <a:gd name="T20" fmla="*/ 204 w 304"/>
                    <a:gd name="T21" fmla="*/ 226 h 370"/>
                    <a:gd name="T22" fmla="*/ 226 w 304"/>
                    <a:gd name="T23" fmla="*/ 212 h 370"/>
                    <a:gd name="T24" fmla="*/ 226 w 304"/>
                    <a:gd name="T25" fmla="*/ 172 h 370"/>
                    <a:gd name="T26" fmla="*/ 126 w 304"/>
                    <a:gd name="T27" fmla="*/ 178 h 370"/>
                    <a:gd name="T28" fmla="*/ 114 w 304"/>
                    <a:gd name="T29" fmla="*/ 220 h 370"/>
                    <a:gd name="T30" fmla="*/ 132 w 304"/>
                    <a:gd name="T31" fmla="*/ 248 h 370"/>
                    <a:gd name="T32" fmla="*/ 196 w 304"/>
                    <a:gd name="T33" fmla="*/ 319 h 370"/>
                    <a:gd name="T34" fmla="*/ 300 w 304"/>
                    <a:gd name="T35" fmla="*/ 312 h 370"/>
                    <a:gd name="T36" fmla="*/ 266 w 304"/>
                    <a:gd name="T37" fmla="*/ 370 h 370"/>
                    <a:gd name="T38" fmla="*/ 94 w 304"/>
                    <a:gd name="T39" fmla="*/ 321 h 370"/>
                    <a:gd name="T40" fmla="*/ 84 w 304"/>
                    <a:gd name="T41" fmla="*/ 274 h 370"/>
                    <a:gd name="T42" fmla="*/ 66 w 304"/>
                    <a:gd name="T43" fmla="*/ 218 h 370"/>
                    <a:gd name="T44" fmla="*/ 54 w 304"/>
                    <a:gd name="T45" fmla="*/ 223 h 370"/>
                    <a:gd name="T46" fmla="*/ 38 w 304"/>
                    <a:gd name="T47" fmla="*/ 222 h 370"/>
                    <a:gd name="T48" fmla="*/ 0 w 304"/>
                    <a:gd name="T49" fmla="*/ 151 h 370"/>
                    <a:gd name="T50" fmla="*/ 4 w 304"/>
                    <a:gd name="T51" fmla="*/ 144 h 370"/>
                    <a:gd name="T52" fmla="*/ 22 w 304"/>
                    <a:gd name="T53" fmla="*/ 142 h 370"/>
                    <a:gd name="T54" fmla="*/ 22 w 304"/>
                    <a:gd name="T55" fmla="*/ 119 h 370"/>
                    <a:gd name="T56" fmla="*/ 18 w 304"/>
                    <a:gd name="T57" fmla="*/ 102 h 370"/>
                    <a:gd name="T58" fmla="*/ 22 w 304"/>
                    <a:gd name="T59" fmla="*/ 87 h 370"/>
                    <a:gd name="T60" fmla="*/ 26 w 304"/>
                    <a:gd name="T61" fmla="*/ 70 h 370"/>
                    <a:gd name="T62" fmla="*/ 36 w 304"/>
                    <a:gd name="T63" fmla="*/ 51 h 370"/>
                    <a:gd name="T64" fmla="*/ 48 w 304"/>
                    <a:gd name="T65" fmla="*/ 36 h 370"/>
                    <a:gd name="T66" fmla="*/ 68 w 304"/>
                    <a:gd name="T67" fmla="*/ 21 h 370"/>
                    <a:gd name="T68" fmla="*/ 104 w 304"/>
                    <a:gd name="T69" fmla="*/ 8 h 370"/>
                    <a:gd name="T70" fmla="*/ 144 w 304"/>
                    <a:gd name="T71" fmla="*/ 0 h 370"/>
                    <a:gd name="T72" fmla="*/ 136 w 304"/>
                    <a:gd name="T73" fmla="*/ 11 h 370"/>
                    <a:gd name="T74" fmla="*/ 128 w 304"/>
                    <a:gd name="T75" fmla="*/ 23 h 370"/>
                    <a:gd name="T76" fmla="*/ 130 w 304"/>
                    <a:gd name="T77" fmla="*/ 29 h 370"/>
                    <a:gd name="T78" fmla="*/ 142 w 304"/>
                    <a:gd name="T79" fmla="*/ 35 h 370"/>
                    <a:gd name="T80" fmla="*/ 154 w 304"/>
                    <a:gd name="T81" fmla="*/ 40 h 370"/>
                    <a:gd name="T82" fmla="*/ 172 w 304"/>
                    <a:gd name="T83" fmla="*/ 44 h 370"/>
                    <a:gd name="T84" fmla="*/ 194 w 304"/>
                    <a:gd name="T85" fmla="*/ 45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04" h="370">
                      <a:moveTo>
                        <a:pt x="194" y="45"/>
                      </a:moveTo>
                      <a:lnTo>
                        <a:pt x="162" y="129"/>
                      </a:lnTo>
                      <a:lnTo>
                        <a:pt x="150" y="135"/>
                      </a:lnTo>
                      <a:lnTo>
                        <a:pt x="194" y="136"/>
                      </a:lnTo>
                      <a:lnTo>
                        <a:pt x="236" y="145"/>
                      </a:lnTo>
                      <a:lnTo>
                        <a:pt x="262" y="146"/>
                      </a:lnTo>
                      <a:lnTo>
                        <a:pt x="254" y="222"/>
                      </a:lnTo>
                      <a:lnTo>
                        <a:pt x="304" y="220"/>
                      </a:lnTo>
                      <a:lnTo>
                        <a:pt x="262" y="241"/>
                      </a:lnTo>
                      <a:lnTo>
                        <a:pt x="226" y="226"/>
                      </a:lnTo>
                      <a:lnTo>
                        <a:pt x="204" y="226"/>
                      </a:lnTo>
                      <a:lnTo>
                        <a:pt x="226" y="212"/>
                      </a:lnTo>
                      <a:lnTo>
                        <a:pt x="226" y="172"/>
                      </a:lnTo>
                      <a:lnTo>
                        <a:pt x="126" y="178"/>
                      </a:lnTo>
                      <a:lnTo>
                        <a:pt x="114" y="220"/>
                      </a:lnTo>
                      <a:lnTo>
                        <a:pt x="132" y="248"/>
                      </a:lnTo>
                      <a:lnTo>
                        <a:pt x="196" y="319"/>
                      </a:lnTo>
                      <a:lnTo>
                        <a:pt x="300" y="312"/>
                      </a:lnTo>
                      <a:lnTo>
                        <a:pt x="266" y="370"/>
                      </a:lnTo>
                      <a:lnTo>
                        <a:pt x="94" y="321"/>
                      </a:lnTo>
                      <a:lnTo>
                        <a:pt x="84" y="274"/>
                      </a:lnTo>
                      <a:lnTo>
                        <a:pt x="66" y="218"/>
                      </a:lnTo>
                      <a:lnTo>
                        <a:pt x="54" y="223"/>
                      </a:lnTo>
                      <a:lnTo>
                        <a:pt x="38" y="222"/>
                      </a:lnTo>
                      <a:lnTo>
                        <a:pt x="0" y="151"/>
                      </a:lnTo>
                      <a:lnTo>
                        <a:pt x="4" y="144"/>
                      </a:lnTo>
                      <a:lnTo>
                        <a:pt x="22" y="142"/>
                      </a:lnTo>
                      <a:lnTo>
                        <a:pt x="22" y="119"/>
                      </a:lnTo>
                      <a:lnTo>
                        <a:pt x="18" y="102"/>
                      </a:lnTo>
                      <a:lnTo>
                        <a:pt x="22" y="87"/>
                      </a:lnTo>
                      <a:lnTo>
                        <a:pt x="26" y="70"/>
                      </a:lnTo>
                      <a:lnTo>
                        <a:pt x="36" y="51"/>
                      </a:lnTo>
                      <a:lnTo>
                        <a:pt x="48" y="36"/>
                      </a:lnTo>
                      <a:lnTo>
                        <a:pt x="68" y="21"/>
                      </a:lnTo>
                      <a:lnTo>
                        <a:pt x="104" y="8"/>
                      </a:lnTo>
                      <a:lnTo>
                        <a:pt x="144" y="0"/>
                      </a:lnTo>
                      <a:lnTo>
                        <a:pt x="136" y="11"/>
                      </a:lnTo>
                      <a:lnTo>
                        <a:pt x="128" y="23"/>
                      </a:lnTo>
                      <a:lnTo>
                        <a:pt x="130" y="29"/>
                      </a:lnTo>
                      <a:lnTo>
                        <a:pt x="142" y="35"/>
                      </a:lnTo>
                      <a:lnTo>
                        <a:pt x="154" y="40"/>
                      </a:lnTo>
                      <a:lnTo>
                        <a:pt x="172" y="44"/>
                      </a:lnTo>
                      <a:lnTo>
                        <a:pt x="194" y="45"/>
                      </a:lnTo>
                      <a:close/>
                    </a:path>
                  </a:pathLst>
                </a:custGeom>
                <a:solidFill>
                  <a:srgbClr val="FF9F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128" name="Freeform 34"/>
              <p:cNvSpPr>
                <a:spLocks noChangeAspect="1"/>
              </p:cNvSpPr>
              <p:nvPr/>
            </p:nvSpPr>
            <p:spPr bwMode="auto">
              <a:xfrm>
                <a:off x="2805" y="1079"/>
                <a:ext cx="252" cy="222"/>
              </a:xfrm>
              <a:custGeom>
                <a:avLst/>
                <a:gdLst>
                  <a:gd name="T0" fmla="*/ 36 w 506"/>
                  <a:gd name="T1" fmla="*/ 222 h 222"/>
                  <a:gd name="T2" fmla="*/ 0 w 506"/>
                  <a:gd name="T3" fmla="*/ 168 h 222"/>
                  <a:gd name="T4" fmla="*/ 4 w 506"/>
                  <a:gd name="T5" fmla="*/ 108 h 222"/>
                  <a:gd name="T6" fmla="*/ 16 w 506"/>
                  <a:gd name="T7" fmla="*/ 69 h 222"/>
                  <a:gd name="T8" fmla="*/ 36 w 506"/>
                  <a:gd name="T9" fmla="*/ 50 h 222"/>
                  <a:gd name="T10" fmla="*/ 60 w 506"/>
                  <a:gd name="T11" fmla="*/ 35 h 222"/>
                  <a:gd name="T12" fmla="*/ 102 w 506"/>
                  <a:gd name="T13" fmla="*/ 18 h 222"/>
                  <a:gd name="T14" fmla="*/ 166 w 506"/>
                  <a:gd name="T15" fmla="*/ 9 h 222"/>
                  <a:gd name="T16" fmla="*/ 240 w 506"/>
                  <a:gd name="T17" fmla="*/ 0 h 222"/>
                  <a:gd name="T18" fmla="*/ 316 w 506"/>
                  <a:gd name="T19" fmla="*/ 6 h 222"/>
                  <a:gd name="T20" fmla="*/ 376 w 506"/>
                  <a:gd name="T21" fmla="*/ 15 h 222"/>
                  <a:gd name="T22" fmla="*/ 410 w 506"/>
                  <a:gd name="T23" fmla="*/ 22 h 222"/>
                  <a:gd name="T24" fmla="*/ 450 w 506"/>
                  <a:gd name="T25" fmla="*/ 31 h 222"/>
                  <a:gd name="T26" fmla="*/ 464 w 506"/>
                  <a:gd name="T27" fmla="*/ 43 h 222"/>
                  <a:gd name="T28" fmla="*/ 482 w 506"/>
                  <a:gd name="T29" fmla="*/ 63 h 222"/>
                  <a:gd name="T30" fmla="*/ 502 w 506"/>
                  <a:gd name="T31" fmla="*/ 100 h 222"/>
                  <a:gd name="T32" fmla="*/ 506 w 506"/>
                  <a:gd name="T33" fmla="*/ 133 h 222"/>
                  <a:gd name="T34" fmla="*/ 506 w 506"/>
                  <a:gd name="T35" fmla="*/ 162 h 222"/>
                  <a:gd name="T36" fmla="*/ 506 w 506"/>
                  <a:gd name="T37" fmla="*/ 175 h 222"/>
                  <a:gd name="T38" fmla="*/ 488 w 506"/>
                  <a:gd name="T39" fmla="*/ 204 h 222"/>
                  <a:gd name="T40" fmla="*/ 496 w 506"/>
                  <a:gd name="T41" fmla="*/ 169 h 222"/>
                  <a:gd name="T42" fmla="*/ 462 w 506"/>
                  <a:gd name="T43" fmla="*/ 177 h 222"/>
                  <a:gd name="T44" fmla="*/ 450 w 506"/>
                  <a:gd name="T45" fmla="*/ 197 h 222"/>
                  <a:gd name="T46" fmla="*/ 442 w 506"/>
                  <a:gd name="T47" fmla="*/ 178 h 222"/>
                  <a:gd name="T48" fmla="*/ 450 w 506"/>
                  <a:gd name="T49" fmla="*/ 153 h 222"/>
                  <a:gd name="T50" fmla="*/ 416 w 506"/>
                  <a:gd name="T51" fmla="*/ 117 h 222"/>
                  <a:gd name="T52" fmla="*/ 430 w 506"/>
                  <a:gd name="T53" fmla="*/ 98 h 222"/>
                  <a:gd name="T54" fmla="*/ 384 w 506"/>
                  <a:gd name="T55" fmla="*/ 105 h 222"/>
                  <a:gd name="T56" fmla="*/ 340 w 506"/>
                  <a:gd name="T57" fmla="*/ 113 h 222"/>
                  <a:gd name="T58" fmla="*/ 296 w 506"/>
                  <a:gd name="T59" fmla="*/ 110 h 222"/>
                  <a:gd name="T60" fmla="*/ 258 w 506"/>
                  <a:gd name="T61" fmla="*/ 105 h 222"/>
                  <a:gd name="T62" fmla="*/ 226 w 506"/>
                  <a:gd name="T63" fmla="*/ 103 h 222"/>
                  <a:gd name="T64" fmla="*/ 252 w 506"/>
                  <a:gd name="T65" fmla="*/ 113 h 222"/>
                  <a:gd name="T66" fmla="*/ 232 w 506"/>
                  <a:gd name="T67" fmla="*/ 113 h 222"/>
                  <a:gd name="T68" fmla="*/ 174 w 506"/>
                  <a:gd name="T69" fmla="*/ 111 h 222"/>
                  <a:gd name="T70" fmla="*/ 132 w 506"/>
                  <a:gd name="T71" fmla="*/ 101 h 222"/>
                  <a:gd name="T72" fmla="*/ 100 w 506"/>
                  <a:gd name="T73" fmla="*/ 95 h 222"/>
                  <a:gd name="T74" fmla="*/ 104 w 506"/>
                  <a:gd name="T75" fmla="*/ 108 h 222"/>
                  <a:gd name="T76" fmla="*/ 94 w 506"/>
                  <a:gd name="T77" fmla="*/ 130 h 222"/>
                  <a:gd name="T78" fmla="*/ 80 w 506"/>
                  <a:gd name="T79" fmla="*/ 148 h 222"/>
                  <a:gd name="T80" fmla="*/ 74 w 506"/>
                  <a:gd name="T81" fmla="*/ 162 h 222"/>
                  <a:gd name="T82" fmla="*/ 72 w 506"/>
                  <a:gd name="T83" fmla="*/ 178 h 222"/>
                  <a:gd name="T84" fmla="*/ 72 w 506"/>
                  <a:gd name="T85" fmla="*/ 193 h 222"/>
                  <a:gd name="T86" fmla="*/ 54 w 506"/>
                  <a:gd name="T87" fmla="*/ 178 h 222"/>
                  <a:gd name="T88" fmla="*/ 34 w 506"/>
                  <a:gd name="T89" fmla="*/ 176 h 222"/>
                  <a:gd name="T90" fmla="*/ 18 w 506"/>
                  <a:gd name="T91" fmla="*/ 187 h 222"/>
                  <a:gd name="T92" fmla="*/ 36 w 506"/>
                  <a:gd name="T93" fmla="*/ 222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06" h="222">
                    <a:moveTo>
                      <a:pt x="36" y="222"/>
                    </a:moveTo>
                    <a:lnTo>
                      <a:pt x="0" y="168"/>
                    </a:lnTo>
                    <a:lnTo>
                      <a:pt x="4" y="108"/>
                    </a:lnTo>
                    <a:lnTo>
                      <a:pt x="16" y="69"/>
                    </a:lnTo>
                    <a:lnTo>
                      <a:pt x="36" y="50"/>
                    </a:lnTo>
                    <a:lnTo>
                      <a:pt x="60" y="35"/>
                    </a:lnTo>
                    <a:lnTo>
                      <a:pt x="102" y="18"/>
                    </a:lnTo>
                    <a:lnTo>
                      <a:pt x="166" y="9"/>
                    </a:lnTo>
                    <a:lnTo>
                      <a:pt x="240" y="0"/>
                    </a:lnTo>
                    <a:lnTo>
                      <a:pt x="316" y="6"/>
                    </a:lnTo>
                    <a:lnTo>
                      <a:pt x="376" y="15"/>
                    </a:lnTo>
                    <a:lnTo>
                      <a:pt x="410" y="22"/>
                    </a:lnTo>
                    <a:lnTo>
                      <a:pt x="450" y="31"/>
                    </a:lnTo>
                    <a:lnTo>
                      <a:pt x="464" y="43"/>
                    </a:lnTo>
                    <a:lnTo>
                      <a:pt x="482" y="63"/>
                    </a:lnTo>
                    <a:lnTo>
                      <a:pt x="502" y="100"/>
                    </a:lnTo>
                    <a:lnTo>
                      <a:pt x="506" y="133"/>
                    </a:lnTo>
                    <a:lnTo>
                      <a:pt x="506" y="162"/>
                    </a:lnTo>
                    <a:lnTo>
                      <a:pt x="506" y="175"/>
                    </a:lnTo>
                    <a:lnTo>
                      <a:pt x="488" y="204"/>
                    </a:lnTo>
                    <a:lnTo>
                      <a:pt x="496" y="169"/>
                    </a:lnTo>
                    <a:lnTo>
                      <a:pt x="462" y="177"/>
                    </a:lnTo>
                    <a:lnTo>
                      <a:pt x="450" y="197"/>
                    </a:lnTo>
                    <a:lnTo>
                      <a:pt x="442" y="178"/>
                    </a:lnTo>
                    <a:lnTo>
                      <a:pt x="450" y="153"/>
                    </a:lnTo>
                    <a:lnTo>
                      <a:pt x="416" y="117"/>
                    </a:lnTo>
                    <a:lnTo>
                      <a:pt x="430" y="98"/>
                    </a:lnTo>
                    <a:lnTo>
                      <a:pt x="384" y="105"/>
                    </a:lnTo>
                    <a:lnTo>
                      <a:pt x="340" y="113"/>
                    </a:lnTo>
                    <a:lnTo>
                      <a:pt x="296" y="110"/>
                    </a:lnTo>
                    <a:lnTo>
                      <a:pt x="258" y="105"/>
                    </a:lnTo>
                    <a:lnTo>
                      <a:pt x="226" y="103"/>
                    </a:lnTo>
                    <a:lnTo>
                      <a:pt x="252" y="113"/>
                    </a:lnTo>
                    <a:lnTo>
                      <a:pt x="232" y="113"/>
                    </a:lnTo>
                    <a:lnTo>
                      <a:pt x="174" y="111"/>
                    </a:lnTo>
                    <a:lnTo>
                      <a:pt x="132" y="101"/>
                    </a:lnTo>
                    <a:lnTo>
                      <a:pt x="100" y="95"/>
                    </a:lnTo>
                    <a:lnTo>
                      <a:pt x="104" y="108"/>
                    </a:lnTo>
                    <a:lnTo>
                      <a:pt x="94" y="130"/>
                    </a:lnTo>
                    <a:lnTo>
                      <a:pt x="80" y="148"/>
                    </a:lnTo>
                    <a:lnTo>
                      <a:pt x="74" y="162"/>
                    </a:lnTo>
                    <a:lnTo>
                      <a:pt x="72" y="178"/>
                    </a:lnTo>
                    <a:lnTo>
                      <a:pt x="72" y="193"/>
                    </a:lnTo>
                    <a:lnTo>
                      <a:pt x="54" y="178"/>
                    </a:lnTo>
                    <a:lnTo>
                      <a:pt x="34" y="176"/>
                    </a:lnTo>
                    <a:lnTo>
                      <a:pt x="18" y="187"/>
                    </a:lnTo>
                    <a:lnTo>
                      <a:pt x="36" y="2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nvGrpSpPr>
            <p:cNvPr id="116" name="Group 35"/>
            <p:cNvGrpSpPr>
              <a:grpSpLocks noChangeAspect="1"/>
            </p:cNvGrpSpPr>
            <p:nvPr/>
          </p:nvGrpSpPr>
          <p:grpSpPr bwMode="auto">
            <a:xfrm>
              <a:off x="3857" y="3941"/>
              <a:ext cx="695" cy="190"/>
              <a:chOff x="2620" y="3050"/>
              <a:chExt cx="695" cy="190"/>
            </a:xfrm>
          </p:grpSpPr>
          <p:sp>
            <p:nvSpPr>
              <p:cNvPr id="125" name="Freeform 124"/>
              <p:cNvSpPr>
                <a:spLocks noChangeAspect="1"/>
              </p:cNvSpPr>
              <p:nvPr/>
            </p:nvSpPr>
            <p:spPr bwMode="auto">
              <a:xfrm>
                <a:off x="2620" y="3050"/>
                <a:ext cx="292" cy="190"/>
              </a:xfrm>
              <a:custGeom>
                <a:avLst/>
                <a:gdLst>
                  <a:gd name="T0" fmla="*/ 279 w 585"/>
                  <a:gd name="T1" fmla="*/ 42 h 190"/>
                  <a:gd name="T2" fmla="*/ 181 w 585"/>
                  <a:gd name="T3" fmla="*/ 90 h 190"/>
                  <a:gd name="T4" fmla="*/ 111 w 585"/>
                  <a:gd name="T5" fmla="*/ 116 h 190"/>
                  <a:gd name="T6" fmla="*/ 0 w 585"/>
                  <a:gd name="T7" fmla="*/ 138 h 190"/>
                  <a:gd name="T8" fmla="*/ 0 w 585"/>
                  <a:gd name="T9" fmla="*/ 173 h 190"/>
                  <a:gd name="T10" fmla="*/ 99 w 585"/>
                  <a:gd name="T11" fmla="*/ 190 h 190"/>
                  <a:gd name="T12" fmla="*/ 253 w 585"/>
                  <a:gd name="T13" fmla="*/ 190 h 190"/>
                  <a:gd name="T14" fmla="*/ 369 w 585"/>
                  <a:gd name="T15" fmla="*/ 161 h 190"/>
                  <a:gd name="T16" fmla="*/ 427 w 585"/>
                  <a:gd name="T17" fmla="*/ 135 h 190"/>
                  <a:gd name="T18" fmla="*/ 585 w 585"/>
                  <a:gd name="T19" fmla="*/ 112 h 190"/>
                  <a:gd name="T20" fmla="*/ 585 w 585"/>
                  <a:gd name="T21" fmla="*/ 45 h 190"/>
                  <a:gd name="T22" fmla="*/ 565 w 585"/>
                  <a:gd name="T23" fmla="*/ 0 h 190"/>
                  <a:gd name="T24" fmla="*/ 279 w 585"/>
                  <a:gd name="T25" fmla="*/ 4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5" h="190">
                    <a:moveTo>
                      <a:pt x="279" y="42"/>
                    </a:moveTo>
                    <a:lnTo>
                      <a:pt x="181" y="90"/>
                    </a:lnTo>
                    <a:lnTo>
                      <a:pt x="111" y="116"/>
                    </a:lnTo>
                    <a:lnTo>
                      <a:pt x="0" y="138"/>
                    </a:lnTo>
                    <a:lnTo>
                      <a:pt x="0" y="173"/>
                    </a:lnTo>
                    <a:lnTo>
                      <a:pt x="99" y="190"/>
                    </a:lnTo>
                    <a:lnTo>
                      <a:pt x="253" y="190"/>
                    </a:lnTo>
                    <a:lnTo>
                      <a:pt x="369" y="161"/>
                    </a:lnTo>
                    <a:lnTo>
                      <a:pt x="427" y="135"/>
                    </a:lnTo>
                    <a:lnTo>
                      <a:pt x="585" y="112"/>
                    </a:lnTo>
                    <a:lnTo>
                      <a:pt x="585" y="45"/>
                    </a:lnTo>
                    <a:lnTo>
                      <a:pt x="565" y="0"/>
                    </a:lnTo>
                    <a:lnTo>
                      <a:pt x="279" y="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26" name="Freeform 125"/>
              <p:cNvSpPr>
                <a:spLocks noChangeAspect="1"/>
              </p:cNvSpPr>
              <p:nvPr/>
            </p:nvSpPr>
            <p:spPr bwMode="auto">
              <a:xfrm>
                <a:off x="2999" y="3059"/>
                <a:ext cx="316" cy="168"/>
              </a:xfrm>
              <a:custGeom>
                <a:avLst/>
                <a:gdLst>
                  <a:gd name="T0" fmla="*/ 6 w 631"/>
                  <a:gd name="T1" fmla="*/ 7 h 168"/>
                  <a:gd name="T2" fmla="*/ 0 w 631"/>
                  <a:gd name="T3" fmla="*/ 100 h 168"/>
                  <a:gd name="T4" fmla="*/ 146 w 631"/>
                  <a:gd name="T5" fmla="*/ 116 h 168"/>
                  <a:gd name="T6" fmla="*/ 231 w 631"/>
                  <a:gd name="T7" fmla="*/ 135 h 168"/>
                  <a:gd name="T8" fmla="*/ 379 w 631"/>
                  <a:gd name="T9" fmla="*/ 155 h 168"/>
                  <a:gd name="T10" fmla="*/ 489 w 631"/>
                  <a:gd name="T11" fmla="*/ 168 h 168"/>
                  <a:gd name="T12" fmla="*/ 611 w 631"/>
                  <a:gd name="T13" fmla="*/ 158 h 168"/>
                  <a:gd name="T14" fmla="*/ 631 w 631"/>
                  <a:gd name="T15" fmla="*/ 116 h 168"/>
                  <a:gd name="T16" fmla="*/ 457 w 631"/>
                  <a:gd name="T17" fmla="*/ 68 h 168"/>
                  <a:gd name="T18" fmla="*/ 329 w 631"/>
                  <a:gd name="T19" fmla="*/ 29 h 168"/>
                  <a:gd name="T20" fmla="*/ 263 w 631"/>
                  <a:gd name="T21" fmla="*/ 0 h 168"/>
                  <a:gd name="T22" fmla="*/ 6 w 631"/>
                  <a:gd name="T23" fmla="*/ 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31" h="168">
                    <a:moveTo>
                      <a:pt x="6" y="7"/>
                    </a:moveTo>
                    <a:lnTo>
                      <a:pt x="0" y="100"/>
                    </a:lnTo>
                    <a:lnTo>
                      <a:pt x="146" y="116"/>
                    </a:lnTo>
                    <a:lnTo>
                      <a:pt x="231" y="135"/>
                    </a:lnTo>
                    <a:lnTo>
                      <a:pt x="379" y="155"/>
                    </a:lnTo>
                    <a:lnTo>
                      <a:pt x="489" y="168"/>
                    </a:lnTo>
                    <a:lnTo>
                      <a:pt x="611" y="158"/>
                    </a:lnTo>
                    <a:lnTo>
                      <a:pt x="631" y="116"/>
                    </a:lnTo>
                    <a:lnTo>
                      <a:pt x="457" y="68"/>
                    </a:lnTo>
                    <a:lnTo>
                      <a:pt x="329" y="29"/>
                    </a:lnTo>
                    <a:lnTo>
                      <a:pt x="263" y="0"/>
                    </a:lnTo>
                    <a:lnTo>
                      <a:pt x="6"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117" name="Freeform 38"/>
            <p:cNvSpPr>
              <a:spLocks noChangeAspect="1"/>
            </p:cNvSpPr>
            <p:nvPr/>
          </p:nvSpPr>
          <p:spPr bwMode="auto">
            <a:xfrm>
              <a:off x="3751" y="3031"/>
              <a:ext cx="165" cy="128"/>
            </a:xfrm>
            <a:custGeom>
              <a:avLst/>
              <a:gdLst>
                <a:gd name="T0" fmla="*/ 96 w 329"/>
                <a:gd name="T1" fmla="*/ 13 h 128"/>
                <a:gd name="T2" fmla="*/ 26 w 329"/>
                <a:gd name="T3" fmla="*/ 44 h 128"/>
                <a:gd name="T4" fmla="*/ 0 w 329"/>
                <a:gd name="T5" fmla="*/ 83 h 128"/>
                <a:gd name="T6" fmla="*/ 72 w 329"/>
                <a:gd name="T7" fmla="*/ 121 h 128"/>
                <a:gd name="T8" fmla="*/ 142 w 329"/>
                <a:gd name="T9" fmla="*/ 128 h 128"/>
                <a:gd name="T10" fmla="*/ 194 w 329"/>
                <a:gd name="T11" fmla="*/ 118 h 128"/>
                <a:gd name="T12" fmla="*/ 244 w 329"/>
                <a:gd name="T13" fmla="*/ 124 h 128"/>
                <a:gd name="T14" fmla="*/ 303 w 329"/>
                <a:gd name="T15" fmla="*/ 89 h 128"/>
                <a:gd name="T16" fmla="*/ 329 w 329"/>
                <a:gd name="T17" fmla="*/ 47 h 128"/>
                <a:gd name="T18" fmla="*/ 264 w 329"/>
                <a:gd name="T19" fmla="*/ 0 h 128"/>
                <a:gd name="T20" fmla="*/ 96 w 329"/>
                <a:gd name="T21" fmla="*/ 1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9" h="128">
                  <a:moveTo>
                    <a:pt x="96" y="13"/>
                  </a:moveTo>
                  <a:lnTo>
                    <a:pt x="26" y="44"/>
                  </a:lnTo>
                  <a:lnTo>
                    <a:pt x="0" y="83"/>
                  </a:lnTo>
                  <a:lnTo>
                    <a:pt x="72" y="121"/>
                  </a:lnTo>
                  <a:lnTo>
                    <a:pt x="142" y="128"/>
                  </a:lnTo>
                  <a:lnTo>
                    <a:pt x="194" y="118"/>
                  </a:lnTo>
                  <a:lnTo>
                    <a:pt x="244" y="124"/>
                  </a:lnTo>
                  <a:lnTo>
                    <a:pt x="303" y="89"/>
                  </a:lnTo>
                  <a:lnTo>
                    <a:pt x="329" y="47"/>
                  </a:lnTo>
                  <a:lnTo>
                    <a:pt x="264" y="0"/>
                  </a:lnTo>
                  <a:lnTo>
                    <a:pt x="96" y="13"/>
                  </a:lnTo>
                  <a:close/>
                </a:path>
              </a:pathLst>
            </a:custGeom>
            <a:solidFill>
              <a:srgbClr val="FFB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18" name="Freeform 39"/>
            <p:cNvSpPr>
              <a:spLocks noChangeAspect="1"/>
            </p:cNvSpPr>
            <p:nvPr/>
          </p:nvSpPr>
          <p:spPr bwMode="auto">
            <a:xfrm>
              <a:off x="4071" y="2304"/>
              <a:ext cx="205" cy="570"/>
            </a:xfrm>
            <a:custGeom>
              <a:avLst/>
              <a:gdLst>
                <a:gd name="T0" fmla="*/ 242 w 412"/>
                <a:gd name="T1" fmla="*/ 570 h 570"/>
                <a:gd name="T2" fmla="*/ 0 w 412"/>
                <a:gd name="T3" fmla="*/ 36 h 570"/>
                <a:gd name="T4" fmla="*/ 46 w 412"/>
                <a:gd name="T5" fmla="*/ 5 h 570"/>
                <a:gd name="T6" fmla="*/ 208 w 412"/>
                <a:gd name="T7" fmla="*/ 48 h 570"/>
                <a:gd name="T8" fmla="*/ 364 w 412"/>
                <a:gd name="T9" fmla="*/ 0 h 570"/>
                <a:gd name="T10" fmla="*/ 412 w 412"/>
                <a:gd name="T11" fmla="*/ 30 h 570"/>
                <a:gd name="T12" fmla="*/ 242 w 412"/>
                <a:gd name="T13" fmla="*/ 570 h 570"/>
              </a:gdLst>
              <a:ahLst/>
              <a:cxnLst>
                <a:cxn ang="0">
                  <a:pos x="T0" y="T1"/>
                </a:cxn>
                <a:cxn ang="0">
                  <a:pos x="T2" y="T3"/>
                </a:cxn>
                <a:cxn ang="0">
                  <a:pos x="T4" y="T5"/>
                </a:cxn>
                <a:cxn ang="0">
                  <a:pos x="T6" y="T7"/>
                </a:cxn>
                <a:cxn ang="0">
                  <a:pos x="T8" y="T9"/>
                </a:cxn>
                <a:cxn ang="0">
                  <a:pos x="T10" y="T11"/>
                </a:cxn>
                <a:cxn ang="0">
                  <a:pos x="T12" y="T13"/>
                </a:cxn>
              </a:cxnLst>
              <a:rect l="0" t="0" r="r" b="b"/>
              <a:pathLst>
                <a:path w="412" h="570">
                  <a:moveTo>
                    <a:pt x="242" y="570"/>
                  </a:moveTo>
                  <a:lnTo>
                    <a:pt x="0" y="36"/>
                  </a:lnTo>
                  <a:lnTo>
                    <a:pt x="46" y="5"/>
                  </a:lnTo>
                  <a:lnTo>
                    <a:pt x="208" y="48"/>
                  </a:lnTo>
                  <a:lnTo>
                    <a:pt x="364" y="0"/>
                  </a:lnTo>
                  <a:lnTo>
                    <a:pt x="412" y="30"/>
                  </a:lnTo>
                  <a:lnTo>
                    <a:pt x="242" y="570"/>
                  </a:lnTo>
                  <a:close/>
                </a:path>
              </a:pathLst>
            </a:custGeom>
            <a:solidFill>
              <a:srgbClr val="9FB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19" name="Freeform 40"/>
            <p:cNvSpPr>
              <a:spLocks noChangeAspect="1"/>
            </p:cNvSpPr>
            <p:nvPr/>
          </p:nvSpPr>
          <p:spPr bwMode="auto">
            <a:xfrm>
              <a:off x="4146" y="2350"/>
              <a:ext cx="77" cy="511"/>
            </a:xfrm>
            <a:custGeom>
              <a:avLst/>
              <a:gdLst>
                <a:gd name="T0" fmla="*/ 46 w 154"/>
                <a:gd name="T1" fmla="*/ 0 h 511"/>
                <a:gd name="T2" fmla="*/ 62 w 154"/>
                <a:gd name="T3" fmla="*/ 0 h 511"/>
                <a:gd name="T4" fmla="*/ 114 w 154"/>
                <a:gd name="T5" fmla="*/ 37 h 511"/>
                <a:gd name="T6" fmla="*/ 84 w 154"/>
                <a:gd name="T7" fmla="*/ 64 h 511"/>
                <a:gd name="T8" fmla="*/ 124 w 154"/>
                <a:gd name="T9" fmla="*/ 131 h 511"/>
                <a:gd name="T10" fmla="*/ 150 w 154"/>
                <a:gd name="T11" fmla="*/ 193 h 511"/>
                <a:gd name="T12" fmla="*/ 154 w 154"/>
                <a:gd name="T13" fmla="*/ 266 h 511"/>
                <a:gd name="T14" fmla="*/ 138 w 154"/>
                <a:gd name="T15" fmla="*/ 418 h 511"/>
                <a:gd name="T16" fmla="*/ 132 w 154"/>
                <a:gd name="T17" fmla="*/ 509 h 511"/>
                <a:gd name="T18" fmla="*/ 46 w 154"/>
                <a:gd name="T19" fmla="*/ 511 h 511"/>
                <a:gd name="T20" fmla="*/ 30 w 154"/>
                <a:gd name="T21" fmla="*/ 416 h 511"/>
                <a:gd name="T22" fmla="*/ 4 w 154"/>
                <a:gd name="T23" fmla="*/ 266 h 511"/>
                <a:gd name="T24" fmla="*/ 4 w 154"/>
                <a:gd name="T25" fmla="*/ 195 h 511"/>
                <a:gd name="T26" fmla="*/ 16 w 154"/>
                <a:gd name="T27" fmla="*/ 132 h 511"/>
                <a:gd name="T28" fmla="*/ 40 w 154"/>
                <a:gd name="T29" fmla="*/ 66 h 511"/>
                <a:gd name="T30" fmla="*/ 0 w 154"/>
                <a:gd name="T31" fmla="*/ 44 h 511"/>
                <a:gd name="T32" fmla="*/ 46 w 154"/>
                <a:gd name="T33" fmla="*/ 0 h 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4" h="511">
                  <a:moveTo>
                    <a:pt x="46" y="0"/>
                  </a:moveTo>
                  <a:lnTo>
                    <a:pt x="62" y="0"/>
                  </a:lnTo>
                  <a:lnTo>
                    <a:pt x="114" y="37"/>
                  </a:lnTo>
                  <a:lnTo>
                    <a:pt x="84" y="64"/>
                  </a:lnTo>
                  <a:lnTo>
                    <a:pt x="124" y="131"/>
                  </a:lnTo>
                  <a:lnTo>
                    <a:pt x="150" y="193"/>
                  </a:lnTo>
                  <a:lnTo>
                    <a:pt x="154" y="266"/>
                  </a:lnTo>
                  <a:lnTo>
                    <a:pt x="138" y="418"/>
                  </a:lnTo>
                  <a:lnTo>
                    <a:pt x="132" y="509"/>
                  </a:lnTo>
                  <a:lnTo>
                    <a:pt x="46" y="511"/>
                  </a:lnTo>
                  <a:lnTo>
                    <a:pt x="30" y="416"/>
                  </a:lnTo>
                  <a:lnTo>
                    <a:pt x="4" y="266"/>
                  </a:lnTo>
                  <a:lnTo>
                    <a:pt x="4" y="195"/>
                  </a:lnTo>
                  <a:lnTo>
                    <a:pt x="16" y="132"/>
                  </a:lnTo>
                  <a:lnTo>
                    <a:pt x="40" y="66"/>
                  </a:lnTo>
                  <a:lnTo>
                    <a:pt x="0" y="44"/>
                  </a:lnTo>
                  <a:lnTo>
                    <a:pt x="46" y="0"/>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nvGrpSpPr>
            <p:cNvPr id="120" name="Group 41"/>
            <p:cNvGrpSpPr>
              <a:grpSpLocks noChangeAspect="1"/>
            </p:cNvGrpSpPr>
            <p:nvPr/>
          </p:nvGrpSpPr>
          <p:grpSpPr bwMode="auto">
            <a:xfrm>
              <a:off x="3792" y="2328"/>
              <a:ext cx="773" cy="1675"/>
              <a:chOff x="2555" y="1437"/>
              <a:chExt cx="773" cy="1675"/>
            </a:xfrm>
          </p:grpSpPr>
          <p:sp>
            <p:nvSpPr>
              <p:cNvPr id="121" name="Freeform 42"/>
              <p:cNvSpPr>
                <a:spLocks noChangeAspect="1"/>
              </p:cNvSpPr>
              <p:nvPr/>
            </p:nvSpPr>
            <p:spPr bwMode="auto">
              <a:xfrm>
                <a:off x="2555" y="1437"/>
                <a:ext cx="773" cy="1675"/>
              </a:xfrm>
              <a:custGeom>
                <a:avLst/>
                <a:gdLst>
                  <a:gd name="T0" fmla="*/ 563 w 1546"/>
                  <a:gd name="T1" fmla="*/ 8 h 1675"/>
                  <a:gd name="T2" fmla="*/ 259 w 1546"/>
                  <a:gd name="T3" fmla="*/ 82 h 1675"/>
                  <a:gd name="T4" fmla="*/ 66 w 1546"/>
                  <a:gd name="T5" fmla="*/ 354 h 1675"/>
                  <a:gd name="T6" fmla="*/ 20 w 1546"/>
                  <a:gd name="T7" fmla="*/ 458 h 1675"/>
                  <a:gd name="T8" fmla="*/ 0 w 1546"/>
                  <a:gd name="T9" fmla="*/ 718 h 1675"/>
                  <a:gd name="T10" fmla="*/ 205 w 1546"/>
                  <a:gd name="T11" fmla="*/ 717 h 1675"/>
                  <a:gd name="T12" fmla="*/ 223 w 1546"/>
                  <a:gd name="T13" fmla="*/ 488 h 1675"/>
                  <a:gd name="T14" fmla="*/ 363 w 1546"/>
                  <a:gd name="T15" fmla="*/ 322 h 1675"/>
                  <a:gd name="T16" fmla="*/ 381 w 1546"/>
                  <a:gd name="T17" fmla="*/ 568 h 1675"/>
                  <a:gd name="T18" fmla="*/ 357 w 1546"/>
                  <a:gd name="T19" fmla="*/ 832 h 1675"/>
                  <a:gd name="T20" fmla="*/ 447 w 1546"/>
                  <a:gd name="T21" fmla="*/ 838 h 1675"/>
                  <a:gd name="T22" fmla="*/ 433 w 1546"/>
                  <a:gd name="T23" fmla="*/ 1179 h 1675"/>
                  <a:gd name="T24" fmla="*/ 409 w 1546"/>
                  <a:gd name="T25" fmla="*/ 1662 h 1675"/>
                  <a:gd name="T26" fmla="*/ 537 w 1546"/>
                  <a:gd name="T27" fmla="*/ 1675 h 1675"/>
                  <a:gd name="T28" fmla="*/ 695 w 1546"/>
                  <a:gd name="T29" fmla="*/ 1643 h 1675"/>
                  <a:gd name="T30" fmla="*/ 817 w 1546"/>
                  <a:gd name="T31" fmla="*/ 851 h 1675"/>
                  <a:gd name="T32" fmla="*/ 863 w 1546"/>
                  <a:gd name="T33" fmla="*/ 1302 h 1675"/>
                  <a:gd name="T34" fmla="*/ 895 w 1546"/>
                  <a:gd name="T35" fmla="*/ 1646 h 1675"/>
                  <a:gd name="T36" fmla="*/ 1069 w 1546"/>
                  <a:gd name="T37" fmla="*/ 1675 h 1675"/>
                  <a:gd name="T38" fmla="*/ 1210 w 1546"/>
                  <a:gd name="T39" fmla="*/ 1669 h 1675"/>
                  <a:gd name="T40" fmla="*/ 1160 w 1546"/>
                  <a:gd name="T41" fmla="*/ 1037 h 1675"/>
                  <a:gd name="T42" fmla="*/ 1184 w 1546"/>
                  <a:gd name="T43" fmla="*/ 832 h 1675"/>
                  <a:gd name="T44" fmla="*/ 1236 w 1546"/>
                  <a:gd name="T45" fmla="*/ 819 h 1675"/>
                  <a:gd name="T46" fmla="*/ 1274 w 1546"/>
                  <a:gd name="T47" fmla="*/ 748 h 1675"/>
                  <a:gd name="T48" fmla="*/ 1288 w 1546"/>
                  <a:gd name="T49" fmla="*/ 688 h 1675"/>
                  <a:gd name="T50" fmla="*/ 1546 w 1546"/>
                  <a:gd name="T51" fmla="*/ 540 h 1675"/>
                  <a:gd name="T52" fmla="*/ 1314 w 1546"/>
                  <a:gd name="T53" fmla="*/ 83 h 1675"/>
                  <a:gd name="T54" fmla="*/ 961 w 1546"/>
                  <a:gd name="T55" fmla="*/ 0 h 1675"/>
                  <a:gd name="T56" fmla="*/ 799 w 1546"/>
                  <a:gd name="T57" fmla="*/ 529 h 1675"/>
                  <a:gd name="T58" fmla="*/ 563 w 1546"/>
                  <a:gd name="T59" fmla="*/ 8 h 1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46" h="1675">
                    <a:moveTo>
                      <a:pt x="563" y="8"/>
                    </a:moveTo>
                    <a:lnTo>
                      <a:pt x="259" y="82"/>
                    </a:lnTo>
                    <a:lnTo>
                      <a:pt x="66" y="354"/>
                    </a:lnTo>
                    <a:lnTo>
                      <a:pt x="20" y="458"/>
                    </a:lnTo>
                    <a:lnTo>
                      <a:pt x="0" y="718"/>
                    </a:lnTo>
                    <a:lnTo>
                      <a:pt x="205" y="717"/>
                    </a:lnTo>
                    <a:lnTo>
                      <a:pt x="223" y="488"/>
                    </a:lnTo>
                    <a:lnTo>
                      <a:pt x="363" y="322"/>
                    </a:lnTo>
                    <a:lnTo>
                      <a:pt x="381" y="568"/>
                    </a:lnTo>
                    <a:lnTo>
                      <a:pt x="357" y="832"/>
                    </a:lnTo>
                    <a:lnTo>
                      <a:pt x="447" y="838"/>
                    </a:lnTo>
                    <a:lnTo>
                      <a:pt x="433" y="1179"/>
                    </a:lnTo>
                    <a:lnTo>
                      <a:pt x="409" y="1662"/>
                    </a:lnTo>
                    <a:lnTo>
                      <a:pt x="537" y="1675"/>
                    </a:lnTo>
                    <a:lnTo>
                      <a:pt x="695" y="1643"/>
                    </a:lnTo>
                    <a:lnTo>
                      <a:pt x="817" y="851"/>
                    </a:lnTo>
                    <a:lnTo>
                      <a:pt x="863" y="1302"/>
                    </a:lnTo>
                    <a:lnTo>
                      <a:pt x="895" y="1646"/>
                    </a:lnTo>
                    <a:lnTo>
                      <a:pt x="1069" y="1675"/>
                    </a:lnTo>
                    <a:lnTo>
                      <a:pt x="1210" y="1669"/>
                    </a:lnTo>
                    <a:lnTo>
                      <a:pt x="1160" y="1037"/>
                    </a:lnTo>
                    <a:lnTo>
                      <a:pt x="1184" y="832"/>
                    </a:lnTo>
                    <a:lnTo>
                      <a:pt x="1236" y="819"/>
                    </a:lnTo>
                    <a:lnTo>
                      <a:pt x="1274" y="748"/>
                    </a:lnTo>
                    <a:lnTo>
                      <a:pt x="1288" y="688"/>
                    </a:lnTo>
                    <a:lnTo>
                      <a:pt x="1546" y="540"/>
                    </a:lnTo>
                    <a:lnTo>
                      <a:pt x="1314" y="83"/>
                    </a:lnTo>
                    <a:lnTo>
                      <a:pt x="961" y="0"/>
                    </a:lnTo>
                    <a:lnTo>
                      <a:pt x="799" y="529"/>
                    </a:lnTo>
                    <a:lnTo>
                      <a:pt x="563" y="8"/>
                    </a:lnTo>
                    <a:close/>
                  </a:path>
                </a:pathLst>
              </a:cu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nvGrpSpPr>
              <p:cNvPr id="122" name="Group 43"/>
              <p:cNvGrpSpPr>
                <a:grpSpLocks noChangeAspect="1"/>
              </p:cNvGrpSpPr>
              <p:nvPr/>
            </p:nvGrpSpPr>
            <p:grpSpPr bwMode="auto">
              <a:xfrm>
                <a:off x="2947" y="2010"/>
                <a:ext cx="32" cy="90"/>
                <a:chOff x="2947" y="2010"/>
                <a:chExt cx="32" cy="90"/>
              </a:xfrm>
            </p:grpSpPr>
            <p:sp>
              <p:nvSpPr>
                <p:cNvPr id="123" name="Oval 44"/>
                <p:cNvSpPr>
                  <a:spLocks noChangeAspect="1" noChangeArrowheads="1"/>
                </p:cNvSpPr>
                <p:nvPr/>
              </p:nvSpPr>
              <p:spPr bwMode="auto">
                <a:xfrm>
                  <a:off x="2947" y="2010"/>
                  <a:ext cx="32" cy="29"/>
                </a:xfrm>
                <a:prstGeom prst="ellipse">
                  <a:avLst/>
                </a:pr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24" name="Oval 45"/>
                <p:cNvSpPr>
                  <a:spLocks noChangeAspect="1" noChangeArrowheads="1"/>
                </p:cNvSpPr>
                <p:nvPr/>
              </p:nvSpPr>
              <p:spPr bwMode="auto">
                <a:xfrm>
                  <a:off x="2947" y="2065"/>
                  <a:ext cx="32" cy="35"/>
                </a:xfrm>
                <a:prstGeom prst="ellipse">
                  <a:avLst/>
                </a:pr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grpSp>
      <p:sp>
        <p:nvSpPr>
          <p:cNvPr id="47" name="Right Triangle 46"/>
          <p:cNvSpPr/>
          <p:nvPr/>
        </p:nvSpPr>
        <p:spPr>
          <a:xfrm rot="16200000">
            <a:off x="6179270" y="3712984"/>
            <a:ext cx="443553" cy="293258"/>
          </a:xfrm>
          <a:prstGeom prst="rtTriangle">
            <a:avLst/>
          </a:prstGeom>
          <a:pattFill prst="pct50">
            <a:fgClr>
              <a:schemeClr val="accent5">
                <a:lumMod val="50000"/>
              </a:schemeClr>
            </a:fgClr>
            <a:bgClr>
              <a:schemeClr val="bg1"/>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0" name="Right Triangle 49"/>
          <p:cNvSpPr/>
          <p:nvPr/>
        </p:nvSpPr>
        <p:spPr>
          <a:xfrm>
            <a:off x="5045075" y="3639057"/>
            <a:ext cx="393558" cy="463396"/>
          </a:xfrm>
          <a:prstGeom prst="rtTriangle">
            <a:avLst/>
          </a:prstGeom>
          <a:solidFill>
            <a:srgbClr val="6699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endParaRPr lang="es-ES" sz="2400" b="1">
              <a:solidFill>
                <a:srgbClr val="000000"/>
              </a:solidFill>
            </a:endParaRPr>
          </a:p>
        </p:txBody>
      </p:sp>
      <p:cxnSp>
        <p:nvCxnSpPr>
          <p:cNvPr id="55" name="Straight Connector 54"/>
          <p:cNvCxnSpPr/>
          <p:nvPr/>
        </p:nvCxnSpPr>
        <p:spPr>
          <a:xfrm>
            <a:off x="5629329" y="3283500"/>
            <a:ext cx="0" cy="217288"/>
          </a:xfrm>
          <a:prstGeom prst="line">
            <a:avLst/>
          </a:prstGeom>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6020674" y="3275778"/>
            <a:ext cx="0" cy="22501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06360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2800" dirty="0"/>
              <a:t>Encaje mercantil o fiscal de algunas operaciones (cont.)</a:t>
            </a:r>
          </a:p>
        </p:txBody>
      </p:sp>
      <p:sp>
        <p:nvSpPr>
          <p:cNvPr id="3" name="Content Placeholder 2"/>
          <p:cNvSpPr>
            <a:spLocks noGrp="1"/>
          </p:cNvSpPr>
          <p:nvPr>
            <p:ph idx="1"/>
          </p:nvPr>
        </p:nvSpPr>
        <p:spPr/>
        <p:txBody>
          <a:bodyPr>
            <a:normAutofit fontScale="92500" lnSpcReduction="20000"/>
          </a:bodyPr>
          <a:lstStyle/>
          <a:p>
            <a:pPr lvl="2"/>
            <a:r>
              <a:rPr lang="es-ES" dirty="0" smtClean="0"/>
              <a:t>NO participan todas las sociedades a través de las que se tiene la participación indirecta</a:t>
            </a:r>
          </a:p>
          <a:p>
            <a:pPr lvl="2"/>
            <a:endParaRPr lang="es-ES" dirty="0"/>
          </a:p>
          <a:p>
            <a:pPr lvl="2"/>
            <a:endParaRPr lang="es-ES" dirty="0" smtClean="0"/>
          </a:p>
          <a:p>
            <a:pPr lvl="2"/>
            <a:endParaRPr lang="es-ES" dirty="0"/>
          </a:p>
          <a:p>
            <a:pPr lvl="2"/>
            <a:endParaRPr lang="es-ES" dirty="0" smtClean="0"/>
          </a:p>
          <a:p>
            <a:pPr lvl="2"/>
            <a:endParaRPr lang="es-ES" dirty="0"/>
          </a:p>
          <a:p>
            <a:pPr lvl="2"/>
            <a:endParaRPr lang="es-ES" dirty="0" smtClean="0"/>
          </a:p>
          <a:p>
            <a:pPr lvl="2"/>
            <a:r>
              <a:rPr lang="es-ES" dirty="0" smtClean="0"/>
              <a:t>La DGT ha negado en varias consultas la aplicación del régimen de diferimiento porque la operación origina los efectos secundarios o colaterales de una compraventa</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17</a:t>
            </a:fld>
            <a:endParaRPr lang="es-ES" dirty="0"/>
          </a:p>
        </p:txBody>
      </p:sp>
      <p:sp>
        <p:nvSpPr>
          <p:cNvPr id="5" name="Rectangle 4"/>
          <p:cNvSpPr>
            <a:spLocks noChangeArrowheads="1"/>
          </p:cNvSpPr>
          <p:nvPr/>
        </p:nvSpPr>
        <p:spPr bwMode="auto">
          <a:xfrm>
            <a:off x="1751148" y="2790958"/>
            <a:ext cx="620738" cy="26853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altLang="es-ES" dirty="0">
                <a:solidFill>
                  <a:schemeClr val="lt1"/>
                </a:solidFill>
              </a:rPr>
              <a:t>A</a:t>
            </a:r>
            <a:endParaRPr lang="en-US" altLang="es-ES" dirty="0">
              <a:solidFill>
                <a:schemeClr val="lt1"/>
              </a:solidFill>
            </a:endParaRPr>
          </a:p>
        </p:txBody>
      </p:sp>
      <p:grpSp>
        <p:nvGrpSpPr>
          <p:cNvPr id="6" name="Group 9"/>
          <p:cNvGrpSpPr>
            <a:grpSpLocks noChangeAspect="1"/>
          </p:cNvGrpSpPr>
          <p:nvPr/>
        </p:nvGrpSpPr>
        <p:grpSpPr bwMode="auto">
          <a:xfrm>
            <a:off x="2201579" y="2256740"/>
            <a:ext cx="101834" cy="440526"/>
            <a:chOff x="1057" y="1393"/>
            <a:chExt cx="410" cy="1911"/>
          </a:xfrm>
        </p:grpSpPr>
        <p:grpSp>
          <p:nvGrpSpPr>
            <p:cNvPr id="7" name="Group 10"/>
            <p:cNvGrpSpPr>
              <a:grpSpLocks noChangeAspect="1"/>
            </p:cNvGrpSpPr>
            <p:nvPr/>
          </p:nvGrpSpPr>
          <p:grpSpPr bwMode="auto">
            <a:xfrm>
              <a:off x="1122" y="2315"/>
              <a:ext cx="338" cy="907"/>
              <a:chOff x="1122" y="2315"/>
              <a:chExt cx="338" cy="907"/>
            </a:xfrm>
          </p:grpSpPr>
          <p:grpSp>
            <p:nvGrpSpPr>
              <p:cNvPr id="22" name="Group 11"/>
              <p:cNvGrpSpPr>
                <a:grpSpLocks noChangeAspect="1"/>
              </p:cNvGrpSpPr>
              <p:nvPr/>
            </p:nvGrpSpPr>
            <p:grpSpPr bwMode="auto">
              <a:xfrm>
                <a:off x="1122" y="2315"/>
                <a:ext cx="338" cy="907"/>
                <a:chOff x="1122" y="2315"/>
                <a:chExt cx="338" cy="907"/>
              </a:xfrm>
            </p:grpSpPr>
            <p:sp>
              <p:nvSpPr>
                <p:cNvPr id="24" name="Freeform 12"/>
                <p:cNvSpPr>
                  <a:spLocks noChangeAspect="1"/>
                </p:cNvSpPr>
                <p:nvPr/>
              </p:nvSpPr>
              <p:spPr bwMode="auto">
                <a:xfrm>
                  <a:off x="1122" y="2511"/>
                  <a:ext cx="241" cy="711"/>
                </a:xfrm>
                <a:custGeom>
                  <a:avLst/>
                  <a:gdLst>
                    <a:gd name="T0" fmla="*/ 89 w 483"/>
                    <a:gd name="T1" fmla="*/ 16 h 711"/>
                    <a:gd name="T2" fmla="*/ 95 w 483"/>
                    <a:gd name="T3" fmla="*/ 220 h 711"/>
                    <a:gd name="T4" fmla="*/ 91 w 483"/>
                    <a:gd name="T5" fmla="*/ 393 h 711"/>
                    <a:gd name="T6" fmla="*/ 113 w 483"/>
                    <a:gd name="T7" fmla="*/ 560 h 711"/>
                    <a:gd name="T8" fmla="*/ 58 w 483"/>
                    <a:gd name="T9" fmla="*/ 632 h 711"/>
                    <a:gd name="T10" fmla="*/ 14 w 483"/>
                    <a:gd name="T11" fmla="*/ 680 h 711"/>
                    <a:gd name="T12" fmla="*/ 0 w 483"/>
                    <a:gd name="T13" fmla="*/ 694 h 711"/>
                    <a:gd name="T14" fmla="*/ 22 w 483"/>
                    <a:gd name="T15" fmla="*/ 711 h 711"/>
                    <a:gd name="T16" fmla="*/ 107 w 483"/>
                    <a:gd name="T17" fmla="*/ 708 h 711"/>
                    <a:gd name="T18" fmla="*/ 185 w 483"/>
                    <a:gd name="T19" fmla="*/ 614 h 711"/>
                    <a:gd name="T20" fmla="*/ 189 w 483"/>
                    <a:gd name="T21" fmla="*/ 554 h 711"/>
                    <a:gd name="T22" fmla="*/ 247 w 483"/>
                    <a:gd name="T23" fmla="*/ 358 h 711"/>
                    <a:gd name="T24" fmla="*/ 255 w 483"/>
                    <a:gd name="T25" fmla="*/ 312 h 711"/>
                    <a:gd name="T26" fmla="*/ 251 w 483"/>
                    <a:gd name="T27" fmla="*/ 405 h 711"/>
                    <a:gd name="T28" fmla="*/ 277 w 483"/>
                    <a:gd name="T29" fmla="*/ 535 h 711"/>
                    <a:gd name="T30" fmla="*/ 269 w 483"/>
                    <a:gd name="T31" fmla="*/ 596 h 711"/>
                    <a:gd name="T32" fmla="*/ 309 w 483"/>
                    <a:gd name="T33" fmla="*/ 657 h 711"/>
                    <a:gd name="T34" fmla="*/ 359 w 483"/>
                    <a:gd name="T35" fmla="*/ 700 h 711"/>
                    <a:gd name="T36" fmla="*/ 437 w 483"/>
                    <a:gd name="T37" fmla="*/ 703 h 711"/>
                    <a:gd name="T38" fmla="*/ 461 w 483"/>
                    <a:gd name="T39" fmla="*/ 688 h 711"/>
                    <a:gd name="T40" fmla="*/ 377 w 483"/>
                    <a:gd name="T41" fmla="*/ 593 h 711"/>
                    <a:gd name="T42" fmla="*/ 371 w 483"/>
                    <a:gd name="T43" fmla="*/ 549 h 711"/>
                    <a:gd name="T44" fmla="*/ 385 w 483"/>
                    <a:gd name="T45" fmla="*/ 455 h 711"/>
                    <a:gd name="T46" fmla="*/ 417 w 483"/>
                    <a:gd name="T47" fmla="*/ 299 h 711"/>
                    <a:gd name="T48" fmla="*/ 483 w 483"/>
                    <a:gd name="T49" fmla="*/ 0 h 711"/>
                    <a:gd name="T50" fmla="*/ 89 w 483"/>
                    <a:gd name="T51" fmla="*/ 16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3" h="711">
                      <a:moveTo>
                        <a:pt x="89" y="16"/>
                      </a:moveTo>
                      <a:lnTo>
                        <a:pt x="95" y="220"/>
                      </a:lnTo>
                      <a:lnTo>
                        <a:pt x="91" y="393"/>
                      </a:lnTo>
                      <a:lnTo>
                        <a:pt x="113" y="560"/>
                      </a:lnTo>
                      <a:lnTo>
                        <a:pt x="58" y="632"/>
                      </a:lnTo>
                      <a:lnTo>
                        <a:pt x="14" y="680"/>
                      </a:lnTo>
                      <a:lnTo>
                        <a:pt x="0" y="694"/>
                      </a:lnTo>
                      <a:lnTo>
                        <a:pt x="22" y="711"/>
                      </a:lnTo>
                      <a:lnTo>
                        <a:pt x="107" y="708"/>
                      </a:lnTo>
                      <a:lnTo>
                        <a:pt x="185" y="614"/>
                      </a:lnTo>
                      <a:lnTo>
                        <a:pt x="189" y="554"/>
                      </a:lnTo>
                      <a:lnTo>
                        <a:pt x="247" y="358"/>
                      </a:lnTo>
                      <a:lnTo>
                        <a:pt x="255" y="312"/>
                      </a:lnTo>
                      <a:lnTo>
                        <a:pt x="251" y="405"/>
                      </a:lnTo>
                      <a:lnTo>
                        <a:pt x="277" y="535"/>
                      </a:lnTo>
                      <a:lnTo>
                        <a:pt x="269" y="596"/>
                      </a:lnTo>
                      <a:lnTo>
                        <a:pt x="309" y="657"/>
                      </a:lnTo>
                      <a:lnTo>
                        <a:pt x="359" y="700"/>
                      </a:lnTo>
                      <a:lnTo>
                        <a:pt x="437" y="703"/>
                      </a:lnTo>
                      <a:lnTo>
                        <a:pt x="461" y="688"/>
                      </a:lnTo>
                      <a:lnTo>
                        <a:pt x="377" y="593"/>
                      </a:lnTo>
                      <a:lnTo>
                        <a:pt x="371" y="549"/>
                      </a:lnTo>
                      <a:lnTo>
                        <a:pt x="385" y="455"/>
                      </a:lnTo>
                      <a:lnTo>
                        <a:pt x="417" y="299"/>
                      </a:lnTo>
                      <a:lnTo>
                        <a:pt x="483" y="0"/>
                      </a:lnTo>
                      <a:lnTo>
                        <a:pt x="89" y="16"/>
                      </a:lnTo>
                      <a:close/>
                    </a:path>
                  </a:pathLst>
                </a:custGeom>
                <a:solidFill>
                  <a:srgbClr val="FF7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25" name="Freeform 13"/>
                <p:cNvSpPr>
                  <a:spLocks noChangeAspect="1"/>
                </p:cNvSpPr>
                <p:nvPr/>
              </p:nvSpPr>
              <p:spPr bwMode="auto">
                <a:xfrm>
                  <a:off x="1403" y="2315"/>
                  <a:ext cx="57" cy="89"/>
                </a:xfrm>
                <a:custGeom>
                  <a:avLst/>
                  <a:gdLst>
                    <a:gd name="T0" fmla="*/ 114 w 114"/>
                    <a:gd name="T1" fmla="*/ 0 h 89"/>
                    <a:gd name="T2" fmla="*/ 114 w 114"/>
                    <a:gd name="T3" fmla="*/ 46 h 89"/>
                    <a:gd name="T4" fmla="*/ 0 w 114"/>
                    <a:gd name="T5" fmla="*/ 89 h 89"/>
                    <a:gd name="T6" fmla="*/ 52 w 114"/>
                    <a:gd name="T7" fmla="*/ 6 h 89"/>
                    <a:gd name="T8" fmla="*/ 114 w 114"/>
                    <a:gd name="T9" fmla="*/ 0 h 89"/>
                  </a:gdLst>
                  <a:ahLst/>
                  <a:cxnLst>
                    <a:cxn ang="0">
                      <a:pos x="T0" y="T1"/>
                    </a:cxn>
                    <a:cxn ang="0">
                      <a:pos x="T2" y="T3"/>
                    </a:cxn>
                    <a:cxn ang="0">
                      <a:pos x="T4" y="T5"/>
                    </a:cxn>
                    <a:cxn ang="0">
                      <a:pos x="T6" y="T7"/>
                    </a:cxn>
                    <a:cxn ang="0">
                      <a:pos x="T8" y="T9"/>
                    </a:cxn>
                  </a:cxnLst>
                  <a:rect l="0" t="0" r="r" b="b"/>
                  <a:pathLst>
                    <a:path w="114" h="89">
                      <a:moveTo>
                        <a:pt x="114" y="0"/>
                      </a:moveTo>
                      <a:lnTo>
                        <a:pt x="114" y="46"/>
                      </a:lnTo>
                      <a:lnTo>
                        <a:pt x="0" y="89"/>
                      </a:lnTo>
                      <a:lnTo>
                        <a:pt x="52" y="6"/>
                      </a:lnTo>
                      <a:lnTo>
                        <a:pt x="114" y="0"/>
                      </a:lnTo>
                      <a:close/>
                    </a:path>
                  </a:pathLst>
                </a:custGeom>
                <a:solidFill>
                  <a:srgbClr val="FF7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23" name="Freeform 14"/>
              <p:cNvSpPr>
                <a:spLocks noChangeAspect="1"/>
              </p:cNvSpPr>
              <p:nvPr/>
            </p:nvSpPr>
            <p:spPr bwMode="auto">
              <a:xfrm>
                <a:off x="1248" y="2518"/>
                <a:ext cx="17" cy="315"/>
              </a:xfrm>
              <a:custGeom>
                <a:avLst/>
                <a:gdLst>
                  <a:gd name="T0" fmla="*/ 36 w 36"/>
                  <a:gd name="T1" fmla="*/ 0 h 315"/>
                  <a:gd name="T2" fmla="*/ 36 w 36"/>
                  <a:gd name="T3" fmla="*/ 104 h 315"/>
                  <a:gd name="T4" fmla="*/ 28 w 36"/>
                  <a:gd name="T5" fmla="*/ 166 h 315"/>
                  <a:gd name="T6" fmla="*/ 22 w 36"/>
                  <a:gd name="T7" fmla="*/ 234 h 315"/>
                  <a:gd name="T8" fmla="*/ 0 w 36"/>
                  <a:gd name="T9" fmla="*/ 298 h 315"/>
                  <a:gd name="T10" fmla="*/ 6 w 36"/>
                  <a:gd name="T11" fmla="*/ 315 h 315"/>
                  <a:gd name="T12" fmla="*/ 36 w 36"/>
                  <a:gd name="T13" fmla="*/ 0 h 315"/>
                </a:gdLst>
                <a:ahLst/>
                <a:cxnLst>
                  <a:cxn ang="0">
                    <a:pos x="T0" y="T1"/>
                  </a:cxn>
                  <a:cxn ang="0">
                    <a:pos x="T2" y="T3"/>
                  </a:cxn>
                  <a:cxn ang="0">
                    <a:pos x="T4" y="T5"/>
                  </a:cxn>
                  <a:cxn ang="0">
                    <a:pos x="T6" y="T7"/>
                  </a:cxn>
                  <a:cxn ang="0">
                    <a:pos x="T8" y="T9"/>
                  </a:cxn>
                  <a:cxn ang="0">
                    <a:pos x="T10" y="T11"/>
                  </a:cxn>
                  <a:cxn ang="0">
                    <a:pos x="T12" y="T13"/>
                  </a:cxn>
                </a:cxnLst>
                <a:rect l="0" t="0" r="r" b="b"/>
                <a:pathLst>
                  <a:path w="36" h="315">
                    <a:moveTo>
                      <a:pt x="36" y="0"/>
                    </a:moveTo>
                    <a:lnTo>
                      <a:pt x="36" y="104"/>
                    </a:lnTo>
                    <a:lnTo>
                      <a:pt x="28" y="166"/>
                    </a:lnTo>
                    <a:lnTo>
                      <a:pt x="22" y="234"/>
                    </a:lnTo>
                    <a:lnTo>
                      <a:pt x="0" y="298"/>
                    </a:lnTo>
                    <a:lnTo>
                      <a:pt x="6" y="315"/>
                    </a:lnTo>
                    <a:lnTo>
                      <a:pt x="36" y="0"/>
                    </a:lnTo>
                    <a:close/>
                  </a:path>
                </a:pathLst>
              </a:custGeom>
              <a:solidFill>
                <a:srgbClr val="FF5F1F"/>
              </a:solidFill>
              <a:ln w="9525">
                <a:solidFill>
                  <a:srgbClr val="FF5F1F"/>
                </a:solidFill>
                <a:prstDash val="solid"/>
                <a:round/>
                <a:headEnd/>
                <a:tailEnd/>
              </a:ln>
            </p:spPr>
            <p:txBody>
              <a:bodyPr/>
              <a:lstStyle/>
              <a:p>
                <a:endParaRPr lang="es-ES"/>
              </a:p>
            </p:txBody>
          </p:sp>
        </p:grpSp>
        <p:sp>
          <p:nvSpPr>
            <p:cNvPr id="8" name="Freeform 15"/>
            <p:cNvSpPr>
              <a:spLocks noChangeAspect="1"/>
            </p:cNvSpPr>
            <p:nvPr/>
          </p:nvSpPr>
          <p:spPr bwMode="auto">
            <a:xfrm>
              <a:off x="1057" y="1682"/>
              <a:ext cx="410" cy="1053"/>
            </a:xfrm>
            <a:custGeom>
              <a:avLst/>
              <a:gdLst>
                <a:gd name="T0" fmla="*/ 325 w 820"/>
                <a:gd name="T1" fmla="*/ 6 h 1053"/>
                <a:gd name="T2" fmla="*/ 72 w 820"/>
                <a:gd name="T3" fmla="*/ 87 h 1053"/>
                <a:gd name="T4" fmla="*/ 30 w 820"/>
                <a:gd name="T5" fmla="*/ 124 h 1053"/>
                <a:gd name="T6" fmla="*/ 0 w 820"/>
                <a:gd name="T7" fmla="*/ 444 h 1053"/>
                <a:gd name="T8" fmla="*/ 12 w 820"/>
                <a:gd name="T9" fmla="*/ 520 h 1053"/>
                <a:gd name="T10" fmla="*/ 110 w 820"/>
                <a:gd name="T11" fmla="*/ 514 h 1053"/>
                <a:gd name="T12" fmla="*/ 104 w 820"/>
                <a:gd name="T13" fmla="*/ 703 h 1053"/>
                <a:gd name="T14" fmla="*/ 152 w 820"/>
                <a:gd name="T15" fmla="*/ 703 h 1053"/>
                <a:gd name="T16" fmla="*/ 194 w 820"/>
                <a:gd name="T17" fmla="*/ 850 h 1053"/>
                <a:gd name="T18" fmla="*/ 200 w 820"/>
                <a:gd name="T19" fmla="*/ 1045 h 1053"/>
                <a:gd name="T20" fmla="*/ 369 w 820"/>
                <a:gd name="T21" fmla="*/ 1053 h 1053"/>
                <a:gd name="T22" fmla="*/ 413 w 820"/>
                <a:gd name="T23" fmla="*/ 1026 h 1053"/>
                <a:gd name="T24" fmla="*/ 581 w 820"/>
                <a:gd name="T25" fmla="*/ 1015 h 1053"/>
                <a:gd name="T26" fmla="*/ 756 w 820"/>
                <a:gd name="T27" fmla="*/ 642 h 1053"/>
                <a:gd name="T28" fmla="*/ 820 w 820"/>
                <a:gd name="T29" fmla="*/ 638 h 1053"/>
                <a:gd name="T30" fmla="*/ 762 w 820"/>
                <a:gd name="T31" fmla="*/ 342 h 1053"/>
                <a:gd name="T32" fmla="*/ 760 w 820"/>
                <a:gd name="T33" fmla="*/ 110 h 1053"/>
                <a:gd name="T34" fmla="*/ 724 w 820"/>
                <a:gd name="T35" fmla="*/ 84 h 1053"/>
                <a:gd name="T36" fmla="*/ 451 w 820"/>
                <a:gd name="T37" fmla="*/ 0 h 1053"/>
                <a:gd name="T38" fmla="*/ 399 w 820"/>
                <a:gd name="T39" fmla="*/ 35 h 1053"/>
                <a:gd name="T40" fmla="*/ 325 w 820"/>
                <a:gd name="T41" fmla="*/ 6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20" h="1053">
                  <a:moveTo>
                    <a:pt x="325" y="6"/>
                  </a:moveTo>
                  <a:lnTo>
                    <a:pt x="72" y="87"/>
                  </a:lnTo>
                  <a:lnTo>
                    <a:pt x="30" y="124"/>
                  </a:lnTo>
                  <a:lnTo>
                    <a:pt x="0" y="444"/>
                  </a:lnTo>
                  <a:lnTo>
                    <a:pt x="12" y="520"/>
                  </a:lnTo>
                  <a:lnTo>
                    <a:pt x="110" y="514"/>
                  </a:lnTo>
                  <a:lnTo>
                    <a:pt x="104" y="703"/>
                  </a:lnTo>
                  <a:lnTo>
                    <a:pt x="152" y="703"/>
                  </a:lnTo>
                  <a:lnTo>
                    <a:pt x="194" y="850"/>
                  </a:lnTo>
                  <a:lnTo>
                    <a:pt x="200" y="1045"/>
                  </a:lnTo>
                  <a:lnTo>
                    <a:pt x="369" y="1053"/>
                  </a:lnTo>
                  <a:lnTo>
                    <a:pt x="413" y="1026"/>
                  </a:lnTo>
                  <a:lnTo>
                    <a:pt x="581" y="1015"/>
                  </a:lnTo>
                  <a:lnTo>
                    <a:pt x="756" y="642"/>
                  </a:lnTo>
                  <a:lnTo>
                    <a:pt x="820" y="638"/>
                  </a:lnTo>
                  <a:lnTo>
                    <a:pt x="762" y="342"/>
                  </a:lnTo>
                  <a:lnTo>
                    <a:pt x="760" y="110"/>
                  </a:lnTo>
                  <a:lnTo>
                    <a:pt x="724" y="84"/>
                  </a:lnTo>
                  <a:lnTo>
                    <a:pt x="451" y="0"/>
                  </a:lnTo>
                  <a:lnTo>
                    <a:pt x="399" y="35"/>
                  </a:lnTo>
                  <a:lnTo>
                    <a:pt x="325" y="6"/>
                  </a:lnTo>
                  <a:close/>
                </a:path>
              </a:pathLst>
            </a:custGeom>
            <a:solidFill>
              <a:srgbClr val="5F00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nvGrpSpPr>
            <p:cNvPr id="9" name="Group 16"/>
            <p:cNvGrpSpPr>
              <a:grpSpLocks noChangeAspect="1"/>
            </p:cNvGrpSpPr>
            <p:nvPr/>
          </p:nvGrpSpPr>
          <p:grpSpPr bwMode="auto">
            <a:xfrm>
              <a:off x="1109" y="3105"/>
              <a:ext cx="258" cy="199"/>
              <a:chOff x="1109" y="3105"/>
              <a:chExt cx="258" cy="199"/>
            </a:xfrm>
          </p:grpSpPr>
          <p:sp>
            <p:nvSpPr>
              <p:cNvPr id="20" name="Freeform 17"/>
              <p:cNvSpPr>
                <a:spLocks noChangeAspect="1"/>
              </p:cNvSpPr>
              <p:nvPr/>
            </p:nvSpPr>
            <p:spPr bwMode="auto">
              <a:xfrm>
                <a:off x="1251" y="3105"/>
                <a:ext cx="116" cy="189"/>
              </a:xfrm>
              <a:custGeom>
                <a:avLst/>
                <a:gdLst>
                  <a:gd name="T0" fmla="*/ 16 w 233"/>
                  <a:gd name="T1" fmla="*/ 0 h 189"/>
                  <a:gd name="T2" fmla="*/ 0 w 233"/>
                  <a:gd name="T3" fmla="*/ 29 h 189"/>
                  <a:gd name="T4" fmla="*/ 0 w 233"/>
                  <a:gd name="T5" fmla="*/ 84 h 189"/>
                  <a:gd name="T6" fmla="*/ 22 w 233"/>
                  <a:gd name="T7" fmla="*/ 64 h 189"/>
                  <a:gd name="T8" fmla="*/ 48 w 233"/>
                  <a:gd name="T9" fmla="*/ 91 h 189"/>
                  <a:gd name="T10" fmla="*/ 56 w 233"/>
                  <a:gd name="T11" fmla="*/ 130 h 189"/>
                  <a:gd name="T12" fmla="*/ 92 w 233"/>
                  <a:gd name="T13" fmla="*/ 165 h 189"/>
                  <a:gd name="T14" fmla="*/ 150 w 233"/>
                  <a:gd name="T15" fmla="*/ 184 h 189"/>
                  <a:gd name="T16" fmla="*/ 194 w 233"/>
                  <a:gd name="T17" fmla="*/ 189 h 189"/>
                  <a:gd name="T18" fmla="*/ 233 w 233"/>
                  <a:gd name="T19" fmla="*/ 185 h 189"/>
                  <a:gd name="T20" fmla="*/ 233 w 233"/>
                  <a:gd name="T21" fmla="*/ 148 h 189"/>
                  <a:gd name="T22" fmla="*/ 200 w 233"/>
                  <a:gd name="T23" fmla="*/ 92 h 189"/>
                  <a:gd name="T24" fmla="*/ 182 w 233"/>
                  <a:gd name="T25" fmla="*/ 106 h 189"/>
                  <a:gd name="T26" fmla="*/ 150 w 233"/>
                  <a:gd name="T27" fmla="*/ 106 h 189"/>
                  <a:gd name="T28" fmla="*/ 102 w 233"/>
                  <a:gd name="T29" fmla="*/ 104 h 189"/>
                  <a:gd name="T30" fmla="*/ 72 w 233"/>
                  <a:gd name="T31" fmla="*/ 79 h 189"/>
                  <a:gd name="T32" fmla="*/ 44 w 233"/>
                  <a:gd name="T33" fmla="*/ 50 h 189"/>
                  <a:gd name="T34" fmla="*/ 16 w 233"/>
                  <a:gd name="T35" fmla="*/ 0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3" h="189">
                    <a:moveTo>
                      <a:pt x="16" y="0"/>
                    </a:moveTo>
                    <a:lnTo>
                      <a:pt x="0" y="29"/>
                    </a:lnTo>
                    <a:lnTo>
                      <a:pt x="0" y="84"/>
                    </a:lnTo>
                    <a:lnTo>
                      <a:pt x="22" y="64"/>
                    </a:lnTo>
                    <a:lnTo>
                      <a:pt x="48" y="91"/>
                    </a:lnTo>
                    <a:lnTo>
                      <a:pt x="56" y="130"/>
                    </a:lnTo>
                    <a:lnTo>
                      <a:pt x="92" y="165"/>
                    </a:lnTo>
                    <a:lnTo>
                      <a:pt x="150" y="184"/>
                    </a:lnTo>
                    <a:lnTo>
                      <a:pt x="194" y="189"/>
                    </a:lnTo>
                    <a:lnTo>
                      <a:pt x="233" y="185"/>
                    </a:lnTo>
                    <a:lnTo>
                      <a:pt x="233" y="148"/>
                    </a:lnTo>
                    <a:lnTo>
                      <a:pt x="200" y="92"/>
                    </a:lnTo>
                    <a:lnTo>
                      <a:pt x="182" y="106"/>
                    </a:lnTo>
                    <a:lnTo>
                      <a:pt x="150" y="106"/>
                    </a:lnTo>
                    <a:lnTo>
                      <a:pt x="102" y="104"/>
                    </a:lnTo>
                    <a:lnTo>
                      <a:pt x="72" y="79"/>
                    </a:lnTo>
                    <a:lnTo>
                      <a:pt x="44" y="50"/>
                    </a:lnTo>
                    <a:lnTo>
                      <a:pt x="16" y="0"/>
                    </a:lnTo>
                    <a:close/>
                  </a:path>
                </a:pathLst>
              </a:custGeom>
              <a:solidFill>
                <a:srgbClr val="DF3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21" name="Freeform 18"/>
              <p:cNvSpPr>
                <a:spLocks noChangeAspect="1"/>
              </p:cNvSpPr>
              <p:nvPr/>
            </p:nvSpPr>
            <p:spPr bwMode="auto">
              <a:xfrm>
                <a:off x="1109" y="3109"/>
                <a:ext cx="108" cy="195"/>
              </a:xfrm>
              <a:custGeom>
                <a:avLst/>
                <a:gdLst>
                  <a:gd name="T0" fmla="*/ 213 w 215"/>
                  <a:gd name="T1" fmla="*/ 0 h 195"/>
                  <a:gd name="T2" fmla="*/ 215 w 215"/>
                  <a:gd name="T3" fmla="*/ 78 h 195"/>
                  <a:gd name="T4" fmla="*/ 203 w 215"/>
                  <a:gd name="T5" fmla="*/ 59 h 195"/>
                  <a:gd name="T6" fmla="*/ 185 w 215"/>
                  <a:gd name="T7" fmla="*/ 83 h 195"/>
                  <a:gd name="T8" fmla="*/ 169 w 215"/>
                  <a:gd name="T9" fmla="*/ 121 h 195"/>
                  <a:gd name="T10" fmla="*/ 151 w 215"/>
                  <a:gd name="T11" fmla="*/ 152 h 195"/>
                  <a:gd name="T12" fmla="*/ 107 w 215"/>
                  <a:gd name="T13" fmla="*/ 176 h 195"/>
                  <a:gd name="T14" fmla="*/ 68 w 215"/>
                  <a:gd name="T15" fmla="*/ 190 h 195"/>
                  <a:gd name="T16" fmla="*/ 30 w 215"/>
                  <a:gd name="T17" fmla="*/ 195 h 195"/>
                  <a:gd name="T18" fmla="*/ 16 w 215"/>
                  <a:gd name="T19" fmla="*/ 186 h 195"/>
                  <a:gd name="T20" fmla="*/ 4 w 215"/>
                  <a:gd name="T21" fmla="*/ 168 h 195"/>
                  <a:gd name="T22" fmla="*/ 0 w 215"/>
                  <a:gd name="T23" fmla="*/ 149 h 195"/>
                  <a:gd name="T24" fmla="*/ 6 w 215"/>
                  <a:gd name="T25" fmla="*/ 130 h 195"/>
                  <a:gd name="T26" fmla="*/ 24 w 215"/>
                  <a:gd name="T27" fmla="*/ 96 h 195"/>
                  <a:gd name="T28" fmla="*/ 54 w 215"/>
                  <a:gd name="T29" fmla="*/ 108 h 195"/>
                  <a:gd name="T30" fmla="*/ 103 w 215"/>
                  <a:gd name="T31" fmla="*/ 108 h 195"/>
                  <a:gd name="T32" fmla="*/ 133 w 215"/>
                  <a:gd name="T33" fmla="*/ 106 h 195"/>
                  <a:gd name="T34" fmla="*/ 189 w 215"/>
                  <a:gd name="T35" fmla="*/ 40 h 195"/>
                  <a:gd name="T36" fmla="*/ 213 w 215"/>
                  <a:gd name="T37"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5" h="195">
                    <a:moveTo>
                      <a:pt x="213" y="0"/>
                    </a:moveTo>
                    <a:lnTo>
                      <a:pt x="215" y="78"/>
                    </a:lnTo>
                    <a:lnTo>
                      <a:pt x="203" y="59"/>
                    </a:lnTo>
                    <a:lnTo>
                      <a:pt x="185" y="83"/>
                    </a:lnTo>
                    <a:lnTo>
                      <a:pt x="169" y="121"/>
                    </a:lnTo>
                    <a:lnTo>
                      <a:pt x="151" y="152"/>
                    </a:lnTo>
                    <a:lnTo>
                      <a:pt x="107" y="176"/>
                    </a:lnTo>
                    <a:lnTo>
                      <a:pt x="68" y="190"/>
                    </a:lnTo>
                    <a:lnTo>
                      <a:pt x="30" y="195"/>
                    </a:lnTo>
                    <a:lnTo>
                      <a:pt x="16" y="186"/>
                    </a:lnTo>
                    <a:lnTo>
                      <a:pt x="4" y="168"/>
                    </a:lnTo>
                    <a:lnTo>
                      <a:pt x="0" y="149"/>
                    </a:lnTo>
                    <a:lnTo>
                      <a:pt x="6" y="130"/>
                    </a:lnTo>
                    <a:lnTo>
                      <a:pt x="24" y="96"/>
                    </a:lnTo>
                    <a:lnTo>
                      <a:pt x="54" y="108"/>
                    </a:lnTo>
                    <a:lnTo>
                      <a:pt x="103" y="108"/>
                    </a:lnTo>
                    <a:lnTo>
                      <a:pt x="133" y="106"/>
                    </a:lnTo>
                    <a:lnTo>
                      <a:pt x="189" y="40"/>
                    </a:lnTo>
                    <a:lnTo>
                      <a:pt x="213" y="0"/>
                    </a:lnTo>
                    <a:close/>
                  </a:path>
                </a:pathLst>
              </a:custGeom>
              <a:solidFill>
                <a:srgbClr val="DF3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nvGrpSpPr>
            <p:cNvPr id="10" name="Group 19"/>
            <p:cNvGrpSpPr>
              <a:grpSpLocks noChangeAspect="1"/>
            </p:cNvGrpSpPr>
            <p:nvPr/>
          </p:nvGrpSpPr>
          <p:grpSpPr bwMode="auto">
            <a:xfrm>
              <a:off x="1118" y="2093"/>
              <a:ext cx="180" cy="292"/>
              <a:chOff x="1118" y="2093"/>
              <a:chExt cx="180" cy="292"/>
            </a:xfrm>
          </p:grpSpPr>
          <p:sp>
            <p:nvSpPr>
              <p:cNvPr id="18" name="Freeform 20"/>
              <p:cNvSpPr>
                <a:spLocks noChangeAspect="1"/>
              </p:cNvSpPr>
              <p:nvPr/>
            </p:nvSpPr>
            <p:spPr bwMode="auto">
              <a:xfrm>
                <a:off x="1142" y="2093"/>
                <a:ext cx="156" cy="292"/>
              </a:xfrm>
              <a:custGeom>
                <a:avLst/>
                <a:gdLst>
                  <a:gd name="T0" fmla="*/ 0 w 313"/>
                  <a:gd name="T1" fmla="*/ 292 h 292"/>
                  <a:gd name="T2" fmla="*/ 305 w 313"/>
                  <a:gd name="T3" fmla="*/ 276 h 292"/>
                  <a:gd name="T4" fmla="*/ 313 w 313"/>
                  <a:gd name="T5" fmla="*/ 0 h 292"/>
                </a:gdLst>
                <a:ahLst/>
                <a:cxnLst>
                  <a:cxn ang="0">
                    <a:pos x="T0" y="T1"/>
                  </a:cxn>
                  <a:cxn ang="0">
                    <a:pos x="T2" y="T3"/>
                  </a:cxn>
                  <a:cxn ang="0">
                    <a:pos x="T4" y="T5"/>
                  </a:cxn>
                </a:cxnLst>
                <a:rect l="0" t="0" r="r" b="b"/>
                <a:pathLst>
                  <a:path w="313" h="292">
                    <a:moveTo>
                      <a:pt x="0" y="292"/>
                    </a:moveTo>
                    <a:lnTo>
                      <a:pt x="305" y="276"/>
                    </a:lnTo>
                    <a:lnTo>
                      <a:pt x="313" y="0"/>
                    </a:lnTo>
                  </a:path>
                </a:pathLst>
              </a:custGeom>
              <a:noFill/>
              <a:ln w="9525">
                <a:solidFill>
                  <a:srgbClr val="5F009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19" name="Freeform 21"/>
              <p:cNvSpPr>
                <a:spLocks noChangeAspect="1"/>
              </p:cNvSpPr>
              <p:nvPr/>
            </p:nvSpPr>
            <p:spPr bwMode="auto">
              <a:xfrm>
                <a:off x="1118" y="2128"/>
                <a:ext cx="176" cy="73"/>
              </a:xfrm>
              <a:custGeom>
                <a:avLst/>
                <a:gdLst>
                  <a:gd name="T0" fmla="*/ 0 w 353"/>
                  <a:gd name="T1" fmla="*/ 73 h 73"/>
                  <a:gd name="T2" fmla="*/ 125 w 353"/>
                  <a:gd name="T3" fmla="*/ 52 h 73"/>
                  <a:gd name="T4" fmla="*/ 353 w 353"/>
                  <a:gd name="T5" fmla="*/ 0 h 73"/>
                </a:gdLst>
                <a:ahLst/>
                <a:cxnLst>
                  <a:cxn ang="0">
                    <a:pos x="T0" y="T1"/>
                  </a:cxn>
                  <a:cxn ang="0">
                    <a:pos x="T2" y="T3"/>
                  </a:cxn>
                  <a:cxn ang="0">
                    <a:pos x="T4" y="T5"/>
                  </a:cxn>
                </a:cxnLst>
                <a:rect l="0" t="0" r="r" b="b"/>
                <a:pathLst>
                  <a:path w="353" h="73">
                    <a:moveTo>
                      <a:pt x="0" y="73"/>
                    </a:moveTo>
                    <a:lnTo>
                      <a:pt x="125" y="52"/>
                    </a:lnTo>
                    <a:lnTo>
                      <a:pt x="353" y="0"/>
                    </a:lnTo>
                  </a:path>
                </a:pathLst>
              </a:custGeom>
              <a:noFill/>
              <a:ln w="9525">
                <a:solidFill>
                  <a:srgbClr val="5F009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grpSp>
        <p:grpSp>
          <p:nvGrpSpPr>
            <p:cNvPr id="11" name="Group 22"/>
            <p:cNvGrpSpPr>
              <a:grpSpLocks noChangeAspect="1"/>
            </p:cNvGrpSpPr>
            <p:nvPr/>
          </p:nvGrpSpPr>
          <p:grpSpPr bwMode="auto">
            <a:xfrm>
              <a:off x="1111" y="1962"/>
              <a:ext cx="252" cy="235"/>
              <a:chOff x="1111" y="1962"/>
              <a:chExt cx="252" cy="235"/>
            </a:xfrm>
          </p:grpSpPr>
          <p:sp>
            <p:nvSpPr>
              <p:cNvPr id="16" name="Freeform 23"/>
              <p:cNvSpPr>
                <a:spLocks noChangeAspect="1"/>
              </p:cNvSpPr>
              <p:nvPr/>
            </p:nvSpPr>
            <p:spPr bwMode="auto">
              <a:xfrm>
                <a:off x="1269" y="1962"/>
                <a:ext cx="94" cy="140"/>
              </a:xfrm>
              <a:custGeom>
                <a:avLst/>
                <a:gdLst>
                  <a:gd name="T0" fmla="*/ 0 w 188"/>
                  <a:gd name="T1" fmla="*/ 85 h 140"/>
                  <a:gd name="T2" fmla="*/ 46 w 188"/>
                  <a:gd name="T3" fmla="*/ 65 h 140"/>
                  <a:gd name="T4" fmla="*/ 72 w 188"/>
                  <a:gd name="T5" fmla="*/ 23 h 140"/>
                  <a:gd name="T6" fmla="*/ 108 w 188"/>
                  <a:gd name="T7" fmla="*/ 10 h 140"/>
                  <a:gd name="T8" fmla="*/ 126 w 188"/>
                  <a:gd name="T9" fmla="*/ 0 h 140"/>
                  <a:gd name="T10" fmla="*/ 140 w 188"/>
                  <a:gd name="T11" fmla="*/ 4 h 140"/>
                  <a:gd name="T12" fmla="*/ 142 w 188"/>
                  <a:gd name="T13" fmla="*/ 14 h 140"/>
                  <a:gd name="T14" fmla="*/ 178 w 188"/>
                  <a:gd name="T15" fmla="*/ 34 h 140"/>
                  <a:gd name="T16" fmla="*/ 188 w 188"/>
                  <a:gd name="T17" fmla="*/ 69 h 140"/>
                  <a:gd name="T18" fmla="*/ 178 w 188"/>
                  <a:gd name="T19" fmla="*/ 93 h 140"/>
                  <a:gd name="T20" fmla="*/ 124 w 188"/>
                  <a:gd name="T21" fmla="*/ 120 h 140"/>
                  <a:gd name="T22" fmla="*/ 18 w 188"/>
                  <a:gd name="T23" fmla="*/ 140 h 140"/>
                  <a:gd name="T24" fmla="*/ 0 w 188"/>
                  <a:gd name="T25" fmla="*/ 8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8" h="140">
                    <a:moveTo>
                      <a:pt x="0" y="85"/>
                    </a:moveTo>
                    <a:lnTo>
                      <a:pt x="46" y="65"/>
                    </a:lnTo>
                    <a:lnTo>
                      <a:pt x="72" y="23"/>
                    </a:lnTo>
                    <a:lnTo>
                      <a:pt x="108" y="10"/>
                    </a:lnTo>
                    <a:lnTo>
                      <a:pt x="126" y="0"/>
                    </a:lnTo>
                    <a:lnTo>
                      <a:pt x="140" y="4"/>
                    </a:lnTo>
                    <a:lnTo>
                      <a:pt x="142" y="14"/>
                    </a:lnTo>
                    <a:lnTo>
                      <a:pt x="178" y="34"/>
                    </a:lnTo>
                    <a:lnTo>
                      <a:pt x="188" y="69"/>
                    </a:lnTo>
                    <a:lnTo>
                      <a:pt x="178" y="93"/>
                    </a:lnTo>
                    <a:lnTo>
                      <a:pt x="124" y="120"/>
                    </a:lnTo>
                    <a:lnTo>
                      <a:pt x="18" y="140"/>
                    </a:lnTo>
                    <a:lnTo>
                      <a:pt x="0" y="85"/>
                    </a:lnTo>
                    <a:close/>
                  </a:path>
                </a:pathLst>
              </a:custGeom>
              <a:solidFill>
                <a:srgbClr val="FF7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7" name="Freeform 24"/>
              <p:cNvSpPr>
                <a:spLocks noChangeAspect="1"/>
              </p:cNvSpPr>
              <p:nvPr/>
            </p:nvSpPr>
            <p:spPr bwMode="auto">
              <a:xfrm>
                <a:off x="1111" y="2042"/>
                <a:ext cx="175" cy="155"/>
              </a:xfrm>
              <a:custGeom>
                <a:avLst/>
                <a:gdLst>
                  <a:gd name="T0" fmla="*/ 0 w 351"/>
                  <a:gd name="T1" fmla="*/ 155 h 155"/>
                  <a:gd name="T2" fmla="*/ 143 w 351"/>
                  <a:gd name="T3" fmla="*/ 128 h 155"/>
                  <a:gd name="T4" fmla="*/ 251 w 351"/>
                  <a:gd name="T5" fmla="*/ 97 h 155"/>
                  <a:gd name="T6" fmla="*/ 351 w 351"/>
                  <a:gd name="T7" fmla="*/ 67 h 155"/>
                  <a:gd name="T8" fmla="*/ 313 w 351"/>
                  <a:gd name="T9" fmla="*/ 0 h 155"/>
                  <a:gd name="T10" fmla="*/ 127 w 351"/>
                  <a:gd name="T11" fmla="*/ 43 h 155"/>
                  <a:gd name="T12" fmla="*/ 14 w 351"/>
                  <a:gd name="T13" fmla="*/ 64 h 155"/>
                  <a:gd name="T14" fmla="*/ 10 w 351"/>
                  <a:gd name="T15" fmla="*/ 52 h 155"/>
                  <a:gd name="T16" fmla="*/ 0 w 351"/>
                  <a:gd name="T17"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1" h="155">
                    <a:moveTo>
                      <a:pt x="0" y="155"/>
                    </a:moveTo>
                    <a:lnTo>
                      <a:pt x="143" y="128"/>
                    </a:lnTo>
                    <a:lnTo>
                      <a:pt x="251" y="97"/>
                    </a:lnTo>
                    <a:lnTo>
                      <a:pt x="351" y="67"/>
                    </a:lnTo>
                    <a:lnTo>
                      <a:pt x="313" y="0"/>
                    </a:lnTo>
                    <a:lnTo>
                      <a:pt x="127" y="43"/>
                    </a:lnTo>
                    <a:lnTo>
                      <a:pt x="14" y="64"/>
                    </a:lnTo>
                    <a:lnTo>
                      <a:pt x="10" y="52"/>
                    </a:lnTo>
                    <a:lnTo>
                      <a:pt x="0" y="155"/>
                    </a:lnTo>
                    <a:close/>
                  </a:path>
                </a:pathLst>
              </a:custGeom>
              <a:solidFill>
                <a:srgbClr val="5F00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12" name="Line 25"/>
            <p:cNvSpPr>
              <a:spLocks noChangeAspect="1" noChangeShapeType="1"/>
            </p:cNvSpPr>
            <p:nvPr/>
          </p:nvSpPr>
          <p:spPr bwMode="auto">
            <a:xfrm flipH="1">
              <a:off x="1262" y="2425"/>
              <a:ext cx="34" cy="275"/>
            </a:xfrm>
            <a:prstGeom prst="line">
              <a:avLst/>
            </a:prstGeom>
            <a:noFill/>
            <a:ln w="12700">
              <a:solidFill>
                <a:srgbClr val="5F009F"/>
              </a:solidFill>
              <a:round/>
              <a:headEnd/>
              <a:tailEnd/>
            </a:ln>
            <a:extLst>
              <a:ext uri="{909E8E84-426E-40DD-AFC4-6F175D3DCCD1}">
                <a14:hiddenFill xmlns:a14="http://schemas.microsoft.com/office/drawing/2010/main">
                  <a:noFill/>
                </a14:hiddenFill>
              </a:ext>
            </a:extLst>
          </p:spPr>
          <p:txBody>
            <a:bodyPr/>
            <a:lstStyle/>
            <a:p>
              <a:endParaRPr lang="es-ES"/>
            </a:p>
          </p:txBody>
        </p:sp>
        <p:grpSp>
          <p:nvGrpSpPr>
            <p:cNvPr id="13" name="Group 26"/>
            <p:cNvGrpSpPr>
              <a:grpSpLocks noChangeAspect="1"/>
            </p:cNvGrpSpPr>
            <p:nvPr/>
          </p:nvGrpSpPr>
          <p:grpSpPr bwMode="auto">
            <a:xfrm>
              <a:off x="1144" y="1393"/>
              <a:ext cx="217" cy="326"/>
              <a:chOff x="1144" y="1393"/>
              <a:chExt cx="217" cy="326"/>
            </a:xfrm>
          </p:grpSpPr>
          <p:sp>
            <p:nvSpPr>
              <p:cNvPr id="14" name="Freeform 27"/>
              <p:cNvSpPr>
                <a:spLocks noChangeAspect="1"/>
              </p:cNvSpPr>
              <p:nvPr/>
            </p:nvSpPr>
            <p:spPr bwMode="auto">
              <a:xfrm>
                <a:off x="1197" y="1444"/>
                <a:ext cx="117" cy="275"/>
              </a:xfrm>
              <a:custGeom>
                <a:avLst/>
                <a:gdLst>
                  <a:gd name="T0" fmla="*/ 40 w 236"/>
                  <a:gd name="T1" fmla="*/ 16 h 275"/>
                  <a:gd name="T2" fmla="*/ 22 w 236"/>
                  <a:gd name="T3" fmla="*/ 26 h 275"/>
                  <a:gd name="T4" fmla="*/ 10 w 236"/>
                  <a:gd name="T5" fmla="*/ 38 h 275"/>
                  <a:gd name="T6" fmla="*/ 2 w 236"/>
                  <a:gd name="T7" fmla="*/ 53 h 275"/>
                  <a:gd name="T8" fmla="*/ 0 w 236"/>
                  <a:gd name="T9" fmla="*/ 137 h 275"/>
                  <a:gd name="T10" fmla="*/ 14 w 236"/>
                  <a:gd name="T11" fmla="*/ 167 h 275"/>
                  <a:gd name="T12" fmla="*/ 46 w 236"/>
                  <a:gd name="T13" fmla="*/ 191 h 275"/>
                  <a:gd name="T14" fmla="*/ 46 w 236"/>
                  <a:gd name="T15" fmla="*/ 246 h 275"/>
                  <a:gd name="T16" fmla="*/ 120 w 236"/>
                  <a:gd name="T17" fmla="*/ 275 h 275"/>
                  <a:gd name="T18" fmla="*/ 178 w 236"/>
                  <a:gd name="T19" fmla="*/ 241 h 275"/>
                  <a:gd name="T20" fmla="*/ 178 w 236"/>
                  <a:gd name="T21" fmla="*/ 193 h 275"/>
                  <a:gd name="T22" fmla="*/ 214 w 236"/>
                  <a:gd name="T23" fmla="*/ 166 h 275"/>
                  <a:gd name="T24" fmla="*/ 228 w 236"/>
                  <a:gd name="T25" fmla="*/ 135 h 275"/>
                  <a:gd name="T26" fmla="*/ 236 w 236"/>
                  <a:gd name="T27" fmla="*/ 49 h 275"/>
                  <a:gd name="T28" fmla="*/ 234 w 236"/>
                  <a:gd name="T29" fmla="*/ 39 h 275"/>
                  <a:gd name="T30" fmla="*/ 222 w 236"/>
                  <a:gd name="T31" fmla="*/ 23 h 275"/>
                  <a:gd name="T32" fmla="*/ 204 w 236"/>
                  <a:gd name="T33" fmla="*/ 16 h 275"/>
                  <a:gd name="T34" fmla="*/ 188 w 236"/>
                  <a:gd name="T35" fmla="*/ 8 h 275"/>
                  <a:gd name="T36" fmla="*/ 162 w 236"/>
                  <a:gd name="T37" fmla="*/ 1 h 275"/>
                  <a:gd name="T38" fmla="*/ 130 w 236"/>
                  <a:gd name="T39" fmla="*/ 0 h 275"/>
                  <a:gd name="T40" fmla="*/ 98 w 236"/>
                  <a:gd name="T41" fmla="*/ 1 h 275"/>
                  <a:gd name="T42" fmla="*/ 64 w 236"/>
                  <a:gd name="T43" fmla="*/ 7 h 275"/>
                  <a:gd name="T44" fmla="*/ 40 w 236"/>
                  <a:gd name="T45" fmla="*/ 16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6" h="275">
                    <a:moveTo>
                      <a:pt x="40" y="16"/>
                    </a:moveTo>
                    <a:lnTo>
                      <a:pt x="22" y="26"/>
                    </a:lnTo>
                    <a:lnTo>
                      <a:pt x="10" y="38"/>
                    </a:lnTo>
                    <a:lnTo>
                      <a:pt x="2" y="53"/>
                    </a:lnTo>
                    <a:lnTo>
                      <a:pt x="0" y="137"/>
                    </a:lnTo>
                    <a:lnTo>
                      <a:pt x="14" y="167"/>
                    </a:lnTo>
                    <a:lnTo>
                      <a:pt x="46" y="191"/>
                    </a:lnTo>
                    <a:lnTo>
                      <a:pt x="46" y="246"/>
                    </a:lnTo>
                    <a:lnTo>
                      <a:pt x="120" y="275"/>
                    </a:lnTo>
                    <a:lnTo>
                      <a:pt x="178" y="241"/>
                    </a:lnTo>
                    <a:lnTo>
                      <a:pt x="178" y="193"/>
                    </a:lnTo>
                    <a:lnTo>
                      <a:pt x="214" y="166"/>
                    </a:lnTo>
                    <a:lnTo>
                      <a:pt x="228" y="135"/>
                    </a:lnTo>
                    <a:lnTo>
                      <a:pt x="236" y="49"/>
                    </a:lnTo>
                    <a:lnTo>
                      <a:pt x="234" y="39"/>
                    </a:lnTo>
                    <a:lnTo>
                      <a:pt x="222" y="23"/>
                    </a:lnTo>
                    <a:lnTo>
                      <a:pt x="204" y="16"/>
                    </a:lnTo>
                    <a:lnTo>
                      <a:pt x="188" y="8"/>
                    </a:lnTo>
                    <a:lnTo>
                      <a:pt x="162" y="1"/>
                    </a:lnTo>
                    <a:lnTo>
                      <a:pt x="130" y="0"/>
                    </a:lnTo>
                    <a:lnTo>
                      <a:pt x="98" y="1"/>
                    </a:lnTo>
                    <a:lnTo>
                      <a:pt x="64" y="7"/>
                    </a:lnTo>
                    <a:lnTo>
                      <a:pt x="40" y="16"/>
                    </a:lnTo>
                    <a:close/>
                  </a:path>
                </a:pathLst>
              </a:custGeom>
              <a:solidFill>
                <a:srgbClr val="FF7F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15" name="Freeform 28"/>
              <p:cNvSpPr>
                <a:spLocks noChangeAspect="1"/>
              </p:cNvSpPr>
              <p:nvPr/>
            </p:nvSpPr>
            <p:spPr bwMode="auto">
              <a:xfrm>
                <a:off x="1144" y="1393"/>
                <a:ext cx="217" cy="261"/>
              </a:xfrm>
              <a:custGeom>
                <a:avLst/>
                <a:gdLst>
                  <a:gd name="T0" fmla="*/ 185 w 435"/>
                  <a:gd name="T1" fmla="*/ 5 h 261"/>
                  <a:gd name="T2" fmla="*/ 123 w 435"/>
                  <a:gd name="T3" fmla="*/ 15 h 261"/>
                  <a:gd name="T4" fmla="*/ 89 w 435"/>
                  <a:gd name="T5" fmla="*/ 29 h 261"/>
                  <a:gd name="T6" fmla="*/ 65 w 435"/>
                  <a:gd name="T7" fmla="*/ 47 h 261"/>
                  <a:gd name="T8" fmla="*/ 43 w 435"/>
                  <a:gd name="T9" fmla="*/ 83 h 261"/>
                  <a:gd name="T10" fmla="*/ 16 w 435"/>
                  <a:gd name="T11" fmla="*/ 136 h 261"/>
                  <a:gd name="T12" fmla="*/ 0 w 435"/>
                  <a:gd name="T13" fmla="*/ 183 h 261"/>
                  <a:gd name="T14" fmla="*/ 2 w 435"/>
                  <a:gd name="T15" fmla="*/ 204 h 261"/>
                  <a:gd name="T16" fmla="*/ 10 w 435"/>
                  <a:gd name="T17" fmla="*/ 223 h 261"/>
                  <a:gd name="T18" fmla="*/ 18 w 435"/>
                  <a:gd name="T19" fmla="*/ 245 h 261"/>
                  <a:gd name="T20" fmla="*/ 10 w 435"/>
                  <a:gd name="T21" fmla="*/ 261 h 261"/>
                  <a:gd name="T22" fmla="*/ 35 w 435"/>
                  <a:gd name="T23" fmla="*/ 254 h 261"/>
                  <a:gd name="T24" fmla="*/ 61 w 435"/>
                  <a:gd name="T25" fmla="*/ 250 h 261"/>
                  <a:gd name="T26" fmla="*/ 89 w 435"/>
                  <a:gd name="T27" fmla="*/ 251 h 261"/>
                  <a:gd name="T28" fmla="*/ 127 w 435"/>
                  <a:gd name="T29" fmla="*/ 257 h 261"/>
                  <a:gd name="T30" fmla="*/ 151 w 435"/>
                  <a:gd name="T31" fmla="*/ 258 h 261"/>
                  <a:gd name="T32" fmla="*/ 151 w 435"/>
                  <a:gd name="T33" fmla="*/ 241 h 261"/>
                  <a:gd name="T34" fmla="*/ 119 w 435"/>
                  <a:gd name="T35" fmla="*/ 205 h 261"/>
                  <a:gd name="T36" fmla="*/ 113 w 435"/>
                  <a:gd name="T37" fmla="*/ 148 h 261"/>
                  <a:gd name="T38" fmla="*/ 119 w 435"/>
                  <a:gd name="T39" fmla="*/ 96 h 261"/>
                  <a:gd name="T40" fmla="*/ 179 w 435"/>
                  <a:gd name="T41" fmla="*/ 64 h 261"/>
                  <a:gd name="T42" fmla="*/ 283 w 435"/>
                  <a:gd name="T43" fmla="*/ 59 h 261"/>
                  <a:gd name="T44" fmla="*/ 331 w 435"/>
                  <a:gd name="T45" fmla="*/ 91 h 261"/>
                  <a:gd name="T46" fmla="*/ 327 w 435"/>
                  <a:gd name="T47" fmla="*/ 200 h 261"/>
                  <a:gd name="T48" fmla="*/ 283 w 435"/>
                  <a:gd name="T49" fmla="*/ 242 h 261"/>
                  <a:gd name="T50" fmla="*/ 283 w 435"/>
                  <a:gd name="T51" fmla="*/ 257 h 261"/>
                  <a:gd name="T52" fmla="*/ 309 w 435"/>
                  <a:gd name="T53" fmla="*/ 257 h 261"/>
                  <a:gd name="T54" fmla="*/ 339 w 435"/>
                  <a:gd name="T55" fmla="*/ 254 h 261"/>
                  <a:gd name="T56" fmla="*/ 367 w 435"/>
                  <a:gd name="T57" fmla="*/ 253 h 261"/>
                  <a:gd name="T58" fmla="*/ 391 w 435"/>
                  <a:gd name="T59" fmla="*/ 255 h 261"/>
                  <a:gd name="T60" fmla="*/ 399 w 435"/>
                  <a:gd name="T61" fmla="*/ 257 h 261"/>
                  <a:gd name="T62" fmla="*/ 407 w 435"/>
                  <a:gd name="T63" fmla="*/ 241 h 261"/>
                  <a:gd name="T64" fmla="*/ 425 w 435"/>
                  <a:gd name="T65" fmla="*/ 215 h 261"/>
                  <a:gd name="T66" fmla="*/ 431 w 435"/>
                  <a:gd name="T67" fmla="*/ 191 h 261"/>
                  <a:gd name="T68" fmla="*/ 435 w 435"/>
                  <a:gd name="T69" fmla="*/ 171 h 261"/>
                  <a:gd name="T70" fmla="*/ 431 w 435"/>
                  <a:gd name="T71" fmla="*/ 148 h 261"/>
                  <a:gd name="T72" fmla="*/ 425 w 435"/>
                  <a:gd name="T73" fmla="*/ 131 h 261"/>
                  <a:gd name="T74" fmla="*/ 413 w 435"/>
                  <a:gd name="T75" fmla="*/ 113 h 261"/>
                  <a:gd name="T76" fmla="*/ 407 w 435"/>
                  <a:gd name="T77" fmla="*/ 95 h 261"/>
                  <a:gd name="T78" fmla="*/ 407 w 435"/>
                  <a:gd name="T79" fmla="*/ 82 h 261"/>
                  <a:gd name="T80" fmla="*/ 399 w 435"/>
                  <a:gd name="T81" fmla="*/ 63 h 261"/>
                  <a:gd name="T82" fmla="*/ 389 w 435"/>
                  <a:gd name="T83" fmla="*/ 40 h 261"/>
                  <a:gd name="T84" fmla="*/ 345 w 435"/>
                  <a:gd name="T85" fmla="*/ 19 h 261"/>
                  <a:gd name="T86" fmla="*/ 313 w 435"/>
                  <a:gd name="T87" fmla="*/ 5 h 261"/>
                  <a:gd name="T88" fmla="*/ 267 w 435"/>
                  <a:gd name="T89" fmla="*/ 0 h 261"/>
                  <a:gd name="T90" fmla="*/ 225 w 435"/>
                  <a:gd name="T91" fmla="*/ 0 h 261"/>
                  <a:gd name="T92" fmla="*/ 185 w 435"/>
                  <a:gd name="T93" fmla="*/ 5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35" h="261">
                    <a:moveTo>
                      <a:pt x="185" y="5"/>
                    </a:moveTo>
                    <a:lnTo>
                      <a:pt x="123" y="15"/>
                    </a:lnTo>
                    <a:lnTo>
                      <a:pt x="89" y="29"/>
                    </a:lnTo>
                    <a:lnTo>
                      <a:pt x="65" y="47"/>
                    </a:lnTo>
                    <a:lnTo>
                      <a:pt x="43" y="83"/>
                    </a:lnTo>
                    <a:lnTo>
                      <a:pt x="16" y="136"/>
                    </a:lnTo>
                    <a:lnTo>
                      <a:pt x="0" y="183"/>
                    </a:lnTo>
                    <a:lnTo>
                      <a:pt x="2" y="204"/>
                    </a:lnTo>
                    <a:lnTo>
                      <a:pt x="10" y="223"/>
                    </a:lnTo>
                    <a:lnTo>
                      <a:pt x="18" y="245"/>
                    </a:lnTo>
                    <a:lnTo>
                      <a:pt x="10" y="261"/>
                    </a:lnTo>
                    <a:lnTo>
                      <a:pt x="35" y="254"/>
                    </a:lnTo>
                    <a:lnTo>
                      <a:pt x="61" y="250"/>
                    </a:lnTo>
                    <a:lnTo>
                      <a:pt x="89" y="251"/>
                    </a:lnTo>
                    <a:lnTo>
                      <a:pt x="127" y="257"/>
                    </a:lnTo>
                    <a:lnTo>
                      <a:pt x="151" y="258"/>
                    </a:lnTo>
                    <a:lnTo>
                      <a:pt x="151" y="241"/>
                    </a:lnTo>
                    <a:lnTo>
                      <a:pt x="119" y="205"/>
                    </a:lnTo>
                    <a:lnTo>
                      <a:pt x="113" y="148"/>
                    </a:lnTo>
                    <a:lnTo>
                      <a:pt x="119" y="96"/>
                    </a:lnTo>
                    <a:lnTo>
                      <a:pt x="179" y="64"/>
                    </a:lnTo>
                    <a:lnTo>
                      <a:pt x="283" y="59"/>
                    </a:lnTo>
                    <a:lnTo>
                      <a:pt x="331" y="91"/>
                    </a:lnTo>
                    <a:lnTo>
                      <a:pt x="327" y="200"/>
                    </a:lnTo>
                    <a:lnTo>
                      <a:pt x="283" y="242"/>
                    </a:lnTo>
                    <a:lnTo>
                      <a:pt x="283" y="257"/>
                    </a:lnTo>
                    <a:lnTo>
                      <a:pt x="309" y="257"/>
                    </a:lnTo>
                    <a:lnTo>
                      <a:pt x="339" y="254"/>
                    </a:lnTo>
                    <a:lnTo>
                      <a:pt x="367" y="253"/>
                    </a:lnTo>
                    <a:lnTo>
                      <a:pt x="391" y="255"/>
                    </a:lnTo>
                    <a:lnTo>
                      <a:pt x="399" y="257"/>
                    </a:lnTo>
                    <a:lnTo>
                      <a:pt x="407" y="241"/>
                    </a:lnTo>
                    <a:lnTo>
                      <a:pt x="425" y="215"/>
                    </a:lnTo>
                    <a:lnTo>
                      <a:pt x="431" y="191"/>
                    </a:lnTo>
                    <a:lnTo>
                      <a:pt x="435" y="171"/>
                    </a:lnTo>
                    <a:lnTo>
                      <a:pt x="431" y="148"/>
                    </a:lnTo>
                    <a:lnTo>
                      <a:pt x="425" y="131"/>
                    </a:lnTo>
                    <a:lnTo>
                      <a:pt x="413" y="113"/>
                    </a:lnTo>
                    <a:lnTo>
                      <a:pt x="407" y="95"/>
                    </a:lnTo>
                    <a:lnTo>
                      <a:pt x="407" y="82"/>
                    </a:lnTo>
                    <a:lnTo>
                      <a:pt x="399" y="63"/>
                    </a:lnTo>
                    <a:lnTo>
                      <a:pt x="389" y="40"/>
                    </a:lnTo>
                    <a:lnTo>
                      <a:pt x="345" y="19"/>
                    </a:lnTo>
                    <a:lnTo>
                      <a:pt x="313" y="5"/>
                    </a:lnTo>
                    <a:lnTo>
                      <a:pt x="267" y="0"/>
                    </a:lnTo>
                    <a:lnTo>
                      <a:pt x="225" y="0"/>
                    </a:lnTo>
                    <a:lnTo>
                      <a:pt x="185" y="5"/>
                    </a:lnTo>
                    <a:close/>
                  </a:path>
                </a:pathLst>
              </a:custGeom>
              <a:solidFill>
                <a:srgbClr val="BF3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grpSp>
        <p:nvGrpSpPr>
          <p:cNvPr id="26" name="Group 29"/>
          <p:cNvGrpSpPr>
            <a:grpSpLocks noChangeAspect="1"/>
          </p:cNvGrpSpPr>
          <p:nvPr/>
        </p:nvGrpSpPr>
        <p:grpSpPr bwMode="auto">
          <a:xfrm>
            <a:off x="1790032" y="2272397"/>
            <a:ext cx="165057" cy="406190"/>
            <a:chOff x="3751" y="1970"/>
            <a:chExt cx="814" cy="2161"/>
          </a:xfrm>
        </p:grpSpPr>
        <p:grpSp>
          <p:nvGrpSpPr>
            <p:cNvPr id="27" name="Group 30"/>
            <p:cNvGrpSpPr>
              <a:grpSpLocks noChangeAspect="1"/>
            </p:cNvGrpSpPr>
            <p:nvPr/>
          </p:nvGrpSpPr>
          <p:grpSpPr bwMode="auto">
            <a:xfrm>
              <a:off x="4042" y="1970"/>
              <a:ext cx="252" cy="396"/>
              <a:chOff x="2805" y="1079"/>
              <a:chExt cx="252" cy="396"/>
            </a:xfrm>
          </p:grpSpPr>
          <p:grpSp>
            <p:nvGrpSpPr>
              <p:cNvPr id="39" name="Group 31"/>
              <p:cNvGrpSpPr>
                <a:grpSpLocks noChangeAspect="1"/>
              </p:cNvGrpSpPr>
              <p:nvPr/>
            </p:nvGrpSpPr>
            <p:grpSpPr bwMode="auto">
              <a:xfrm>
                <a:off x="2810" y="1099"/>
                <a:ext cx="242" cy="376"/>
                <a:chOff x="2810" y="1099"/>
                <a:chExt cx="242" cy="376"/>
              </a:xfrm>
            </p:grpSpPr>
            <p:sp>
              <p:nvSpPr>
                <p:cNvPr id="41" name="Freeform 32"/>
                <p:cNvSpPr>
                  <a:spLocks noChangeAspect="1"/>
                </p:cNvSpPr>
                <p:nvPr/>
              </p:nvSpPr>
              <p:spPr bwMode="auto">
                <a:xfrm>
                  <a:off x="2810" y="1099"/>
                  <a:ext cx="242" cy="371"/>
                </a:xfrm>
                <a:custGeom>
                  <a:avLst/>
                  <a:gdLst>
                    <a:gd name="T0" fmla="*/ 68 w 486"/>
                    <a:gd name="T1" fmla="*/ 27 h 371"/>
                    <a:gd name="T2" fmla="*/ 104 w 486"/>
                    <a:gd name="T3" fmla="*/ 14 h 371"/>
                    <a:gd name="T4" fmla="*/ 152 w 486"/>
                    <a:gd name="T5" fmla="*/ 5 h 371"/>
                    <a:gd name="T6" fmla="*/ 206 w 486"/>
                    <a:gd name="T7" fmla="*/ 0 h 371"/>
                    <a:gd name="T8" fmla="*/ 254 w 486"/>
                    <a:gd name="T9" fmla="*/ 0 h 371"/>
                    <a:gd name="T10" fmla="*/ 310 w 486"/>
                    <a:gd name="T11" fmla="*/ 2 h 371"/>
                    <a:gd name="T12" fmla="*/ 360 w 486"/>
                    <a:gd name="T13" fmla="*/ 8 h 371"/>
                    <a:gd name="T14" fmla="*/ 398 w 486"/>
                    <a:gd name="T15" fmla="*/ 19 h 371"/>
                    <a:gd name="T16" fmla="*/ 422 w 486"/>
                    <a:gd name="T17" fmla="*/ 32 h 371"/>
                    <a:gd name="T18" fmla="*/ 436 w 486"/>
                    <a:gd name="T19" fmla="*/ 45 h 371"/>
                    <a:gd name="T20" fmla="*/ 448 w 486"/>
                    <a:gd name="T21" fmla="*/ 57 h 371"/>
                    <a:gd name="T22" fmla="*/ 456 w 486"/>
                    <a:gd name="T23" fmla="*/ 77 h 371"/>
                    <a:gd name="T24" fmla="*/ 458 w 486"/>
                    <a:gd name="T25" fmla="*/ 97 h 371"/>
                    <a:gd name="T26" fmla="*/ 458 w 486"/>
                    <a:gd name="T27" fmla="*/ 112 h 371"/>
                    <a:gd name="T28" fmla="*/ 458 w 486"/>
                    <a:gd name="T29" fmla="*/ 126 h 371"/>
                    <a:gd name="T30" fmla="*/ 458 w 486"/>
                    <a:gd name="T31" fmla="*/ 146 h 371"/>
                    <a:gd name="T32" fmla="*/ 472 w 486"/>
                    <a:gd name="T33" fmla="*/ 142 h 371"/>
                    <a:gd name="T34" fmla="*/ 486 w 486"/>
                    <a:gd name="T35" fmla="*/ 148 h 371"/>
                    <a:gd name="T36" fmla="*/ 486 w 486"/>
                    <a:gd name="T37" fmla="*/ 170 h 371"/>
                    <a:gd name="T38" fmla="*/ 474 w 486"/>
                    <a:gd name="T39" fmla="*/ 193 h 371"/>
                    <a:gd name="T40" fmla="*/ 466 w 486"/>
                    <a:gd name="T41" fmla="*/ 215 h 371"/>
                    <a:gd name="T42" fmla="*/ 462 w 486"/>
                    <a:gd name="T43" fmla="*/ 225 h 371"/>
                    <a:gd name="T44" fmla="*/ 446 w 486"/>
                    <a:gd name="T45" fmla="*/ 229 h 371"/>
                    <a:gd name="T46" fmla="*/ 434 w 486"/>
                    <a:gd name="T47" fmla="*/ 222 h 371"/>
                    <a:gd name="T48" fmla="*/ 432 w 486"/>
                    <a:gd name="T49" fmla="*/ 244 h 371"/>
                    <a:gd name="T50" fmla="*/ 426 w 486"/>
                    <a:gd name="T51" fmla="*/ 268 h 371"/>
                    <a:gd name="T52" fmla="*/ 420 w 486"/>
                    <a:gd name="T53" fmla="*/ 283 h 371"/>
                    <a:gd name="T54" fmla="*/ 410 w 486"/>
                    <a:gd name="T55" fmla="*/ 325 h 371"/>
                    <a:gd name="T56" fmla="*/ 280 w 486"/>
                    <a:gd name="T57" fmla="*/ 371 h 371"/>
                    <a:gd name="T58" fmla="*/ 94 w 486"/>
                    <a:gd name="T59" fmla="*/ 326 h 371"/>
                    <a:gd name="T60" fmla="*/ 90 w 486"/>
                    <a:gd name="T61" fmla="*/ 290 h 371"/>
                    <a:gd name="T62" fmla="*/ 74 w 486"/>
                    <a:gd name="T63" fmla="*/ 247 h 371"/>
                    <a:gd name="T64" fmla="*/ 68 w 486"/>
                    <a:gd name="T65" fmla="*/ 224 h 371"/>
                    <a:gd name="T66" fmla="*/ 58 w 486"/>
                    <a:gd name="T67" fmla="*/ 229 h 371"/>
                    <a:gd name="T68" fmla="*/ 38 w 486"/>
                    <a:gd name="T69" fmla="*/ 229 h 371"/>
                    <a:gd name="T70" fmla="*/ 18 w 486"/>
                    <a:gd name="T71" fmla="*/ 188 h 371"/>
                    <a:gd name="T72" fmla="*/ 0 w 486"/>
                    <a:gd name="T73" fmla="*/ 157 h 371"/>
                    <a:gd name="T74" fmla="*/ 4 w 486"/>
                    <a:gd name="T75" fmla="*/ 151 h 371"/>
                    <a:gd name="T76" fmla="*/ 24 w 486"/>
                    <a:gd name="T77" fmla="*/ 149 h 371"/>
                    <a:gd name="T78" fmla="*/ 22 w 486"/>
                    <a:gd name="T79" fmla="*/ 133 h 371"/>
                    <a:gd name="T80" fmla="*/ 20 w 486"/>
                    <a:gd name="T81" fmla="*/ 107 h 371"/>
                    <a:gd name="T82" fmla="*/ 22 w 486"/>
                    <a:gd name="T83" fmla="*/ 89 h 371"/>
                    <a:gd name="T84" fmla="*/ 30 w 486"/>
                    <a:gd name="T85" fmla="*/ 68 h 371"/>
                    <a:gd name="T86" fmla="*/ 48 w 486"/>
                    <a:gd name="T87" fmla="*/ 42 h 371"/>
                    <a:gd name="T88" fmla="*/ 68 w 486"/>
                    <a:gd name="T89" fmla="*/ 27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86" h="371">
                      <a:moveTo>
                        <a:pt x="68" y="27"/>
                      </a:moveTo>
                      <a:lnTo>
                        <a:pt x="104" y="14"/>
                      </a:lnTo>
                      <a:lnTo>
                        <a:pt x="152" y="5"/>
                      </a:lnTo>
                      <a:lnTo>
                        <a:pt x="206" y="0"/>
                      </a:lnTo>
                      <a:lnTo>
                        <a:pt x="254" y="0"/>
                      </a:lnTo>
                      <a:lnTo>
                        <a:pt x="310" y="2"/>
                      </a:lnTo>
                      <a:lnTo>
                        <a:pt x="360" y="8"/>
                      </a:lnTo>
                      <a:lnTo>
                        <a:pt x="398" y="19"/>
                      </a:lnTo>
                      <a:lnTo>
                        <a:pt x="422" y="32"/>
                      </a:lnTo>
                      <a:lnTo>
                        <a:pt x="436" y="45"/>
                      </a:lnTo>
                      <a:lnTo>
                        <a:pt x="448" y="57"/>
                      </a:lnTo>
                      <a:lnTo>
                        <a:pt x="456" y="77"/>
                      </a:lnTo>
                      <a:lnTo>
                        <a:pt x="458" y="97"/>
                      </a:lnTo>
                      <a:lnTo>
                        <a:pt x="458" y="112"/>
                      </a:lnTo>
                      <a:lnTo>
                        <a:pt x="458" y="126"/>
                      </a:lnTo>
                      <a:lnTo>
                        <a:pt x="458" y="146"/>
                      </a:lnTo>
                      <a:lnTo>
                        <a:pt x="472" y="142"/>
                      </a:lnTo>
                      <a:lnTo>
                        <a:pt x="486" y="148"/>
                      </a:lnTo>
                      <a:lnTo>
                        <a:pt x="486" y="170"/>
                      </a:lnTo>
                      <a:lnTo>
                        <a:pt x="474" y="193"/>
                      </a:lnTo>
                      <a:lnTo>
                        <a:pt x="466" y="215"/>
                      </a:lnTo>
                      <a:lnTo>
                        <a:pt x="462" y="225"/>
                      </a:lnTo>
                      <a:lnTo>
                        <a:pt x="446" y="229"/>
                      </a:lnTo>
                      <a:lnTo>
                        <a:pt x="434" y="222"/>
                      </a:lnTo>
                      <a:lnTo>
                        <a:pt x="432" y="244"/>
                      </a:lnTo>
                      <a:lnTo>
                        <a:pt x="426" y="268"/>
                      </a:lnTo>
                      <a:lnTo>
                        <a:pt x="420" y="283"/>
                      </a:lnTo>
                      <a:lnTo>
                        <a:pt x="410" y="325"/>
                      </a:lnTo>
                      <a:lnTo>
                        <a:pt x="280" y="371"/>
                      </a:lnTo>
                      <a:lnTo>
                        <a:pt x="94" y="326"/>
                      </a:lnTo>
                      <a:lnTo>
                        <a:pt x="90" y="290"/>
                      </a:lnTo>
                      <a:lnTo>
                        <a:pt x="74" y="247"/>
                      </a:lnTo>
                      <a:lnTo>
                        <a:pt x="68" y="224"/>
                      </a:lnTo>
                      <a:lnTo>
                        <a:pt x="58" y="229"/>
                      </a:lnTo>
                      <a:lnTo>
                        <a:pt x="38" y="229"/>
                      </a:lnTo>
                      <a:lnTo>
                        <a:pt x="18" y="188"/>
                      </a:lnTo>
                      <a:lnTo>
                        <a:pt x="0" y="157"/>
                      </a:lnTo>
                      <a:lnTo>
                        <a:pt x="4" y="151"/>
                      </a:lnTo>
                      <a:lnTo>
                        <a:pt x="24" y="149"/>
                      </a:lnTo>
                      <a:lnTo>
                        <a:pt x="22" y="133"/>
                      </a:lnTo>
                      <a:lnTo>
                        <a:pt x="20" y="107"/>
                      </a:lnTo>
                      <a:lnTo>
                        <a:pt x="22" y="89"/>
                      </a:lnTo>
                      <a:lnTo>
                        <a:pt x="30" y="68"/>
                      </a:lnTo>
                      <a:lnTo>
                        <a:pt x="48" y="42"/>
                      </a:lnTo>
                      <a:lnTo>
                        <a:pt x="68" y="27"/>
                      </a:lnTo>
                      <a:close/>
                    </a:path>
                  </a:pathLst>
                </a:custGeom>
                <a:solidFill>
                  <a:srgbClr val="FFBF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42" name="Freeform 33"/>
                <p:cNvSpPr>
                  <a:spLocks noChangeAspect="1"/>
                </p:cNvSpPr>
                <p:nvPr/>
              </p:nvSpPr>
              <p:spPr bwMode="auto">
                <a:xfrm>
                  <a:off x="2810" y="1105"/>
                  <a:ext cx="151" cy="370"/>
                </a:xfrm>
                <a:custGeom>
                  <a:avLst/>
                  <a:gdLst>
                    <a:gd name="T0" fmla="*/ 194 w 304"/>
                    <a:gd name="T1" fmla="*/ 45 h 370"/>
                    <a:gd name="T2" fmla="*/ 162 w 304"/>
                    <a:gd name="T3" fmla="*/ 129 h 370"/>
                    <a:gd name="T4" fmla="*/ 150 w 304"/>
                    <a:gd name="T5" fmla="*/ 135 h 370"/>
                    <a:gd name="T6" fmla="*/ 194 w 304"/>
                    <a:gd name="T7" fmla="*/ 136 h 370"/>
                    <a:gd name="T8" fmla="*/ 236 w 304"/>
                    <a:gd name="T9" fmla="*/ 145 h 370"/>
                    <a:gd name="T10" fmla="*/ 262 w 304"/>
                    <a:gd name="T11" fmla="*/ 146 h 370"/>
                    <a:gd name="T12" fmla="*/ 254 w 304"/>
                    <a:gd name="T13" fmla="*/ 222 h 370"/>
                    <a:gd name="T14" fmla="*/ 304 w 304"/>
                    <a:gd name="T15" fmla="*/ 220 h 370"/>
                    <a:gd name="T16" fmla="*/ 262 w 304"/>
                    <a:gd name="T17" fmla="*/ 241 h 370"/>
                    <a:gd name="T18" fmla="*/ 226 w 304"/>
                    <a:gd name="T19" fmla="*/ 226 h 370"/>
                    <a:gd name="T20" fmla="*/ 204 w 304"/>
                    <a:gd name="T21" fmla="*/ 226 h 370"/>
                    <a:gd name="T22" fmla="*/ 226 w 304"/>
                    <a:gd name="T23" fmla="*/ 212 h 370"/>
                    <a:gd name="T24" fmla="*/ 226 w 304"/>
                    <a:gd name="T25" fmla="*/ 172 h 370"/>
                    <a:gd name="T26" fmla="*/ 126 w 304"/>
                    <a:gd name="T27" fmla="*/ 178 h 370"/>
                    <a:gd name="T28" fmla="*/ 114 w 304"/>
                    <a:gd name="T29" fmla="*/ 220 h 370"/>
                    <a:gd name="T30" fmla="*/ 132 w 304"/>
                    <a:gd name="T31" fmla="*/ 248 h 370"/>
                    <a:gd name="T32" fmla="*/ 196 w 304"/>
                    <a:gd name="T33" fmla="*/ 319 h 370"/>
                    <a:gd name="T34" fmla="*/ 300 w 304"/>
                    <a:gd name="T35" fmla="*/ 312 h 370"/>
                    <a:gd name="T36" fmla="*/ 266 w 304"/>
                    <a:gd name="T37" fmla="*/ 370 h 370"/>
                    <a:gd name="T38" fmla="*/ 94 w 304"/>
                    <a:gd name="T39" fmla="*/ 321 h 370"/>
                    <a:gd name="T40" fmla="*/ 84 w 304"/>
                    <a:gd name="T41" fmla="*/ 274 h 370"/>
                    <a:gd name="T42" fmla="*/ 66 w 304"/>
                    <a:gd name="T43" fmla="*/ 218 h 370"/>
                    <a:gd name="T44" fmla="*/ 54 w 304"/>
                    <a:gd name="T45" fmla="*/ 223 h 370"/>
                    <a:gd name="T46" fmla="*/ 38 w 304"/>
                    <a:gd name="T47" fmla="*/ 222 h 370"/>
                    <a:gd name="T48" fmla="*/ 0 w 304"/>
                    <a:gd name="T49" fmla="*/ 151 h 370"/>
                    <a:gd name="T50" fmla="*/ 4 w 304"/>
                    <a:gd name="T51" fmla="*/ 144 h 370"/>
                    <a:gd name="T52" fmla="*/ 22 w 304"/>
                    <a:gd name="T53" fmla="*/ 142 h 370"/>
                    <a:gd name="T54" fmla="*/ 22 w 304"/>
                    <a:gd name="T55" fmla="*/ 119 h 370"/>
                    <a:gd name="T56" fmla="*/ 18 w 304"/>
                    <a:gd name="T57" fmla="*/ 102 h 370"/>
                    <a:gd name="T58" fmla="*/ 22 w 304"/>
                    <a:gd name="T59" fmla="*/ 87 h 370"/>
                    <a:gd name="T60" fmla="*/ 26 w 304"/>
                    <a:gd name="T61" fmla="*/ 70 h 370"/>
                    <a:gd name="T62" fmla="*/ 36 w 304"/>
                    <a:gd name="T63" fmla="*/ 51 h 370"/>
                    <a:gd name="T64" fmla="*/ 48 w 304"/>
                    <a:gd name="T65" fmla="*/ 36 h 370"/>
                    <a:gd name="T66" fmla="*/ 68 w 304"/>
                    <a:gd name="T67" fmla="*/ 21 h 370"/>
                    <a:gd name="T68" fmla="*/ 104 w 304"/>
                    <a:gd name="T69" fmla="*/ 8 h 370"/>
                    <a:gd name="T70" fmla="*/ 144 w 304"/>
                    <a:gd name="T71" fmla="*/ 0 h 370"/>
                    <a:gd name="T72" fmla="*/ 136 w 304"/>
                    <a:gd name="T73" fmla="*/ 11 h 370"/>
                    <a:gd name="T74" fmla="*/ 128 w 304"/>
                    <a:gd name="T75" fmla="*/ 23 h 370"/>
                    <a:gd name="T76" fmla="*/ 130 w 304"/>
                    <a:gd name="T77" fmla="*/ 29 h 370"/>
                    <a:gd name="T78" fmla="*/ 142 w 304"/>
                    <a:gd name="T79" fmla="*/ 35 h 370"/>
                    <a:gd name="T80" fmla="*/ 154 w 304"/>
                    <a:gd name="T81" fmla="*/ 40 h 370"/>
                    <a:gd name="T82" fmla="*/ 172 w 304"/>
                    <a:gd name="T83" fmla="*/ 44 h 370"/>
                    <a:gd name="T84" fmla="*/ 194 w 304"/>
                    <a:gd name="T85" fmla="*/ 45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04" h="370">
                      <a:moveTo>
                        <a:pt x="194" y="45"/>
                      </a:moveTo>
                      <a:lnTo>
                        <a:pt x="162" y="129"/>
                      </a:lnTo>
                      <a:lnTo>
                        <a:pt x="150" y="135"/>
                      </a:lnTo>
                      <a:lnTo>
                        <a:pt x="194" y="136"/>
                      </a:lnTo>
                      <a:lnTo>
                        <a:pt x="236" y="145"/>
                      </a:lnTo>
                      <a:lnTo>
                        <a:pt x="262" y="146"/>
                      </a:lnTo>
                      <a:lnTo>
                        <a:pt x="254" y="222"/>
                      </a:lnTo>
                      <a:lnTo>
                        <a:pt x="304" y="220"/>
                      </a:lnTo>
                      <a:lnTo>
                        <a:pt x="262" y="241"/>
                      </a:lnTo>
                      <a:lnTo>
                        <a:pt x="226" y="226"/>
                      </a:lnTo>
                      <a:lnTo>
                        <a:pt x="204" y="226"/>
                      </a:lnTo>
                      <a:lnTo>
                        <a:pt x="226" y="212"/>
                      </a:lnTo>
                      <a:lnTo>
                        <a:pt x="226" y="172"/>
                      </a:lnTo>
                      <a:lnTo>
                        <a:pt x="126" y="178"/>
                      </a:lnTo>
                      <a:lnTo>
                        <a:pt x="114" y="220"/>
                      </a:lnTo>
                      <a:lnTo>
                        <a:pt x="132" y="248"/>
                      </a:lnTo>
                      <a:lnTo>
                        <a:pt x="196" y="319"/>
                      </a:lnTo>
                      <a:lnTo>
                        <a:pt x="300" y="312"/>
                      </a:lnTo>
                      <a:lnTo>
                        <a:pt x="266" y="370"/>
                      </a:lnTo>
                      <a:lnTo>
                        <a:pt x="94" y="321"/>
                      </a:lnTo>
                      <a:lnTo>
                        <a:pt x="84" y="274"/>
                      </a:lnTo>
                      <a:lnTo>
                        <a:pt x="66" y="218"/>
                      </a:lnTo>
                      <a:lnTo>
                        <a:pt x="54" y="223"/>
                      </a:lnTo>
                      <a:lnTo>
                        <a:pt x="38" y="222"/>
                      </a:lnTo>
                      <a:lnTo>
                        <a:pt x="0" y="151"/>
                      </a:lnTo>
                      <a:lnTo>
                        <a:pt x="4" y="144"/>
                      </a:lnTo>
                      <a:lnTo>
                        <a:pt x="22" y="142"/>
                      </a:lnTo>
                      <a:lnTo>
                        <a:pt x="22" y="119"/>
                      </a:lnTo>
                      <a:lnTo>
                        <a:pt x="18" y="102"/>
                      </a:lnTo>
                      <a:lnTo>
                        <a:pt x="22" y="87"/>
                      </a:lnTo>
                      <a:lnTo>
                        <a:pt x="26" y="70"/>
                      </a:lnTo>
                      <a:lnTo>
                        <a:pt x="36" y="51"/>
                      </a:lnTo>
                      <a:lnTo>
                        <a:pt x="48" y="36"/>
                      </a:lnTo>
                      <a:lnTo>
                        <a:pt x="68" y="21"/>
                      </a:lnTo>
                      <a:lnTo>
                        <a:pt x="104" y="8"/>
                      </a:lnTo>
                      <a:lnTo>
                        <a:pt x="144" y="0"/>
                      </a:lnTo>
                      <a:lnTo>
                        <a:pt x="136" y="11"/>
                      </a:lnTo>
                      <a:lnTo>
                        <a:pt x="128" y="23"/>
                      </a:lnTo>
                      <a:lnTo>
                        <a:pt x="130" y="29"/>
                      </a:lnTo>
                      <a:lnTo>
                        <a:pt x="142" y="35"/>
                      </a:lnTo>
                      <a:lnTo>
                        <a:pt x="154" y="40"/>
                      </a:lnTo>
                      <a:lnTo>
                        <a:pt x="172" y="44"/>
                      </a:lnTo>
                      <a:lnTo>
                        <a:pt x="194" y="45"/>
                      </a:lnTo>
                      <a:close/>
                    </a:path>
                  </a:pathLst>
                </a:custGeom>
                <a:solidFill>
                  <a:srgbClr val="FF9F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40" name="Freeform 34"/>
              <p:cNvSpPr>
                <a:spLocks noChangeAspect="1"/>
              </p:cNvSpPr>
              <p:nvPr/>
            </p:nvSpPr>
            <p:spPr bwMode="auto">
              <a:xfrm>
                <a:off x="2805" y="1079"/>
                <a:ext cx="252" cy="222"/>
              </a:xfrm>
              <a:custGeom>
                <a:avLst/>
                <a:gdLst>
                  <a:gd name="T0" fmla="*/ 36 w 506"/>
                  <a:gd name="T1" fmla="*/ 222 h 222"/>
                  <a:gd name="T2" fmla="*/ 0 w 506"/>
                  <a:gd name="T3" fmla="*/ 168 h 222"/>
                  <a:gd name="T4" fmla="*/ 4 w 506"/>
                  <a:gd name="T5" fmla="*/ 108 h 222"/>
                  <a:gd name="T6" fmla="*/ 16 w 506"/>
                  <a:gd name="T7" fmla="*/ 69 h 222"/>
                  <a:gd name="T8" fmla="*/ 36 w 506"/>
                  <a:gd name="T9" fmla="*/ 50 h 222"/>
                  <a:gd name="T10" fmla="*/ 60 w 506"/>
                  <a:gd name="T11" fmla="*/ 35 h 222"/>
                  <a:gd name="T12" fmla="*/ 102 w 506"/>
                  <a:gd name="T13" fmla="*/ 18 h 222"/>
                  <a:gd name="T14" fmla="*/ 166 w 506"/>
                  <a:gd name="T15" fmla="*/ 9 h 222"/>
                  <a:gd name="T16" fmla="*/ 240 w 506"/>
                  <a:gd name="T17" fmla="*/ 0 h 222"/>
                  <a:gd name="T18" fmla="*/ 316 w 506"/>
                  <a:gd name="T19" fmla="*/ 6 h 222"/>
                  <a:gd name="T20" fmla="*/ 376 w 506"/>
                  <a:gd name="T21" fmla="*/ 15 h 222"/>
                  <a:gd name="T22" fmla="*/ 410 w 506"/>
                  <a:gd name="T23" fmla="*/ 22 h 222"/>
                  <a:gd name="T24" fmla="*/ 450 w 506"/>
                  <a:gd name="T25" fmla="*/ 31 h 222"/>
                  <a:gd name="T26" fmla="*/ 464 w 506"/>
                  <a:gd name="T27" fmla="*/ 43 h 222"/>
                  <a:gd name="T28" fmla="*/ 482 w 506"/>
                  <a:gd name="T29" fmla="*/ 63 h 222"/>
                  <a:gd name="T30" fmla="*/ 502 w 506"/>
                  <a:gd name="T31" fmla="*/ 100 h 222"/>
                  <a:gd name="T32" fmla="*/ 506 w 506"/>
                  <a:gd name="T33" fmla="*/ 133 h 222"/>
                  <a:gd name="T34" fmla="*/ 506 w 506"/>
                  <a:gd name="T35" fmla="*/ 162 h 222"/>
                  <a:gd name="T36" fmla="*/ 506 w 506"/>
                  <a:gd name="T37" fmla="*/ 175 h 222"/>
                  <a:gd name="T38" fmla="*/ 488 w 506"/>
                  <a:gd name="T39" fmla="*/ 204 h 222"/>
                  <a:gd name="T40" fmla="*/ 496 w 506"/>
                  <a:gd name="T41" fmla="*/ 169 h 222"/>
                  <a:gd name="T42" fmla="*/ 462 w 506"/>
                  <a:gd name="T43" fmla="*/ 177 h 222"/>
                  <a:gd name="T44" fmla="*/ 450 w 506"/>
                  <a:gd name="T45" fmla="*/ 197 h 222"/>
                  <a:gd name="T46" fmla="*/ 442 w 506"/>
                  <a:gd name="T47" fmla="*/ 178 h 222"/>
                  <a:gd name="T48" fmla="*/ 450 w 506"/>
                  <a:gd name="T49" fmla="*/ 153 h 222"/>
                  <a:gd name="T50" fmla="*/ 416 w 506"/>
                  <a:gd name="T51" fmla="*/ 117 h 222"/>
                  <a:gd name="T52" fmla="*/ 430 w 506"/>
                  <a:gd name="T53" fmla="*/ 98 h 222"/>
                  <a:gd name="T54" fmla="*/ 384 w 506"/>
                  <a:gd name="T55" fmla="*/ 105 h 222"/>
                  <a:gd name="T56" fmla="*/ 340 w 506"/>
                  <a:gd name="T57" fmla="*/ 113 h 222"/>
                  <a:gd name="T58" fmla="*/ 296 w 506"/>
                  <a:gd name="T59" fmla="*/ 110 h 222"/>
                  <a:gd name="T60" fmla="*/ 258 w 506"/>
                  <a:gd name="T61" fmla="*/ 105 h 222"/>
                  <a:gd name="T62" fmla="*/ 226 w 506"/>
                  <a:gd name="T63" fmla="*/ 103 h 222"/>
                  <a:gd name="T64" fmla="*/ 252 w 506"/>
                  <a:gd name="T65" fmla="*/ 113 h 222"/>
                  <a:gd name="T66" fmla="*/ 232 w 506"/>
                  <a:gd name="T67" fmla="*/ 113 h 222"/>
                  <a:gd name="T68" fmla="*/ 174 w 506"/>
                  <a:gd name="T69" fmla="*/ 111 h 222"/>
                  <a:gd name="T70" fmla="*/ 132 w 506"/>
                  <a:gd name="T71" fmla="*/ 101 h 222"/>
                  <a:gd name="T72" fmla="*/ 100 w 506"/>
                  <a:gd name="T73" fmla="*/ 95 h 222"/>
                  <a:gd name="T74" fmla="*/ 104 w 506"/>
                  <a:gd name="T75" fmla="*/ 108 h 222"/>
                  <a:gd name="T76" fmla="*/ 94 w 506"/>
                  <a:gd name="T77" fmla="*/ 130 h 222"/>
                  <a:gd name="T78" fmla="*/ 80 w 506"/>
                  <a:gd name="T79" fmla="*/ 148 h 222"/>
                  <a:gd name="T80" fmla="*/ 74 w 506"/>
                  <a:gd name="T81" fmla="*/ 162 h 222"/>
                  <a:gd name="T82" fmla="*/ 72 w 506"/>
                  <a:gd name="T83" fmla="*/ 178 h 222"/>
                  <a:gd name="T84" fmla="*/ 72 w 506"/>
                  <a:gd name="T85" fmla="*/ 193 h 222"/>
                  <a:gd name="T86" fmla="*/ 54 w 506"/>
                  <a:gd name="T87" fmla="*/ 178 h 222"/>
                  <a:gd name="T88" fmla="*/ 34 w 506"/>
                  <a:gd name="T89" fmla="*/ 176 h 222"/>
                  <a:gd name="T90" fmla="*/ 18 w 506"/>
                  <a:gd name="T91" fmla="*/ 187 h 222"/>
                  <a:gd name="T92" fmla="*/ 36 w 506"/>
                  <a:gd name="T93" fmla="*/ 222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06" h="222">
                    <a:moveTo>
                      <a:pt x="36" y="222"/>
                    </a:moveTo>
                    <a:lnTo>
                      <a:pt x="0" y="168"/>
                    </a:lnTo>
                    <a:lnTo>
                      <a:pt x="4" y="108"/>
                    </a:lnTo>
                    <a:lnTo>
                      <a:pt x="16" y="69"/>
                    </a:lnTo>
                    <a:lnTo>
                      <a:pt x="36" y="50"/>
                    </a:lnTo>
                    <a:lnTo>
                      <a:pt x="60" y="35"/>
                    </a:lnTo>
                    <a:lnTo>
                      <a:pt x="102" y="18"/>
                    </a:lnTo>
                    <a:lnTo>
                      <a:pt x="166" y="9"/>
                    </a:lnTo>
                    <a:lnTo>
                      <a:pt x="240" y="0"/>
                    </a:lnTo>
                    <a:lnTo>
                      <a:pt x="316" y="6"/>
                    </a:lnTo>
                    <a:lnTo>
                      <a:pt x="376" y="15"/>
                    </a:lnTo>
                    <a:lnTo>
                      <a:pt x="410" y="22"/>
                    </a:lnTo>
                    <a:lnTo>
                      <a:pt x="450" y="31"/>
                    </a:lnTo>
                    <a:lnTo>
                      <a:pt x="464" y="43"/>
                    </a:lnTo>
                    <a:lnTo>
                      <a:pt x="482" y="63"/>
                    </a:lnTo>
                    <a:lnTo>
                      <a:pt x="502" y="100"/>
                    </a:lnTo>
                    <a:lnTo>
                      <a:pt x="506" y="133"/>
                    </a:lnTo>
                    <a:lnTo>
                      <a:pt x="506" y="162"/>
                    </a:lnTo>
                    <a:lnTo>
                      <a:pt x="506" y="175"/>
                    </a:lnTo>
                    <a:lnTo>
                      <a:pt x="488" y="204"/>
                    </a:lnTo>
                    <a:lnTo>
                      <a:pt x="496" y="169"/>
                    </a:lnTo>
                    <a:lnTo>
                      <a:pt x="462" y="177"/>
                    </a:lnTo>
                    <a:lnTo>
                      <a:pt x="450" y="197"/>
                    </a:lnTo>
                    <a:lnTo>
                      <a:pt x="442" y="178"/>
                    </a:lnTo>
                    <a:lnTo>
                      <a:pt x="450" y="153"/>
                    </a:lnTo>
                    <a:lnTo>
                      <a:pt x="416" y="117"/>
                    </a:lnTo>
                    <a:lnTo>
                      <a:pt x="430" y="98"/>
                    </a:lnTo>
                    <a:lnTo>
                      <a:pt x="384" y="105"/>
                    </a:lnTo>
                    <a:lnTo>
                      <a:pt x="340" y="113"/>
                    </a:lnTo>
                    <a:lnTo>
                      <a:pt x="296" y="110"/>
                    </a:lnTo>
                    <a:lnTo>
                      <a:pt x="258" y="105"/>
                    </a:lnTo>
                    <a:lnTo>
                      <a:pt x="226" y="103"/>
                    </a:lnTo>
                    <a:lnTo>
                      <a:pt x="252" y="113"/>
                    </a:lnTo>
                    <a:lnTo>
                      <a:pt x="232" y="113"/>
                    </a:lnTo>
                    <a:lnTo>
                      <a:pt x="174" y="111"/>
                    </a:lnTo>
                    <a:lnTo>
                      <a:pt x="132" y="101"/>
                    </a:lnTo>
                    <a:lnTo>
                      <a:pt x="100" y="95"/>
                    </a:lnTo>
                    <a:lnTo>
                      <a:pt x="104" y="108"/>
                    </a:lnTo>
                    <a:lnTo>
                      <a:pt x="94" y="130"/>
                    </a:lnTo>
                    <a:lnTo>
                      <a:pt x="80" y="148"/>
                    </a:lnTo>
                    <a:lnTo>
                      <a:pt x="74" y="162"/>
                    </a:lnTo>
                    <a:lnTo>
                      <a:pt x="72" y="178"/>
                    </a:lnTo>
                    <a:lnTo>
                      <a:pt x="72" y="193"/>
                    </a:lnTo>
                    <a:lnTo>
                      <a:pt x="54" y="178"/>
                    </a:lnTo>
                    <a:lnTo>
                      <a:pt x="34" y="176"/>
                    </a:lnTo>
                    <a:lnTo>
                      <a:pt x="18" y="187"/>
                    </a:lnTo>
                    <a:lnTo>
                      <a:pt x="36" y="2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nvGrpSpPr>
            <p:cNvPr id="28" name="Group 35"/>
            <p:cNvGrpSpPr>
              <a:grpSpLocks noChangeAspect="1"/>
            </p:cNvGrpSpPr>
            <p:nvPr/>
          </p:nvGrpSpPr>
          <p:grpSpPr bwMode="auto">
            <a:xfrm>
              <a:off x="3857" y="3941"/>
              <a:ext cx="695" cy="190"/>
              <a:chOff x="2620" y="3050"/>
              <a:chExt cx="695" cy="190"/>
            </a:xfrm>
          </p:grpSpPr>
          <p:sp>
            <p:nvSpPr>
              <p:cNvPr id="37" name="Freeform 36"/>
              <p:cNvSpPr>
                <a:spLocks noChangeAspect="1"/>
              </p:cNvSpPr>
              <p:nvPr/>
            </p:nvSpPr>
            <p:spPr bwMode="auto">
              <a:xfrm>
                <a:off x="2620" y="3050"/>
                <a:ext cx="292" cy="190"/>
              </a:xfrm>
              <a:custGeom>
                <a:avLst/>
                <a:gdLst>
                  <a:gd name="T0" fmla="*/ 279 w 585"/>
                  <a:gd name="T1" fmla="*/ 42 h 190"/>
                  <a:gd name="T2" fmla="*/ 181 w 585"/>
                  <a:gd name="T3" fmla="*/ 90 h 190"/>
                  <a:gd name="T4" fmla="*/ 111 w 585"/>
                  <a:gd name="T5" fmla="*/ 116 h 190"/>
                  <a:gd name="T6" fmla="*/ 0 w 585"/>
                  <a:gd name="T7" fmla="*/ 138 h 190"/>
                  <a:gd name="T8" fmla="*/ 0 w 585"/>
                  <a:gd name="T9" fmla="*/ 173 h 190"/>
                  <a:gd name="T10" fmla="*/ 99 w 585"/>
                  <a:gd name="T11" fmla="*/ 190 h 190"/>
                  <a:gd name="T12" fmla="*/ 253 w 585"/>
                  <a:gd name="T13" fmla="*/ 190 h 190"/>
                  <a:gd name="T14" fmla="*/ 369 w 585"/>
                  <a:gd name="T15" fmla="*/ 161 h 190"/>
                  <a:gd name="T16" fmla="*/ 427 w 585"/>
                  <a:gd name="T17" fmla="*/ 135 h 190"/>
                  <a:gd name="T18" fmla="*/ 585 w 585"/>
                  <a:gd name="T19" fmla="*/ 112 h 190"/>
                  <a:gd name="T20" fmla="*/ 585 w 585"/>
                  <a:gd name="T21" fmla="*/ 45 h 190"/>
                  <a:gd name="T22" fmla="*/ 565 w 585"/>
                  <a:gd name="T23" fmla="*/ 0 h 190"/>
                  <a:gd name="T24" fmla="*/ 279 w 585"/>
                  <a:gd name="T25" fmla="*/ 4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5" h="190">
                    <a:moveTo>
                      <a:pt x="279" y="42"/>
                    </a:moveTo>
                    <a:lnTo>
                      <a:pt x="181" y="90"/>
                    </a:lnTo>
                    <a:lnTo>
                      <a:pt x="111" y="116"/>
                    </a:lnTo>
                    <a:lnTo>
                      <a:pt x="0" y="138"/>
                    </a:lnTo>
                    <a:lnTo>
                      <a:pt x="0" y="173"/>
                    </a:lnTo>
                    <a:lnTo>
                      <a:pt x="99" y="190"/>
                    </a:lnTo>
                    <a:lnTo>
                      <a:pt x="253" y="190"/>
                    </a:lnTo>
                    <a:lnTo>
                      <a:pt x="369" y="161"/>
                    </a:lnTo>
                    <a:lnTo>
                      <a:pt x="427" y="135"/>
                    </a:lnTo>
                    <a:lnTo>
                      <a:pt x="585" y="112"/>
                    </a:lnTo>
                    <a:lnTo>
                      <a:pt x="585" y="45"/>
                    </a:lnTo>
                    <a:lnTo>
                      <a:pt x="565" y="0"/>
                    </a:lnTo>
                    <a:lnTo>
                      <a:pt x="279" y="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38" name="Freeform 37"/>
              <p:cNvSpPr>
                <a:spLocks noChangeAspect="1"/>
              </p:cNvSpPr>
              <p:nvPr/>
            </p:nvSpPr>
            <p:spPr bwMode="auto">
              <a:xfrm>
                <a:off x="2999" y="3059"/>
                <a:ext cx="316" cy="168"/>
              </a:xfrm>
              <a:custGeom>
                <a:avLst/>
                <a:gdLst>
                  <a:gd name="T0" fmla="*/ 6 w 631"/>
                  <a:gd name="T1" fmla="*/ 7 h 168"/>
                  <a:gd name="T2" fmla="*/ 0 w 631"/>
                  <a:gd name="T3" fmla="*/ 100 h 168"/>
                  <a:gd name="T4" fmla="*/ 146 w 631"/>
                  <a:gd name="T5" fmla="*/ 116 h 168"/>
                  <a:gd name="T6" fmla="*/ 231 w 631"/>
                  <a:gd name="T7" fmla="*/ 135 h 168"/>
                  <a:gd name="T8" fmla="*/ 379 w 631"/>
                  <a:gd name="T9" fmla="*/ 155 h 168"/>
                  <a:gd name="T10" fmla="*/ 489 w 631"/>
                  <a:gd name="T11" fmla="*/ 168 h 168"/>
                  <a:gd name="T12" fmla="*/ 611 w 631"/>
                  <a:gd name="T13" fmla="*/ 158 h 168"/>
                  <a:gd name="T14" fmla="*/ 631 w 631"/>
                  <a:gd name="T15" fmla="*/ 116 h 168"/>
                  <a:gd name="T16" fmla="*/ 457 w 631"/>
                  <a:gd name="T17" fmla="*/ 68 h 168"/>
                  <a:gd name="T18" fmla="*/ 329 w 631"/>
                  <a:gd name="T19" fmla="*/ 29 h 168"/>
                  <a:gd name="T20" fmla="*/ 263 w 631"/>
                  <a:gd name="T21" fmla="*/ 0 h 168"/>
                  <a:gd name="T22" fmla="*/ 6 w 631"/>
                  <a:gd name="T23" fmla="*/ 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31" h="168">
                    <a:moveTo>
                      <a:pt x="6" y="7"/>
                    </a:moveTo>
                    <a:lnTo>
                      <a:pt x="0" y="100"/>
                    </a:lnTo>
                    <a:lnTo>
                      <a:pt x="146" y="116"/>
                    </a:lnTo>
                    <a:lnTo>
                      <a:pt x="231" y="135"/>
                    </a:lnTo>
                    <a:lnTo>
                      <a:pt x="379" y="155"/>
                    </a:lnTo>
                    <a:lnTo>
                      <a:pt x="489" y="168"/>
                    </a:lnTo>
                    <a:lnTo>
                      <a:pt x="611" y="158"/>
                    </a:lnTo>
                    <a:lnTo>
                      <a:pt x="631" y="116"/>
                    </a:lnTo>
                    <a:lnTo>
                      <a:pt x="457" y="68"/>
                    </a:lnTo>
                    <a:lnTo>
                      <a:pt x="329" y="29"/>
                    </a:lnTo>
                    <a:lnTo>
                      <a:pt x="263" y="0"/>
                    </a:lnTo>
                    <a:lnTo>
                      <a:pt x="6"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29" name="Freeform 38"/>
            <p:cNvSpPr>
              <a:spLocks noChangeAspect="1"/>
            </p:cNvSpPr>
            <p:nvPr/>
          </p:nvSpPr>
          <p:spPr bwMode="auto">
            <a:xfrm>
              <a:off x="3751" y="3031"/>
              <a:ext cx="165" cy="128"/>
            </a:xfrm>
            <a:custGeom>
              <a:avLst/>
              <a:gdLst>
                <a:gd name="T0" fmla="*/ 96 w 329"/>
                <a:gd name="T1" fmla="*/ 13 h 128"/>
                <a:gd name="T2" fmla="*/ 26 w 329"/>
                <a:gd name="T3" fmla="*/ 44 h 128"/>
                <a:gd name="T4" fmla="*/ 0 w 329"/>
                <a:gd name="T5" fmla="*/ 83 h 128"/>
                <a:gd name="T6" fmla="*/ 72 w 329"/>
                <a:gd name="T7" fmla="*/ 121 h 128"/>
                <a:gd name="T8" fmla="*/ 142 w 329"/>
                <a:gd name="T9" fmla="*/ 128 h 128"/>
                <a:gd name="T10" fmla="*/ 194 w 329"/>
                <a:gd name="T11" fmla="*/ 118 h 128"/>
                <a:gd name="T12" fmla="*/ 244 w 329"/>
                <a:gd name="T13" fmla="*/ 124 h 128"/>
                <a:gd name="T14" fmla="*/ 303 w 329"/>
                <a:gd name="T15" fmla="*/ 89 h 128"/>
                <a:gd name="T16" fmla="*/ 329 w 329"/>
                <a:gd name="T17" fmla="*/ 47 h 128"/>
                <a:gd name="T18" fmla="*/ 264 w 329"/>
                <a:gd name="T19" fmla="*/ 0 h 128"/>
                <a:gd name="T20" fmla="*/ 96 w 329"/>
                <a:gd name="T21" fmla="*/ 1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9" h="128">
                  <a:moveTo>
                    <a:pt x="96" y="13"/>
                  </a:moveTo>
                  <a:lnTo>
                    <a:pt x="26" y="44"/>
                  </a:lnTo>
                  <a:lnTo>
                    <a:pt x="0" y="83"/>
                  </a:lnTo>
                  <a:lnTo>
                    <a:pt x="72" y="121"/>
                  </a:lnTo>
                  <a:lnTo>
                    <a:pt x="142" y="128"/>
                  </a:lnTo>
                  <a:lnTo>
                    <a:pt x="194" y="118"/>
                  </a:lnTo>
                  <a:lnTo>
                    <a:pt x="244" y="124"/>
                  </a:lnTo>
                  <a:lnTo>
                    <a:pt x="303" y="89"/>
                  </a:lnTo>
                  <a:lnTo>
                    <a:pt x="329" y="47"/>
                  </a:lnTo>
                  <a:lnTo>
                    <a:pt x="264" y="0"/>
                  </a:lnTo>
                  <a:lnTo>
                    <a:pt x="96" y="13"/>
                  </a:lnTo>
                  <a:close/>
                </a:path>
              </a:pathLst>
            </a:custGeom>
            <a:solidFill>
              <a:srgbClr val="FFB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30" name="Freeform 39"/>
            <p:cNvSpPr>
              <a:spLocks noChangeAspect="1"/>
            </p:cNvSpPr>
            <p:nvPr/>
          </p:nvSpPr>
          <p:spPr bwMode="auto">
            <a:xfrm>
              <a:off x="4071" y="2304"/>
              <a:ext cx="205" cy="570"/>
            </a:xfrm>
            <a:custGeom>
              <a:avLst/>
              <a:gdLst>
                <a:gd name="T0" fmla="*/ 242 w 412"/>
                <a:gd name="T1" fmla="*/ 570 h 570"/>
                <a:gd name="T2" fmla="*/ 0 w 412"/>
                <a:gd name="T3" fmla="*/ 36 h 570"/>
                <a:gd name="T4" fmla="*/ 46 w 412"/>
                <a:gd name="T5" fmla="*/ 5 h 570"/>
                <a:gd name="T6" fmla="*/ 208 w 412"/>
                <a:gd name="T7" fmla="*/ 48 h 570"/>
                <a:gd name="T8" fmla="*/ 364 w 412"/>
                <a:gd name="T9" fmla="*/ 0 h 570"/>
                <a:gd name="T10" fmla="*/ 412 w 412"/>
                <a:gd name="T11" fmla="*/ 30 h 570"/>
                <a:gd name="T12" fmla="*/ 242 w 412"/>
                <a:gd name="T13" fmla="*/ 570 h 570"/>
              </a:gdLst>
              <a:ahLst/>
              <a:cxnLst>
                <a:cxn ang="0">
                  <a:pos x="T0" y="T1"/>
                </a:cxn>
                <a:cxn ang="0">
                  <a:pos x="T2" y="T3"/>
                </a:cxn>
                <a:cxn ang="0">
                  <a:pos x="T4" y="T5"/>
                </a:cxn>
                <a:cxn ang="0">
                  <a:pos x="T6" y="T7"/>
                </a:cxn>
                <a:cxn ang="0">
                  <a:pos x="T8" y="T9"/>
                </a:cxn>
                <a:cxn ang="0">
                  <a:pos x="T10" y="T11"/>
                </a:cxn>
                <a:cxn ang="0">
                  <a:pos x="T12" y="T13"/>
                </a:cxn>
              </a:cxnLst>
              <a:rect l="0" t="0" r="r" b="b"/>
              <a:pathLst>
                <a:path w="412" h="570">
                  <a:moveTo>
                    <a:pt x="242" y="570"/>
                  </a:moveTo>
                  <a:lnTo>
                    <a:pt x="0" y="36"/>
                  </a:lnTo>
                  <a:lnTo>
                    <a:pt x="46" y="5"/>
                  </a:lnTo>
                  <a:lnTo>
                    <a:pt x="208" y="48"/>
                  </a:lnTo>
                  <a:lnTo>
                    <a:pt x="364" y="0"/>
                  </a:lnTo>
                  <a:lnTo>
                    <a:pt x="412" y="30"/>
                  </a:lnTo>
                  <a:lnTo>
                    <a:pt x="242" y="570"/>
                  </a:lnTo>
                  <a:close/>
                </a:path>
              </a:pathLst>
            </a:custGeom>
            <a:solidFill>
              <a:srgbClr val="9FB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31" name="Freeform 40"/>
            <p:cNvSpPr>
              <a:spLocks noChangeAspect="1"/>
            </p:cNvSpPr>
            <p:nvPr/>
          </p:nvSpPr>
          <p:spPr bwMode="auto">
            <a:xfrm>
              <a:off x="4146" y="2350"/>
              <a:ext cx="77" cy="511"/>
            </a:xfrm>
            <a:custGeom>
              <a:avLst/>
              <a:gdLst>
                <a:gd name="T0" fmla="*/ 46 w 154"/>
                <a:gd name="T1" fmla="*/ 0 h 511"/>
                <a:gd name="T2" fmla="*/ 62 w 154"/>
                <a:gd name="T3" fmla="*/ 0 h 511"/>
                <a:gd name="T4" fmla="*/ 114 w 154"/>
                <a:gd name="T5" fmla="*/ 37 h 511"/>
                <a:gd name="T6" fmla="*/ 84 w 154"/>
                <a:gd name="T7" fmla="*/ 64 h 511"/>
                <a:gd name="T8" fmla="*/ 124 w 154"/>
                <a:gd name="T9" fmla="*/ 131 h 511"/>
                <a:gd name="T10" fmla="*/ 150 w 154"/>
                <a:gd name="T11" fmla="*/ 193 h 511"/>
                <a:gd name="T12" fmla="*/ 154 w 154"/>
                <a:gd name="T13" fmla="*/ 266 h 511"/>
                <a:gd name="T14" fmla="*/ 138 w 154"/>
                <a:gd name="T15" fmla="*/ 418 h 511"/>
                <a:gd name="T16" fmla="*/ 132 w 154"/>
                <a:gd name="T17" fmla="*/ 509 h 511"/>
                <a:gd name="T18" fmla="*/ 46 w 154"/>
                <a:gd name="T19" fmla="*/ 511 h 511"/>
                <a:gd name="T20" fmla="*/ 30 w 154"/>
                <a:gd name="T21" fmla="*/ 416 h 511"/>
                <a:gd name="T22" fmla="*/ 4 w 154"/>
                <a:gd name="T23" fmla="*/ 266 h 511"/>
                <a:gd name="T24" fmla="*/ 4 w 154"/>
                <a:gd name="T25" fmla="*/ 195 h 511"/>
                <a:gd name="T26" fmla="*/ 16 w 154"/>
                <a:gd name="T27" fmla="*/ 132 h 511"/>
                <a:gd name="T28" fmla="*/ 40 w 154"/>
                <a:gd name="T29" fmla="*/ 66 h 511"/>
                <a:gd name="T30" fmla="*/ 0 w 154"/>
                <a:gd name="T31" fmla="*/ 44 h 511"/>
                <a:gd name="T32" fmla="*/ 46 w 154"/>
                <a:gd name="T33" fmla="*/ 0 h 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4" h="511">
                  <a:moveTo>
                    <a:pt x="46" y="0"/>
                  </a:moveTo>
                  <a:lnTo>
                    <a:pt x="62" y="0"/>
                  </a:lnTo>
                  <a:lnTo>
                    <a:pt x="114" y="37"/>
                  </a:lnTo>
                  <a:lnTo>
                    <a:pt x="84" y="64"/>
                  </a:lnTo>
                  <a:lnTo>
                    <a:pt x="124" y="131"/>
                  </a:lnTo>
                  <a:lnTo>
                    <a:pt x="150" y="193"/>
                  </a:lnTo>
                  <a:lnTo>
                    <a:pt x="154" y="266"/>
                  </a:lnTo>
                  <a:lnTo>
                    <a:pt x="138" y="418"/>
                  </a:lnTo>
                  <a:lnTo>
                    <a:pt x="132" y="509"/>
                  </a:lnTo>
                  <a:lnTo>
                    <a:pt x="46" y="511"/>
                  </a:lnTo>
                  <a:lnTo>
                    <a:pt x="30" y="416"/>
                  </a:lnTo>
                  <a:lnTo>
                    <a:pt x="4" y="266"/>
                  </a:lnTo>
                  <a:lnTo>
                    <a:pt x="4" y="195"/>
                  </a:lnTo>
                  <a:lnTo>
                    <a:pt x="16" y="132"/>
                  </a:lnTo>
                  <a:lnTo>
                    <a:pt x="40" y="66"/>
                  </a:lnTo>
                  <a:lnTo>
                    <a:pt x="0" y="44"/>
                  </a:lnTo>
                  <a:lnTo>
                    <a:pt x="46" y="0"/>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nvGrpSpPr>
            <p:cNvPr id="32" name="Group 41"/>
            <p:cNvGrpSpPr>
              <a:grpSpLocks noChangeAspect="1"/>
            </p:cNvGrpSpPr>
            <p:nvPr/>
          </p:nvGrpSpPr>
          <p:grpSpPr bwMode="auto">
            <a:xfrm>
              <a:off x="3792" y="2328"/>
              <a:ext cx="773" cy="1675"/>
              <a:chOff x="2555" y="1437"/>
              <a:chExt cx="773" cy="1675"/>
            </a:xfrm>
          </p:grpSpPr>
          <p:sp>
            <p:nvSpPr>
              <p:cNvPr id="33" name="Freeform 42"/>
              <p:cNvSpPr>
                <a:spLocks noChangeAspect="1"/>
              </p:cNvSpPr>
              <p:nvPr/>
            </p:nvSpPr>
            <p:spPr bwMode="auto">
              <a:xfrm>
                <a:off x="2555" y="1437"/>
                <a:ext cx="773" cy="1675"/>
              </a:xfrm>
              <a:custGeom>
                <a:avLst/>
                <a:gdLst>
                  <a:gd name="T0" fmla="*/ 563 w 1546"/>
                  <a:gd name="T1" fmla="*/ 8 h 1675"/>
                  <a:gd name="T2" fmla="*/ 259 w 1546"/>
                  <a:gd name="T3" fmla="*/ 82 h 1675"/>
                  <a:gd name="T4" fmla="*/ 66 w 1546"/>
                  <a:gd name="T5" fmla="*/ 354 h 1675"/>
                  <a:gd name="T6" fmla="*/ 20 w 1546"/>
                  <a:gd name="T7" fmla="*/ 458 h 1675"/>
                  <a:gd name="T8" fmla="*/ 0 w 1546"/>
                  <a:gd name="T9" fmla="*/ 718 h 1675"/>
                  <a:gd name="T10" fmla="*/ 205 w 1546"/>
                  <a:gd name="T11" fmla="*/ 717 h 1675"/>
                  <a:gd name="T12" fmla="*/ 223 w 1546"/>
                  <a:gd name="T13" fmla="*/ 488 h 1675"/>
                  <a:gd name="T14" fmla="*/ 363 w 1546"/>
                  <a:gd name="T15" fmla="*/ 322 h 1675"/>
                  <a:gd name="T16" fmla="*/ 381 w 1546"/>
                  <a:gd name="T17" fmla="*/ 568 h 1675"/>
                  <a:gd name="T18" fmla="*/ 357 w 1546"/>
                  <a:gd name="T19" fmla="*/ 832 h 1675"/>
                  <a:gd name="T20" fmla="*/ 447 w 1546"/>
                  <a:gd name="T21" fmla="*/ 838 h 1675"/>
                  <a:gd name="T22" fmla="*/ 433 w 1546"/>
                  <a:gd name="T23" fmla="*/ 1179 h 1675"/>
                  <a:gd name="T24" fmla="*/ 409 w 1546"/>
                  <a:gd name="T25" fmla="*/ 1662 h 1675"/>
                  <a:gd name="T26" fmla="*/ 537 w 1546"/>
                  <a:gd name="T27" fmla="*/ 1675 h 1675"/>
                  <a:gd name="T28" fmla="*/ 695 w 1546"/>
                  <a:gd name="T29" fmla="*/ 1643 h 1675"/>
                  <a:gd name="T30" fmla="*/ 817 w 1546"/>
                  <a:gd name="T31" fmla="*/ 851 h 1675"/>
                  <a:gd name="T32" fmla="*/ 863 w 1546"/>
                  <a:gd name="T33" fmla="*/ 1302 h 1675"/>
                  <a:gd name="T34" fmla="*/ 895 w 1546"/>
                  <a:gd name="T35" fmla="*/ 1646 h 1675"/>
                  <a:gd name="T36" fmla="*/ 1069 w 1546"/>
                  <a:gd name="T37" fmla="*/ 1675 h 1675"/>
                  <a:gd name="T38" fmla="*/ 1210 w 1546"/>
                  <a:gd name="T39" fmla="*/ 1669 h 1675"/>
                  <a:gd name="T40" fmla="*/ 1160 w 1546"/>
                  <a:gd name="T41" fmla="*/ 1037 h 1675"/>
                  <a:gd name="T42" fmla="*/ 1184 w 1546"/>
                  <a:gd name="T43" fmla="*/ 832 h 1675"/>
                  <a:gd name="T44" fmla="*/ 1236 w 1546"/>
                  <a:gd name="T45" fmla="*/ 819 h 1675"/>
                  <a:gd name="T46" fmla="*/ 1274 w 1546"/>
                  <a:gd name="T47" fmla="*/ 748 h 1675"/>
                  <a:gd name="T48" fmla="*/ 1288 w 1546"/>
                  <a:gd name="T49" fmla="*/ 688 h 1675"/>
                  <a:gd name="T50" fmla="*/ 1546 w 1546"/>
                  <a:gd name="T51" fmla="*/ 540 h 1675"/>
                  <a:gd name="T52" fmla="*/ 1314 w 1546"/>
                  <a:gd name="T53" fmla="*/ 83 h 1675"/>
                  <a:gd name="T54" fmla="*/ 961 w 1546"/>
                  <a:gd name="T55" fmla="*/ 0 h 1675"/>
                  <a:gd name="T56" fmla="*/ 799 w 1546"/>
                  <a:gd name="T57" fmla="*/ 529 h 1675"/>
                  <a:gd name="T58" fmla="*/ 563 w 1546"/>
                  <a:gd name="T59" fmla="*/ 8 h 1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46" h="1675">
                    <a:moveTo>
                      <a:pt x="563" y="8"/>
                    </a:moveTo>
                    <a:lnTo>
                      <a:pt x="259" y="82"/>
                    </a:lnTo>
                    <a:lnTo>
                      <a:pt x="66" y="354"/>
                    </a:lnTo>
                    <a:lnTo>
                      <a:pt x="20" y="458"/>
                    </a:lnTo>
                    <a:lnTo>
                      <a:pt x="0" y="718"/>
                    </a:lnTo>
                    <a:lnTo>
                      <a:pt x="205" y="717"/>
                    </a:lnTo>
                    <a:lnTo>
                      <a:pt x="223" y="488"/>
                    </a:lnTo>
                    <a:lnTo>
                      <a:pt x="363" y="322"/>
                    </a:lnTo>
                    <a:lnTo>
                      <a:pt x="381" y="568"/>
                    </a:lnTo>
                    <a:lnTo>
                      <a:pt x="357" y="832"/>
                    </a:lnTo>
                    <a:lnTo>
                      <a:pt x="447" y="838"/>
                    </a:lnTo>
                    <a:lnTo>
                      <a:pt x="433" y="1179"/>
                    </a:lnTo>
                    <a:lnTo>
                      <a:pt x="409" y="1662"/>
                    </a:lnTo>
                    <a:lnTo>
                      <a:pt x="537" y="1675"/>
                    </a:lnTo>
                    <a:lnTo>
                      <a:pt x="695" y="1643"/>
                    </a:lnTo>
                    <a:lnTo>
                      <a:pt x="817" y="851"/>
                    </a:lnTo>
                    <a:lnTo>
                      <a:pt x="863" y="1302"/>
                    </a:lnTo>
                    <a:lnTo>
                      <a:pt x="895" y="1646"/>
                    </a:lnTo>
                    <a:lnTo>
                      <a:pt x="1069" y="1675"/>
                    </a:lnTo>
                    <a:lnTo>
                      <a:pt x="1210" y="1669"/>
                    </a:lnTo>
                    <a:lnTo>
                      <a:pt x="1160" y="1037"/>
                    </a:lnTo>
                    <a:lnTo>
                      <a:pt x="1184" y="832"/>
                    </a:lnTo>
                    <a:lnTo>
                      <a:pt x="1236" y="819"/>
                    </a:lnTo>
                    <a:lnTo>
                      <a:pt x="1274" y="748"/>
                    </a:lnTo>
                    <a:lnTo>
                      <a:pt x="1288" y="688"/>
                    </a:lnTo>
                    <a:lnTo>
                      <a:pt x="1546" y="540"/>
                    </a:lnTo>
                    <a:lnTo>
                      <a:pt x="1314" y="83"/>
                    </a:lnTo>
                    <a:lnTo>
                      <a:pt x="961" y="0"/>
                    </a:lnTo>
                    <a:lnTo>
                      <a:pt x="799" y="529"/>
                    </a:lnTo>
                    <a:lnTo>
                      <a:pt x="563" y="8"/>
                    </a:lnTo>
                    <a:close/>
                  </a:path>
                </a:pathLst>
              </a:cu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nvGrpSpPr>
              <p:cNvPr id="34" name="Group 43"/>
              <p:cNvGrpSpPr>
                <a:grpSpLocks noChangeAspect="1"/>
              </p:cNvGrpSpPr>
              <p:nvPr/>
            </p:nvGrpSpPr>
            <p:grpSpPr bwMode="auto">
              <a:xfrm>
                <a:off x="2947" y="2010"/>
                <a:ext cx="32" cy="90"/>
                <a:chOff x="2947" y="2010"/>
                <a:chExt cx="32" cy="90"/>
              </a:xfrm>
            </p:grpSpPr>
            <p:sp>
              <p:nvSpPr>
                <p:cNvPr id="35" name="Oval 44"/>
                <p:cNvSpPr>
                  <a:spLocks noChangeAspect="1" noChangeArrowheads="1"/>
                </p:cNvSpPr>
                <p:nvPr/>
              </p:nvSpPr>
              <p:spPr bwMode="auto">
                <a:xfrm>
                  <a:off x="2947" y="2010"/>
                  <a:ext cx="32" cy="29"/>
                </a:xfrm>
                <a:prstGeom prst="ellipse">
                  <a:avLst/>
                </a:pr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36" name="Oval 45"/>
                <p:cNvSpPr>
                  <a:spLocks noChangeAspect="1" noChangeArrowheads="1"/>
                </p:cNvSpPr>
                <p:nvPr/>
              </p:nvSpPr>
              <p:spPr bwMode="auto">
                <a:xfrm>
                  <a:off x="2947" y="2065"/>
                  <a:ext cx="32" cy="35"/>
                </a:xfrm>
                <a:prstGeom prst="ellipse">
                  <a:avLst/>
                </a:pr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grpSp>
      <p:sp>
        <p:nvSpPr>
          <p:cNvPr id="43" name="Rectangle 51"/>
          <p:cNvSpPr>
            <a:spLocks noChangeArrowheads="1"/>
          </p:cNvSpPr>
          <p:nvPr/>
        </p:nvSpPr>
        <p:spPr bwMode="auto">
          <a:xfrm>
            <a:off x="1751148" y="3254982"/>
            <a:ext cx="620738" cy="279779"/>
          </a:xfrm>
          <a:prstGeom prst="rect">
            <a:avLst/>
          </a:prstGeom>
          <a:solidFill>
            <a:srgbClr val="669900"/>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s-ES_tradnl" altLang="es-ES" b="1" dirty="0">
                <a:solidFill>
                  <a:srgbClr val="000000"/>
                </a:solidFill>
              </a:rPr>
              <a:t>B</a:t>
            </a:r>
            <a:endParaRPr lang="en-US" altLang="es-ES" sz="2400" b="1" dirty="0">
              <a:solidFill>
                <a:srgbClr val="000000"/>
              </a:solidFill>
            </a:endParaRPr>
          </a:p>
        </p:txBody>
      </p:sp>
      <p:sp>
        <p:nvSpPr>
          <p:cNvPr id="44" name="Rectangle 51"/>
          <p:cNvSpPr>
            <a:spLocks noChangeArrowheads="1"/>
          </p:cNvSpPr>
          <p:nvPr/>
        </p:nvSpPr>
        <p:spPr bwMode="auto">
          <a:xfrm>
            <a:off x="3220570" y="3267492"/>
            <a:ext cx="620738" cy="279779"/>
          </a:xfrm>
          <a:prstGeom prst="rect">
            <a:avLst/>
          </a:prstGeom>
          <a:pattFill prst="pct50">
            <a:fgClr>
              <a:schemeClr val="accent5">
                <a:lumMod val="50000"/>
              </a:schemeClr>
            </a:fgClr>
            <a:bgClr>
              <a:schemeClr val="bg1"/>
            </a:bgClr>
          </a:patt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s-ES" dirty="0" smtClean="0">
                <a:solidFill>
                  <a:schemeClr val="lt1"/>
                </a:solidFill>
              </a:rPr>
              <a:t>C</a:t>
            </a:r>
            <a:endParaRPr lang="en-US" altLang="es-ES" dirty="0">
              <a:solidFill>
                <a:schemeClr val="lt1"/>
              </a:solidFill>
            </a:endParaRPr>
          </a:p>
        </p:txBody>
      </p:sp>
      <p:cxnSp>
        <p:nvCxnSpPr>
          <p:cNvPr id="45" name="Straight Arrow Connector 44"/>
          <p:cNvCxnSpPr>
            <a:stCxn id="44" idx="1"/>
            <a:endCxn id="43" idx="3"/>
          </p:cNvCxnSpPr>
          <p:nvPr/>
        </p:nvCxnSpPr>
        <p:spPr>
          <a:xfrm flipH="1" flipV="1">
            <a:off x="2371886" y="3394872"/>
            <a:ext cx="848684" cy="1251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stCxn id="5" idx="3"/>
          </p:cNvCxnSpPr>
          <p:nvPr/>
        </p:nvCxnSpPr>
        <p:spPr>
          <a:xfrm>
            <a:off x="2371886" y="2925224"/>
            <a:ext cx="896753" cy="32975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2588096" y="2842229"/>
            <a:ext cx="620738" cy="261610"/>
          </a:xfrm>
          <a:prstGeom prst="rect">
            <a:avLst/>
          </a:prstGeom>
          <a:noFill/>
        </p:spPr>
        <p:txBody>
          <a:bodyPr wrap="square" rtlCol="0">
            <a:spAutoFit/>
          </a:bodyPr>
          <a:lstStyle/>
          <a:p>
            <a:r>
              <a:rPr lang="es-ES" sz="1100" dirty="0" smtClean="0"/>
              <a:t>100%</a:t>
            </a:r>
            <a:endParaRPr lang="es-ES" sz="1100" dirty="0"/>
          </a:p>
        </p:txBody>
      </p:sp>
      <p:sp>
        <p:nvSpPr>
          <p:cNvPr id="48" name="TextBox 47"/>
          <p:cNvSpPr txBox="1"/>
          <p:nvPr/>
        </p:nvSpPr>
        <p:spPr>
          <a:xfrm>
            <a:off x="2447778" y="3157235"/>
            <a:ext cx="368799" cy="261610"/>
          </a:xfrm>
          <a:prstGeom prst="rect">
            <a:avLst/>
          </a:prstGeom>
          <a:noFill/>
        </p:spPr>
        <p:txBody>
          <a:bodyPr wrap="square" rtlCol="0">
            <a:spAutoFit/>
          </a:bodyPr>
          <a:lstStyle/>
          <a:p>
            <a:r>
              <a:rPr lang="es-ES" sz="1100" dirty="0" smtClean="0"/>
              <a:t>5%</a:t>
            </a:r>
            <a:endParaRPr lang="es-ES" sz="1100" dirty="0"/>
          </a:p>
        </p:txBody>
      </p:sp>
      <p:sp>
        <p:nvSpPr>
          <p:cNvPr id="49" name="TextBox 48"/>
          <p:cNvSpPr txBox="1"/>
          <p:nvPr/>
        </p:nvSpPr>
        <p:spPr>
          <a:xfrm>
            <a:off x="1658204" y="3020908"/>
            <a:ext cx="474101" cy="261610"/>
          </a:xfrm>
          <a:prstGeom prst="rect">
            <a:avLst/>
          </a:prstGeom>
          <a:noFill/>
        </p:spPr>
        <p:txBody>
          <a:bodyPr wrap="square" rtlCol="0">
            <a:spAutoFit/>
          </a:bodyPr>
          <a:lstStyle/>
          <a:p>
            <a:r>
              <a:rPr lang="es-ES" sz="1100" dirty="0" smtClean="0"/>
              <a:t>95%</a:t>
            </a:r>
            <a:endParaRPr lang="es-ES" sz="1100" dirty="0"/>
          </a:p>
        </p:txBody>
      </p:sp>
      <p:sp>
        <p:nvSpPr>
          <p:cNvPr id="50" name="Rectangle 9"/>
          <p:cNvSpPr>
            <a:spLocks noChangeArrowheads="1"/>
          </p:cNvSpPr>
          <p:nvPr/>
        </p:nvSpPr>
        <p:spPr bwMode="auto">
          <a:xfrm>
            <a:off x="5045075" y="2813701"/>
            <a:ext cx="1508125" cy="58230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altLang="es-ES" dirty="0" smtClean="0">
                <a:solidFill>
                  <a:schemeClr val="lt1"/>
                </a:solidFill>
              </a:rPr>
              <a:t>B </a:t>
            </a:r>
            <a:r>
              <a:rPr lang="es-ES_tradnl" altLang="es-ES" dirty="0">
                <a:solidFill>
                  <a:schemeClr val="lt1"/>
                </a:solidFill>
              </a:rPr>
              <a:t>+ </a:t>
            </a:r>
            <a:r>
              <a:rPr lang="es-ES_tradnl" altLang="es-ES" dirty="0" smtClean="0">
                <a:solidFill>
                  <a:schemeClr val="lt1"/>
                </a:solidFill>
              </a:rPr>
              <a:t>A</a:t>
            </a:r>
            <a:endParaRPr lang="en-US" altLang="es-ES" dirty="0">
              <a:solidFill>
                <a:schemeClr val="lt1"/>
              </a:solidFill>
            </a:endParaRPr>
          </a:p>
        </p:txBody>
      </p:sp>
      <p:sp>
        <p:nvSpPr>
          <p:cNvPr id="51" name="Line 18"/>
          <p:cNvSpPr>
            <a:spLocks noChangeShapeType="1"/>
          </p:cNvSpPr>
          <p:nvPr/>
        </p:nvSpPr>
        <p:spPr bwMode="auto">
          <a:xfrm>
            <a:off x="4446872" y="2218554"/>
            <a:ext cx="0" cy="1321198"/>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s-ES"/>
          </a:p>
        </p:txBody>
      </p:sp>
      <p:sp>
        <p:nvSpPr>
          <p:cNvPr id="52" name="Rectangle 20"/>
          <p:cNvSpPr>
            <a:spLocks noChangeArrowheads="1"/>
          </p:cNvSpPr>
          <p:nvPr/>
        </p:nvSpPr>
        <p:spPr bwMode="auto">
          <a:xfrm>
            <a:off x="7427866" y="2076998"/>
            <a:ext cx="1403350" cy="611188"/>
          </a:xfrm>
          <a:prstGeom prst="rect">
            <a:avLst/>
          </a:prstGeom>
          <a:solidFill>
            <a:srgbClr val="669900"/>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s-ES" sz="2400" b="1" dirty="0" smtClean="0">
                <a:solidFill>
                  <a:srgbClr val="000000"/>
                </a:solidFill>
              </a:rPr>
              <a:t>A</a:t>
            </a:r>
            <a:endParaRPr lang="en-US" altLang="es-ES" sz="2400" b="1" dirty="0">
              <a:solidFill>
                <a:srgbClr val="000000"/>
              </a:solidFill>
            </a:endParaRPr>
          </a:p>
        </p:txBody>
      </p:sp>
      <p:sp>
        <p:nvSpPr>
          <p:cNvPr id="53" name="Line 21"/>
          <p:cNvSpPr>
            <a:spLocks noChangeShapeType="1"/>
          </p:cNvSpPr>
          <p:nvPr/>
        </p:nvSpPr>
        <p:spPr bwMode="auto">
          <a:xfrm flipH="1">
            <a:off x="7427866" y="2076998"/>
            <a:ext cx="1403350" cy="611188"/>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s-ES"/>
          </a:p>
        </p:txBody>
      </p:sp>
      <p:sp>
        <p:nvSpPr>
          <p:cNvPr id="54" name="Line 22"/>
          <p:cNvSpPr>
            <a:spLocks noChangeShapeType="1"/>
          </p:cNvSpPr>
          <p:nvPr/>
        </p:nvSpPr>
        <p:spPr bwMode="auto">
          <a:xfrm>
            <a:off x="7427866" y="2076998"/>
            <a:ext cx="1403350" cy="611188"/>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s-ES"/>
          </a:p>
        </p:txBody>
      </p:sp>
      <p:sp>
        <p:nvSpPr>
          <p:cNvPr id="55" name="Rectangle 23"/>
          <p:cNvSpPr>
            <a:spLocks noChangeArrowheads="1"/>
          </p:cNvSpPr>
          <p:nvPr/>
        </p:nvSpPr>
        <p:spPr bwMode="auto">
          <a:xfrm>
            <a:off x="7427866" y="2811428"/>
            <a:ext cx="1403350" cy="611188"/>
          </a:xfrm>
          <a:prstGeom prst="rect">
            <a:avLst/>
          </a:prstGeom>
          <a:pattFill prst="pct50">
            <a:fgClr>
              <a:schemeClr val="accent5">
                <a:lumMod val="50000"/>
              </a:schemeClr>
            </a:fgClr>
            <a:bgClr>
              <a:schemeClr val="bg1"/>
            </a:bgClr>
          </a:patt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s-ES" dirty="0">
                <a:solidFill>
                  <a:schemeClr val="lt1"/>
                </a:solidFill>
              </a:rPr>
              <a:t>C</a:t>
            </a:r>
          </a:p>
        </p:txBody>
      </p:sp>
      <p:grpSp>
        <p:nvGrpSpPr>
          <p:cNvPr id="58" name="Group 9"/>
          <p:cNvGrpSpPr>
            <a:grpSpLocks noChangeAspect="1"/>
          </p:cNvGrpSpPr>
          <p:nvPr/>
        </p:nvGrpSpPr>
        <p:grpSpPr bwMode="auto">
          <a:xfrm>
            <a:off x="5945167" y="2129403"/>
            <a:ext cx="101834" cy="440526"/>
            <a:chOff x="1057" y="1393"/>
            <a:chExt cx="410" cy="1911"/>
          </a:xfrm>
        </p:grpSpPr>
        <p:grpSp>
          <p:nvGrpSpPr>
            <p:cNvPr id="59" name="Group 10"/>
            <p:cNvGrpSpPr>
              <a:grpSpLocks noChangeAspect="1"/>
            </p:cNvGrpSpPr>
            <p:nvPr/>
          </p:nvGrpSpPr>
          <p:grpSpPr bwMode="auto">
            <a:xfrm>
              <a:off x="1122" y="2315"/>
              <a:ext cx="338" cy="907"/>
              <a:chOff x="1122" y="2315"/>
              <a:chExt cx="338" cy="907"/>
            </a:xfrm>
          </p:grpSpPr>
          <p:grpSp>
            <p:nvGrpSpPr>
              <p:cNvPr id="74" name="Group 11"/>
              <p:cNvGrpSpPr>
                <a:grpSpLocks noChangeAspect="1"/>
              </p:cNvGrpSpPr>
              <p:nvPr/>
            </p:nvGrpSpPr>
            <p:grpSpPr bwMode="auto">
              <a:xfrm>
                <a:off x="1122" y="2315"/>
                <a:ext cx="338" cy="907"/>
                <a:chOff x="1122" y="2315"/>
                <a:chExt cx="338" cy="907"/>
              </a:xfrm>
            </p:grpSpPr>
            <p:sp>
              <p:nvSpPr>
                <p:cNvPr id="76" name="Freeform 12"/>
                <p:cNvSpPr>
                  <a:spLocks noChangeAspect="1"/>
                </p:cNvSpPr>
                <p:nvPr/>
              </p:nvSpPr>
              <p:spPr bwMode="auto">
                <a:xfrm>
                  <a:off x="1122" y="2511"/>
                  <a:ext cx="241" cy="711"/>
                </a:xfrm>
                <a:custGeom>
                  <a:avLst/>
                  <a:gdLst>
                    <a:gd name="T0" fmla="*/ 89 w 483"/>
                    <a:gd name="T1" fmla="*/ 16 h 711"/>
                    <a:gd name="T2" fmla="*/ 95 w 483"/>
                    <a:gd name="T3" fmla="*/ 220 h 711"/>
                    <a:gd name="T4" fmla="*/ 91 w 483"/>
                    <a:gd name="T5" fmla="*/ 393 h 711"/>
                    <a:gd name="T6" fmla="*/ 113 w 483"/>
                    <a:gd name="T7" fmla="*/ 560 h 711"/>
                    <a:gd name="T8" fmla="*/ 58 w 483"/>
                    <a:gd name="T9" fmla="*/ 632 h 711"/>
                    <a:gd name="T10" fmla="*/ 14 w 483"/>
                    <a:gd name="T11" fmla="*/ 680 h 711"/>
                    <a:gd name="T12" fmla="*/ 0 w 483"/>
                    <a:gd name="T13" fmla="*/ 694 h 711"/>
                    <a:gd name="T14" fmla="*/ 22 w 483"/>
                    <a:gd name="T15" fmla="*/ 711 h 711"/>
                    <a:gd name="T16" fmla="*/ 107 w 483"/>
                    <a:gd name="T17" fmla="*/ 708 h 711"/>
                    <a:gd name="T18" fmla="*/ 185 w 483"/>
                    <a:gd name="T19" fmla="*/ 614 h 711"/>
                    <a:gd name="T20" fmla="*/ 189 w 483"/>
                    <a:gd name="T21" fmla="*/ 554 h 711"/>
                    <a:gd name="T22" fmla="*/ 247 w 483"/>
                    <a:gd name="T23" fmla="*/ 358 h 711"/>
                    <a:gd name="T24" fmla="*/ 255 w 483"/>
                    <a:gd name="T25" fmla="*/ 312 h 711"/>
                    <a:gd name="T26" fmla="*/ 251 w 483"/>
                    <a:gd name="T27" fmla="*/ 405 h 711"/>
                    <a:gd name="T28" fmla="*/ 277 w 483"/>
                    <a:gd name="T29" fmla="*/ 535 h 711"/>
                    <a:gd name="T30" fmla="*/ 269 w 483"/>
                    <a:gd name="T31" fmla="*/ 596 h 711"/>
                    <a:gd name="T32" fmla="*/ 309 w 483"/>
                    <a:gd name="T33" fmla="*/ 657 h 711"/>
                    <a:gd name="T34" fmla="*/ 359 w 483"/>
                    <a:gd name="T35" fmla="*/ 700 h 711"/>
                    <a:gd name="T36" fmla="*/ 437 w 483"/>
                    <a:gd name="T37" fmla="*/ 703 h 711"/>
                    <a:gd name="T38" fmla="*/ 461 w 483"/>
                    <a:gd name="T39" fmla="*/ 688 h 711"/>
                    <a:gd name="T40" fmla="*/ 377 w 483"/>
                    <a:gd name="T41" fmla="*/ 593 h 711"/>
                    <a:gd name="T42" fmla="*/ 371 w 483"/>
                    <a:gd name="T43" fmla="*/ 549 h 711"/>
                    <a:gd name="T44" fmla="*/ 385 w 483"/>
                    <a:gd name="T45" fmla="*/ 455 h 711"/>
                    <a:gd name="T46" fmla="*/ 417 w 483"/>
                    <a:gd name="T47" fmla="*/ 299 h 711"/>
                    <a:gd name="T48" fmla="*/ 483 w 483"/>
                    <a:gd name="T49" fmla="*/ 0 h 711"/>
                    <a:gd name="T50" fmla="*/ 89 w 483"/>
                    <a:gd name="T51" fmla="*/ 16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3" h="711">
                      <a:moveTo>
                        <a:pt x="89" y="16"/>
                      </a:moveTo>
                      <a:lnTo>
                        <a:pt x="95" y="220"/>
                      </a:lnTo>
                      <a:lnTo>
                        <a:pt x="91" y="393"/>
                      </a:lnTo>
                      <a:lnTo>
                        <a:pt x="113" y="560"/>
                      </a:lnTo>
                      <a:lnTo>
                        <a:pt x="58" y="632"/>
                      </a:lnTo>
                      <a:lnTo>
                        <a:pt x="14" y="680"/>
                      </a:lnTo>
                      <a:lnTo>
                        <a:pt x="0" y="694"/>
                      </a:lnTo>
                      <a:lnTo>
                        <a:pt x="22" y="711"/>
                      </a:lnTo>
                      <a:lnTo>
                        <a:pt x="107" y="708"/>
                      </a:lnTo>
                      <a:lnTo>
                        <a:pt x="185" y="614"/>
                      </a:lnTo>
                      <a:lnTo>
                        <a:pt x="189" y="554"/>
                      </a:lnTo>
                      <a:lnTo>
                        <a:pt x="247" y="358"/>
                      </a:lnTo>
                      <a:lnTo>
                        <a:pt x="255" y="312"/>
                      </a:lnTo>
                      <a:lnTo>
                        <a:pt x="251" y="405"/>
                      </a:lnTo>
                      <a:lnTo>
                        <a:pt x="277" y="535"/>
                      </a:lnTo>
                      <a:lnTo>
                        <a:pt x="269" y="596"/>
                      </a:lnTo>
                      <a:lnTo>
                        <a:pt x="309" y="657"/>
                      </a:lnTo>
                      <a:lnTo>
                        <a:pt x="359" y="700"/>
                      </a:lnTo>
                      <a:lnTo>
                        <a:pt x="437" y="703"/>
                      </a:lnTo>
                      <a:lnTo>
                        <a:pt x="461" y="688"/>
                      </a:lnTo>
                      <a:lnTo>
                        <a:pt x="377" y="593"/>
                      </a:lnTo>
                      <a:lnTo>
                        <a:pt x="371" y="549"/>
                      </a:lnTo>
                      <a:lnTo>
                        <a:pt x="385" y="455"/>
                      </a:lnTo>
                      <a:lnTo>
                        <a:pt x="417" y="299"/>
                      </a:lnTo>
                      <a:lnTo>
                        <a:pt x="483" y="0"/>
                      </a:lnTo>
                      <a:lnTo>
                        <a:pt x="89" y="16"/>
                      </a:lnTo>
                      <a:close/>
                    </a:path>
                  </a:pathLst>
                </a:custGeom>
                <a:solidFill>
                  <a:srgbClr val="FF7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77" name="Freeform 13"/>
                <p:cNvSpPr>
                  <a:spLocks noChangeAspect="1"/>
                </p:cNvSpPr>
                <p:nvPr/>
              </p:nvSpPr>
              <p:spPr bwMode="auto">
                <a:xfrm>
                  <a:off x="1403" y="2315"/>
                  <a:ext cx="57" cy="89"/>
                </a:xfrm>
                <a:custGeom>
                  <a:avLst/>
                  <a:gdLst>
                    <a:gd name="T0" fmla="*/ 114 w 114"/>
                    <a:gd name="T1" fmla="*/ 0 h 89"/>
                    <a:gd name="T2" fmla="*/ 114 w 114"/>
                    <a:gd name="T3" fmla="*/ 46 h 89"/>
                    <a:gd name="T4" fmla="*/ 0 w 114"/>
                    <a:gd name="T5" fmla="*/ 89 h 89"/>
                    <a:gd name="T6" fmla="*/ 52 w 114"/>
                    <a:gd name="T7" fmla="*/ 6 h 89"/>
                    <a:gd name="T8" fmla="*/ 114 w 114"/>
                    <a:gd name="T9" fmla="*/ 0 h 89"/>
                  </a:gdLst>
                  <a:ahLst/>
                  <a:cxnLst>
                    <a:cxn ang="0">
                      <a:pos x="T0" y="T1"/>
                    </a:cxn>
                    <a:cxn ang="0">
                      <a:pos x="T2" y="T3"/>
                    </a:cxn>
                    <a:cxn ang="0">
                      <a:pos x="T4" y="T5"/>
                    </a:cxn>
                    <a:cxn ang="0">
                      <a:pos x="T6" y="T7"/>
                    </a:cxn>
                    <a:cxn ang="0">
                      <a:pos x="T8" y="T9"/>
                    </a:cxn>
                  </a:cxnLst>
                  <a:rect l="0" t="0" r="r" b="b"/>
                  <a:pathLst>
                    <a:path w="114" h="89">
                      <a:moveTo>
                        <a:pt x="114" y="0"/>
                      </a:moveTo>
                      <a:lnTo>
                        <a:pt x="114" y="46"/>
                      </a:lnTo>
                      <a:lnTo>
                        <a:pt x="0" y="89"/>
                      </a:lnTo>
                      <a:lnTo>
                        <a:pt x="52" y="6"/>
                      </a:lnTo>
                      <a:lnTo>
                        <a:pt x="114" y="0"/>
                      </a:lnTo>
                      <a:close/>
                    </a:path>
                  </a:pathLst>
                </a:custGeom>
                <a:solidFill>
                  <a:srgbClr val="FF7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75" name="Freeform 14"/>
              <p:cNvSpPr>
                <a:spLocks noChangeAspect="1"/>
              </p:cNvSpPr>
              <p:nvPr/>
            </p:nvSpPr>
            <p:spPr bwMode="auto">
              <a:xfrm>
                <a:off x="1248" y="2518"/>
                <a:ext cx="17" cy="315"/>
              </a:xfrm>
              <a:custGeom>
                <a:avLst/>
                <a:gdLst>
                  <a:gd name="T0" fmla="*/ 36 w 36"/>
                  <a:gd name="T1" fmla="*/ 0 h 315"/>
                  <a:gd name="T2" fmla="*/ 36 w 36"/>
                  <a:gd name="T3" fmla="*/ 104 h 315"/>
                  <a:gd name="T4" fmla="*/ 28 w 36"/>
                  <a:gd name="T5" fmla="*/ 166 h 315"/>
                  <a:gd name="T6" fmla="*/ 22 w 36"/>
                  <a:gd name="T7" fmla="*/ 234 h 315"/>
                  <a:gd name="T8" fmla="*/ 0 w 36"/>
                  <a:gd name="T9" fmla="*/ 298 h 315"/>
                  <a:gd name="T10" fmla="*/ 6 w 36"/>
                  <a:gd name="T11" fmla="*/ 315 h 315"/>
                  <a:gd name="T12" fmla="*/ 36 w 36"/>
                  <a:gd name="T13" fmla="*/ 0 h 315"/>
                </a:gdLst>
                <a:ahLst/>
                <a:cxnLst>
                  <a:cxn ang="0">
                    <a:pos x="T0" y="T1"/>
                  </a:cxn>
                  <a:cxn ang="0">
                    <a:pos x="T2" y="T3"/>
                  </a:cxn>
                  <a:cxn ang="0">
                    <a:pos x="T4" y="T5"/>
                  </a:cxn>
                  <a:cxn ang="0">
                    <a:pos x="T6" y="T7"/>
                  </a:cxn>
                  <a:cxn ang="0">
                    <a:pos x="T8" y="T9"/>
                  </a:cxn>
                  <a:cxn ang="0">
                    <a:pos x="T10" y="T11"/>
                  </a:cxn>
                  <a:cxn ang="0">
                    <a:pos x="T12" y="T13"/>
                  </a:cxn>
                </a:cxnLst>
                <a:rect l="0" t="0" r="r" b="b"/>
                <a:pathLst>
                  <a:path w="36" h="315">
                    <a:moveTo>
                      <a:pt x="36" y="0"/>
                    </a:moveTo>
                    <a:lnTo>
                      <a:pt x="36" y="104"/>
                    </a:lnTo>
                    <a:lnTo>
                      <a:pt x="28" y="166"/>
                    </a:lnTo>
                    <a:lnTo>
                      <a:pt x="22" y="234"/>
                    </a:lnTo>
                    <a:lnTo>
                      <a:pt x="0" y="298"/>
                    </a:lnTo>
                    <a:lnTo>
                      <a:pt x="6" y="315"/>
                    </a:lnTo>
                    <a:lnTo>
                      <a:pt x="36" y="0"/>
                    </a:lnTo>
                    <a:close/>
                  </a:path>
                </a:pathLst>
              </a:custGeom>
              <a:solidFill>
                <a:srgbClr val="FF5F1F"/>
              </a:solidFill>
              <a:ln w="9525">
                <a:solidFill>
                  <a:srgbClr val="FF5F1F"/>
                </a:solidFill>
                <a:prstDash val="solid"/>
                <a:round/>
                <a:headEnd/>
                <a:tailEnd/>
              </a:ln>
            </p:spPr>
            <p:txBody>
              <a:bodyPr/>
              <a:lstStyle/>
              <a:p>
                <a:endParaRPr lang="es-ES"/>
              </a:p>
            </p:txBody>
          </p:sp>
        </p:grpSp>
        <p:sp>
          <p:nvSpPr>
            <p:cNvPr id="60" name="Freeform 15"/>
            <p:cNvSpPr>
              <a:spLocks noChangeAspect="1"/>
            </p:cNvSpPr>
            <p:nvPr/>
          </p:nvSpPr>
          <p:spPr bwMode="auto">
            <a:xfrm>
              <a:off x="1057" y="1682"/>
              <a:ext cx="410" cy="1053"/>
            </a:xfrm>
            <a:custGeom>
              <a:avLst/>
              <a:gdLst>
                <a:gd name="T0" fmla="*/ 325 w 820"/>
                <a:gd name="T1" fmla="*/ 6 h 1053"/>
                <a:gd name="T2" fmla="*/ 72 w 820"/>
                <a:gd name="T3" fmla="*/ 87 h 1053"/>
                <a:gd name="T4" fmla="*/ 30 w 820"/>
                <a:gd name="T5" fmla="*/ 124 h 1053"/>
                <a:gd name="T6" fmla="*/ 0 w 820"/>
                <a:gd name="T7" fmla="*/ 444 h 1053"/>
                <a:gd name="T8" fmla="*/ 12 w 820"/>
                <a:gd name="T9" fmla="*/ 520 h 1053"/>
                <a:gd name="T10" fmla="*/ 110 w 820"/>
                <a:gd name="T11" fmla="*/ 514 h 1053"/>
                <a:gd name="T12" fmla="*/ 104 w 820"/>
                <a:gd name="T13" fmla="*/ 703 h 1053"/>
                <a:gd name="T14" fmla="*/ 152 w 820"/>
                <a:gd name="T15" fmla="*/ 703 h 1053"/>
                <a:gd name="T16" fmla="*/ 194 w 820"/>
                <a:gd name="T17" fmla="*/ 850 h 1053"/>
                <a:gd name="T18" fmla="*/ 200 w 820"/>
                <a:gd name="T19" fmla="*/ 1045 h 1053"/>
                <a:gd name="T20" fmla="*/ 369 w 820"/>
                <a:gd name="T21" fmla="*/ 1053 h 1053"/>
                <a:gd name="T22" fmla="*/ 413 w 820"/>
                <a:gd name="T23" fmla="*/ 1026 h 1053"/>
                <a:gd name="T24" fmla="*/ 581 w 820"/>
                <a:gd name="T25" fmla="*/ 1015 h 1053"/>
                <a:gd name="T26" fmla="*/ 756 w 820"/>
                <a:gd name="T27" fmla="*/ 642 h 1053"/>
                <a:gd name="T28" fmla="*/ 820 w 820"/>
                <a:gd name="T29" fmla="*/ 638 h 1053"/>
                <a:gd name="T30" fmla="*/ 762 w 820"/>
                <a:gd name="T31" fmla="*/ 342 h 1053"/>
                <a:gd name="T32" fmla="*/ 760 w 820"/>
                <a:gd name="T33" fmla="*/ 110 h 1053"/>
                <a:gd name="T34" fmla="*/ 724 w 820"/>
                <a:gd name="T35" fmla="*/ 84 h 1053"/>
                <a:gd name="T36" fmla="*/ 451 w 820"/>
                <a:gd name="T37" fmla="*/ 0 h 1053"/>
                <a:gd name="T38" fmla="*/ 399 w 820"/>
                <a:gd name="T39" fmla="*/ 35 h 1053"/>
                <a:gd name="T40" fmla="*/ 325 w 820"/>
                <a:gd name="T41" fmla="*/ 6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20" h="1053">
                  <a:moveTo>
                    <a:pt x="325" y="6"/>
                  </a:moveTo>
                  <a:lnTo>
                    <a:pt x="72" y="87"/>
                  </a:lnTo>
                  <a:lnTo>
                    <a:pt x="30" y="124"/>
                  </a:lnTo>
                  <a:lnTo>
                    <a:pt x="0" y="444"/>
                  </a:lnTo>
                  <a:lnTo>
                    <a:pt x="12" y="520"/>
                  </a:lnTo>
                  <a:lnTo>
                    <a:pt x="110" y="514"/>
                  </a:lnTo>
                  <a:lnTo>
                    <a:pt x="104" y="703"/>
                  </a:lnTo>
                  <a:lnTo>
                    <a:pt x="152" y="703"/>
                  </a:lnTo>
                  <a:lnTo>
                    <a:pt x="194" y="850"/>
                  </a:lnTo>
                  <a:lnTo>
                    <a:pt x="200" y="1045"/>
                  </a:lnTo>
                  <a:lnTo>
                    <a:pt x="369" y="1053"/>
                  </a:lnTo>
                  <a:lnTo>
                    <a:pt x="413" y="1026"/>
                  </a:lnTo>
                  <a:lnTo>
                    <a:pt x="581" y="1015"/>
                  </a:lnTo>
                  <a:lnTo>
                    <a:pt x="756" y="642"/>
                  </a:lnTo>
                  <a:lnTo>
                    <a:pt x="820" y="638"/>
                  </a:lnTo>
                  <a:lnTo>
                    <a:pt x="762" y="342"/>
                  </a:lnTo>
                  <a:lnTo>
                    <a:pt x="760" y="110"/>
                  </a:lnTo>
                  <a:lnTo>
                    <a:pt x="724" y="84"/>
                  </a:lnTo>
                  <a:lnTo>
                    <a:pt x="451" y="0"/>
                  </a:lnTo>
                  <a:lnTo>
                    <a:pt x="399" y="35"/>
                  </a:lnTo>
                  <a:lnTo>
                    <a:pt x="325" y="6"/>
                  </a:lnTo>
                  <a:close/>
                </a:path>
              </a:pathLst>
            </a:custGeom>
            <a:solidFill>
              <a:srgbClr val="5F00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nvGrpSpPr>
            <p:cNvPr id="61" name="Group 16"/>
            <p:cNvGrpSpPr>
              <a:grpSpLocks noChangeAspect="1"/>
            </p:cNvGrpSpPr>
            <p:nvPr/>
          </p:nvGrpSpPr>
          <p:grpSpPr bwMode="auto">
            <a:xfrm>
              <a:off x="1109" y="3105"/>
              <a:ext cx="258" cy="199"/>
              <a:chOff x="1109" y="3105"/>
              <a:chExt cx="258" cy="199"/>
            </a:xfrm>
          </p:grpSpPr>
          <p:sp>
            <p:nvSpPr>
              <p:cNvPr id="72" name="Freeform 17"/>
              <p:cNvSpPr>
                <a:spLocks noChangeAspect="1"/>
              </p:cNvSpPr>
              <p:nvPr/>
            </p:nvSpPr>
            <p:spPr bwMode="auto">
              <a:xfrm>
                <a:off x="1251" y="3105"/>
                <a:ext cx="116" cy="189"/>
              </a:xfrm>
              <a:custGeom>
                <a:avLst/>
                <a:gdLst>
                  <a:gd name="T0" fmla="*/ 16 w 233"/>
                  <a:gd name="T1" fmla="*/ 0 h 189"/>
                  <a:gd name="T2" fmla="*/ 0 w 233"/>
                  <a:gd name="T3" fmla="*/ 29 h 189"/>
                  <a:gd name="T4" fmla="*/ 0 w 233"/>
                  <a:gd name="T5" fmla="*/ 84 h 189"/>
                  <a:gd name="T6" fmla="*/ 22 w 233"/>
                  <a:gd name="T7" fmla="*/ 64 h 189"/>
                  <a:gd name="T8" fmla="*/ 48 w 233"/>
                  <a:gd name="T9" fmla="*/ 91 h 189"/>
                  <a:gd name="T10" fmla="*/ 56 w 233"/>
                  <a:gd name="T11" fmla="*/ 130 h 189"/>
                  <a:gd name="T12" fmla="*/ 92 w 233"/>
                  <a:gd name="T13" fmla="*/ 165 h 189"/>
                  <a:gd name="T14" fmla="*/ 150 w 233"/>
                  <a:gd name="T15" fmla="*/ 184 h 189"/>
                  <a:gd name="T16" fmla="*/ 194 w 233"/>
                  <a:gd name="T17" fmla="*/ 189 h 189"/>
                  <a:gd name="T18" fmla="*/ 233 w 233"/>
                  <a:gd name="T19" fmla="*/ 185 h 189"/>
                  <a:gd name="T20" fmla="*/ 233 w 233"/>
                  <a:gd name="T21" fmla="*/ 148 h 189"/>
                  <a:gd name="T22" fmla="*/ 200 w 233"/>
                  <a:gd name="T23" fmla="*/ 92 h 189"/>
                  <a:gd name="T24" fmla="*/ 182 w 233"/>
                  <a:gd name="T25" fmla="*/ 106 h 189"/>
                  <a:gd name="T26" fmla="*/ 150 w 233"/>
                  <a:gd name="T27" fmla="*/ 106 h 189"/>
                  <a:gd name="T28" fmla="*/ 102 w 233"/>
                  <a:gd name="T29" fmla="*/ 104 h 189"/>
                  <a:gd name="T30" fmla="*/ 72 w 233"/>
                  <a:gd name="T31" fmla="*/ 79 h 189"/>
                  <a:gd name="T32" fmla="*/ 44 w 233"/>
                  <a:gd name="T33" fmla="*/ 50 h 189"/>
                  <a:gd name="T34" fmla="*/ 16 w 233"/>
                  <a:gd name="T35" fmla="*/ 0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3" h="189">
                    <a:moveTo>
                      <a:pt x="16" y="0"/>
                    </a:moveTo>
                    <a:lnTo>
                      <a:pt x="0" y="29"/>
                    </a:lnTo>
                    <a:lnTo>
                      <a:pt x="0" y="84"/>
                    </a:lnTo>
                    <a:lnTo>
                      <a:pt x="22" y="64"/>
                    </a:lnTo>
                    <a:lnTo>
                      <a:pt x="48" y="91"/>
                    </a:lnTo>
                    <a:lnTo>
                      <a:pt x="56" y="130"/>
                    </a:lnTo>
                    <a:lnTo>
                      <a:pt x="92" y="165"/>
                    </a:lnTo>
                    <a:lnTo>
                      <a:pt x="150" y="184"/>
                    </a:lnTo>
                    <a:lnTo>
                      <a:pt x="194" y="189"/>
                    </a:lnTo>
                    <a:lnTo>
                      <a:pt x="233" y="185"/>
                    </a:lnTo>
                    <a:lnTo>
                      <a:pt x="233" y="148"/>
                    </a:lnTo>
                    <a:lnTo>
                      <a:pt x="200" y="92"/>
                    </a:lnTo>
                    <a:lnTo>
                      <a:pt x="182" y="106"/>
                    </a:lnTo>
                    <a:lnTo>
                      <a:pt x="150" y="106"/>
                    </a:lnTo>
                    <a:lnTo>
                      <a:pt x="102" y="104"/>
                    </a:lnTo>
                    <a:lnTo>
                      <a:pt x="72" y="79"/>
                    </a:lnTo>
                    <a:lnTo>
                      <a:pt x="44" y="50"/>
                    </a:lnTo>
                    <a:lnTo>
                      <a:pt x="16" y="0"/>
                    </a:lnTo>
                    <a:close/>
                  </a:path>
                </a:pathLst>
              </a:custGeom>
              <a:solidFill>
                <a:srgbClr val="DF3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73" name="Freeform 18"/>
              <p:cNvSpPr>
                <a:spLocks noChangeAspect="1"/>
              </p:cNvSpPr>
              <p:nvPr/>
            </p:nvSpPr>
            <p:spPr bwMode="auto">
              <a:xfrm>
                <a:off x="1109" y="3109"/>
                <a:ext cx="108" cy="195"/>
              </a:xfrm>
              <a:custGeom>
                <a:avLst/>
                <a:gdLst>
                  <a:gd name="T0" fmla="*/ 213 w 215"/>
                  <a:gd name="T1" fmla="*/ 0 h 195"/>
                  <a:gd name="T2" fmla="*/ 215 w 215"/>
                  <a:gd name="T3" fmla="*/ 78 h 195"/>
                  <a:gd name="T4" fmla="*/ 203 w 215"/>
                  <a:gd name="T5" fmla="*/ 59 h 195"/>
                  <a:gd name="T6" fmla="*/ 185 w 215"/>
                  <a:gd name="T7" fmla="*/ 83 h 195"/>
                  <a:gd name="T8" fmla="*/ 169 w 215"/>
                  <a:gd name="T9" fmla="*/ 121 h 195"/>
                  <a:gd name="T10" fmla="*/ 151 w 215"/>
                  <a:gd name="T11" fmla="*/ 152 h 195"/>
                  <a:gd name="T12" fmla="*/ 107 w 215"/>
                  <a:gd name="T13" fmla="*/ 176 h 195"/>
                  <a:gd name="T14" fmla="*/ 68 w 215"/>
                  <a:gd name="T15" fmla="*/ 190 h 195"/>
                  <a:gd name="T16" fmla="*/ 30 w 215"/>
                  <a:gd name="T17" fmla="*/ 195 h 195"/>
                  <a:gd name="T18" fmla="*/ 16 w 215"/>
                  <a:gd name="T19" fmla="*/ 186 h 195"/>
                  <a:gd name="T20" fmla="*/ 4 w 215"/>
                  <a:gd name="T21" fmla="*/ 168 h 195"/>
                  <a:gd name="T22" fmla="*/ 0 w 215"/>
                  <a:gd name="T23" fmla="*/ 149 h 195"/>
                  <a:gd name="T24" fmla="*/ 6 w 215"/>
                  <a:gd name="T25" fmla="*/ 130 h 195"/>
                  <a:gd name="T26" fmla="*/ 24 w 215"/>
                  <a:gd name="T27" fmla="*/ 96 h 195"/>
                  <a:gd name="T28" fmla="*/ 54 w 215"/>
                  <a:gd name="T29" fmla="*/ 108 h 195"/>
                  <a:gd name="T30" fmla="*/ 103 w 215"/>
                  <a:gd name="T31" fmla="*/ 108 h 195"/>
                  <a:gd name="T32" fmla="*/ 133 w 215"/>
                  <a:gd name="T33" fmla="*/ 106 h 195"/>
                  <a:gd name="T34" fmla="*/ 189 w 215"/>
                  <a:gd name="T35" fmla="*/ 40 h 195"/>
                  <a:gd name="T36" fmla="*/ 213 w 215"/>
                  <a:gd name="T37"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5" h="195">
                    <a:moveTo>
                      <a:pt x="213" y="0"/>
                    </a:moveTo>
                    <a:lnTo>
                      <a:pt x="215" y="78"/>
                    </a:lnTo>
                    <a:lnTo>
                      <a:pt x="203" y="59"/>
                    </a:lnTo>
                    <a:lnTo>
                      <a:pt x="185" y="83"/>
                    </a:lnTo>
                    <a:lnTo>
                      <a:pt x="169" y="121"/>
                    </a:lnTo>
                    <a:lnTo>
                      <a:pt x="151" y="152"/>
                    </a:lnTo>
                    <a:lnTo>
                      <a:pt x="107" y="176"/>
                    </a:lnTo>
                    <a:lnTo>
                      <a:pt x="68" y="190"/>
                    </a:lnTo>
                    <a:lnTo>
                      <a:pt x="30" y="195"/>
                    </a:lnTo>
                    <a:lnTo>
                      <a:pt x="16" y="186"/>
                    </a:lnTo>
                    <a:lnTo>
                      <a:pt x="4" y="168"/>
                    </a:lnTo>
                    <a:lnTo>
                      <a:pt x="0" y="149"/>
                    </a:lnTo>
                    <a:lnTo>
                      <a:pt x="6" y="130"/>
                    </a:lnTo>
                    <a:lnTo>
                      <a:pt x="24" y="96"/>
                    </a:lnTo>
                    <a:lnTo>
                      <a:pt x="54" y="108"/>
                    </a:lnTo>
                    <a:lnTo>
                      <a:pt x="103" y="108"/>
                    </a:lnTo>
                    <a:lnTo>
                      <a:pt x="133" y="106"/>
                    </a:lnTo>
                    <a:lnTo>
                      <a:pt x="189" y="40"/>
                    </a:lnTo>
                    <a:lnTo>
                      <a:pt x="213" y="0"/>
                    </a:lnTo>
                    <a:close/>
                  </a:path>
                </a:pathLst>
              </a:custGeom>
              <a:solidFill>
                <a:srgbClr val="DF3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nvGrpSpPr>
            <p:cNvPr id="62" name="Group 19"/>
            <p:cNvGrpSpPr>
              <a:grpSpLocks noChangeAspect="1"/>
            </p:cNvGrpSpPr>
            <p:nvPr/>
          </p:nvGrpSpPr>
          <p:grpSpPr bwMode="auto">
            <a:xfrm>
              <a:off x="1118" y="2093"/>
              <a:ext cx="180" cy="292"/>
              <a:chOff x="1118" y="2093"/>
              <a:chExt cx="180" cy="292"/>
            </a:xfrm>
          </p:grpSpPr>
          <p:sp>
            <p:nvSpPr>
              <p:cNvPr id="70" name="Freeform 20"/>
              <p:cNvSpPr>
                <a:spLocks noChangeAspect="1"/>
              </p:cNvSpPr>
              <p:nvPr/>
            </p:nvSpPr>
            <p:spPr bwMode="auto">
              <a:xfrm>
                <a:off x="1142" y="2093"/>
                <a:ext cx="156" cy="292"/>
              </a:xfrm>
              <a:custGeom>
                <a:avLst/>
                <a:gdLst>
                  <a:gd name="T0" fmla="*/ 0 w 313"/>
                  <a:gd name="T1" fmla="*/ 292 h 292"/>
                  <a:gd name="T2" fmla="*/ 305 w 313"/>
                  <a:gd name="T3" fmla="*/ 276 h 292"/>
                  <a:gd name="T4" fmla="*/ 313 w 313"/>
                  <a:gd name="T5" fmla="*/ 0 h 292"/>
                </a:gdLst>
                <a:ahLst/>
                <a:cxnLst>
                  <a:cxn ang="0">
                    <a:pos x="T0" y="T1"/>
                  </a:cxn>
                  <a:cxn ang="0">
                    <a:pos x="T2" y="T3"/>
                  </a:cxn>
                  <a:cxn ang="0">
                    <a:pos x="T4" y="T5"/>
                  </a:cxn>
                </a:cxnLst>
                <a:rect l="0" t="0" r="r" b="b"/>
                <a:pathLst>
                  <a:path w="313" h="292">
                    <a:moveTo>
                      <a:pt x="0" y="292"/>
                    </a:moveTo>
                    <a:lnTo>
                      <a:pt x="305" y="276"/>
                    </a:lnTo>
                    <a:lnTo>
                      <a:pt x="313" y="0"/>
                    </a:lnTo>
                  </a:path>
                </a:pathLst>
              </a:custGeom>
              <a:noFill/>
              <a:ln w="9525">
                <a:solidFill>
                  <a:srgbClr val="5F009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71" name="Freeform 21"/>
              <p:cNvSpPr>
                <a:spLocks noChangeAspect="1"/>
              </p:cNvSpPr>
              <p:nvPr/>
            </p:nvSpPr>
            <p:spPr bwMode="auto">
              <a:xfrm>
                <a:off x="1118" y="2128"/>
                <a:ext cx="176" cy="73"/>
              </a:xfrm>
              <a:custGeom>
                <a:avLst/>
                <a:gdLst>
                  <a:gd name="T0" fmla="*/ 0 w 353"/>
                  <a:gd name="T1" fmla="*/ 73 h 73"/>
                  <a:gd name="T2" fmla="*/ 125 w 353"/>
                  <a:gd name="T3" fmla="*/ 52 h 73"/>
                  <a:gd name="T4" fmla="*/ 353 w 353"/>
                  <a:gd name="T5" fmla="*/ 0 h 73"/>
                </a:gdLst>
                <a:ahLst/>
                <a:cxnLst>
                  <a:cxn ang="0">
                    <a:pos x="T0" y="T1"/>
                  </a:cxn>
                  <a:cxn ang="0">
                    <a:pos x="T2" y="T3"/>
                  </a:cxn>
                  <a:cxn ang="0">
                    <a:pos x="T4" y="T5"/>
                  </a:cxn>
                </a:cxnLst>
                <a:rect l="0" t="0" r="r" b="b"/>
                <a:pathLst>
                  <a:path w="353" h="73">
                    <a:moveTo>
                      <a:pt x="0" y="73"/>
                    </a:moveTo>
                    <a:lnTo>
                      <a:pt x="125" y="52"/>
                    </a:lnTo>
                    <a:lnTo>
                      <a:pt x="353" y="0"/>
                    </a:lnTo>
                  </a:path>
                </a:pathLst>
              </a:custGeom>
              <a:noFill/>
              <a:ln w="9525">
                <a:solidFill>
                  <a:srgbClr val="5F009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grpSp>
        <p:grpSp>
          <p:nvGrpSpPr>
            <p:cNvPr id="63" name="Group 22"/>
            <p:cNvGrpSpPr>
              <a:grpSpLocks noChangeAspect="1"/>
            </p:cNvGrpSpPr>
            <p:nvPr/>
          </p:nvGrpSpPr>
          <p:grpSpPr bwMode="auto">
            <a:xfrm>
              <a:off x="1111" y="1962"/>
              <a:ext cx="252" cy="235"/>
              <a:chOff x="1111" y="1962"/>
              <a:chExt cx="252" cy="235"/>
            </a:xfrm>
          </p:grpSpPr>
          <p:sp>
            <p:nvSpPr>
              <p:cNvPr id="68" name="Freeform 23"/>
              <p:cNvSpPr>
                <a:spLocks noChangeAspect="1"/>
              </p:cNvSpPr>
              <p:nvPr/>
            </p:nvSpPr>
            <p:spPr bwMode="auto">
              <a:xfrm>
                <a:off x="1269" y="1962"/>
                <a:ext cx="94" cy="140"/>
              </a:xfrm>
              <a:custGeom>
                <a:avLst/>
                <a:gdLst>
                  <a:gd name="T0" fmla="*/ 0 w 188"/>
                  <a:gd name="T1" fmla="*/ 85 h 140"/>
                  <a:gd name="T2" fmla="*/ 46 w 188"/>
                  <a:gd name="T3" fmla="*/ 65 h 140"/>
                  <a:gd name="T4" fmla="*/ 72 w 188"/>
                  <a:gd name="T5" fmla="*/ 23 h 140"/>
                  <a:gd name="T6" fmla="*/ 108 w 188"/>
                  <a:gd name="T7" fmla="*/ 10 h 140"/>
                  <a:gd name="T8" fmla="*/ 126 w 188"/>
                  <a:gd name="T9" fmla="*/ 0 h 140"/>
                  <a:gd name="T10" fmla="*/ 140 w 188"/>
                  <a:gd name="T11" fmla="*/ 4 h 140"/>
                  <a:gd name="T12" fmla="*/ 142 w 188"/>
                  <a:gd name="T13" fmla="*/ 14 h 140"/>
                  <a:gd name="T14" fmla="*/ 178 w 188"/>
                  <a:gd name="T15" fmla="*/ 34 h 140"/>
                  <a:gd name="T16" fmla="*/ 188 w 188"/>
                  <a:gd name="T17" fmla="*/ 69 h 140"/>
                  <a:gd name="T18" fmla="*/ 178 w 188"/>
                  <a:gd name="T19" fmla="*/ 93 h 140"/>
                  <a:gd name="T20" fmla="*/ 124 w 188"/>
                  <a:gd name="T21" fmla="*/ 120 h 140"/>
                  <a:gd name="T22" fmla="*/ 18 w 188"/>
                  <a:gd name="T23" fmla="*/ 140 h 140"/>
                  <a:gd name="T24" fmla="*/ 0 w 188"/>
                  <a:gd name="T25" fmla="*/ 8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8" h="140">
                    <a:moveTo>
                      <a:pt x="0" y="85"/>
                    </a:moveTo>
                    <a:lnTo>
                      <a:pt x="46" y="65"/>
                    </a:lnTo>
                    <a:lnTo>
                      <a:pt x="72" y="23"/>
                    </a:lnTo>
                    <a:lnTo>
                      <a:pt x="108" y="10"/>
                    </a:lnTo>
                    <a:lnTo>
                      <a:pt x="126" y="0"/>
                    </a:lnTo>
                    <a:lnTo>
                      <a:pt x="140" y="4"/>
                    </a:lnTo>
                    <a:lnTo>
                      <a:pt x="142" y="14"/>
                    </a:lnTo>
                    <a:lnTo>
                      <a:pt x="178" y="34"/>
                    </a:lnTo>
                    <a:lnTo>
                      <a:pt x="188" y="69"/>
                    </a:lnTo>
                    <a:lnTo>
                      <a:pt x="178" y="93"/>
                    </a:lnTo>
                    <a:lnTo>
                      <a:pt x="124" y="120"/>
                    </a:lnTo>
                    <a:lnTo>
                      <a:pt x="18" y="140"/>
                    </a:lnTo>
                    <a:lnTo>
                      <a:pt x="0" y="85"/>
                    </a:lnTo>
                    <a:close/>
                  </a:path>
                </a:pathLst>
              </a:custGeom>
              <a:solidFill>
                <a:srgbClr val="FF7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69" name="Freeform 24"/>
              <p:cNvSpPr>
                <a:spLocks noChangeAspect="1"/>
              </p:cNvSpPr>
              <p:nvPr/>
            </p:nvSpPr>
            <p:spPr bwMode="auto">
              <a:xfrm>
                <a:off x="1111" y="2042"/>
                <a:ext cx="175" cy="155"/>
              </a:xfrm>
              <a:custGeom>
                <a:avLst/>
                <a:gdLst>
                  <a:gd name="T0" fmla="*/ 0 w 351"/>
                  <a:gd name="T1" fmla="*/ 155 h 155"/>
                  <a:gd name="T2" fmla="*/ 143 w 351"/>
                  <a:gd name="T3" fmla="*/ 128 h 155"/>
                  <a:gd name="T4" fmla="*/ 251 w 351"/>
                  <a:gd name="T5" fmla="*/ 97 h 155"/>
                  <a:gd name="T6" fmla="*/ 351 w 351"/>
                  <a:gd name="T7" fmla="*/ 67 h 155"/>
                  <a:gd name="T8" fmla="*/ 313 w 351"/>
                  <a:gd name="T9" fmla="*/ 0 h 155"/>
                  <a:gd name="T10" fmla="*/ 127 w 351"/>
                  <a:gd name="T11" fmla="*/ 43 h 155"/>
                  <a:gd name="T12" fmla="*/ 14 w 351"/>
                  <a:gd name="T13" fmla="*/ 64 h 155"/>
                  <a:gd name="T14" fmla="*/ 10 w 351"/>
                  <a:gd name="T15" fmla="*/ 52 h 155"/>
                  <a:gd name="T16" fmla="*/ 0 w 351"/>
                  <a:gd name="T17"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1" h="155">
                    <a:moveTo>
                      <a:pt x="0" y="155"/>
                    </a:moveTo>
                    <a:lnTo>
                      <a:pt x="143" y="128"/>
                    </a:lnTo>
                    <a:lnTo>
                      <a:pt x="251" y="97"/>
                    </a:lnTo>
                    <a:lnTo>
                      <a:pt x="351" y="67"/>
                    </a:lnTo>
                    <a:lnTo>
                      <a:pt x="313" y="0"/>
                    </a:lnTo>
                    <a:lnTo>
                      <a:pt x="127" y="43"/>
                    </a:lnTo>
                    <a:lnTo>
                      <a:pt x="14" y="64"/>
                    </a:lnTo>
                    <a:lnTo>
                      <a:pt x="10" y="52"/>
                    </a:lnTo>
                    <a:lnTo>
                      <a:pt x="0" y="155"/>
                    </a:lnTo>
                    <a:close/>
                  </a:path>
                </a:pathLst>
              </a:custGeom>
              <a:solidFill>
                <a:srgbClr val="5F00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64" name="Line 25"/>
            <p:cNvSpPr>
              <a:spLocks noChangeAspect="1" noChangeShapeType="1"/>
            </p:cNvSpPr>
            <p:nvPr/>
          </p:nvSpPr>
          <p:spPr bwMode="auto">
            <a:xfrm flipH="1">
              <a:off x="1262" y="2425"/>
              <a:ext cx="34" cy="275"/>
            </a:xfrm>
            <a:prstGeom prst="line">
              <a:avLst/>
            </a:prstGeom>
            <a:noFill/>
            <a:ln w="12700">
              <a:solidFill>
                <a:srgbClr val="5F009F"/>
              </a:solidFill>
              <a:round/>
              <a:headEnd/>
              <a:tailEnd/>
            </a:ln>
            <a:extLst>
              <a:ext uri="{909E8E84-426E-40DD-AFC4-6F175D3DCCD1}">
                <a14:hiddenFill xmlns:a14="http://schemas.microsoft.com/office/drawing/2010/main">
                  <a:noFill/>
                </a14:hiddenFill>
              </a:ext>
            </a:extLst>
          </p:spPr>
          <p:txBody>
            <a:bodyPr/>
            <a:lstStyle/>
            <a:p>
              <a:endParaRPr lang="es-ES"/>
            </a:p>
          </p:txBody>
        </p:sp>
        <p:grpSp>
          <p:nvGrpSpPr>
            <p:cNvPr id="65" name="Group 26"/>
            <p:cNvGrpSpPr>
              <a:grpSpLocks noChangeAspect="1"/>
            </p:cNvGrpSpPr>
            <p:nvPr/>
          </p:nvGrpSpPr>
          <p:grpSpPr bwMode="auto">
            <a:xfrm>
              <a:off x="1144" y="1393"/>
              <a:ext cx="217" cy="326"/>
              <a:chOff x="1144" y="1393"/>
              <a:chExt cx="217" cy="326"/>
            </a:xfrm>
          </p:grpSpPr>
          <p:sp>
            <p:nvSpPr>
              <p:cNvPr id="66" name="Freeform 27"/>
              <p:cNvSpPr>
                <a:spLocks noChangeAspect="1"/>
              </p:cNvSpPr>
              <p:nvPr/>
            </p:nvSpPr>
            <p:spPr bwMode="auto">
              <a:xfrm>
                <a:off x="1197" y="1444"/>
                <a:ext cx="117" cy="275"/>
              </a:xfrm>
              <a:custGeom>
                <a:avLst/>
                <a:gdLst>
                  <a:gd name="T0" fmla="*/ 40 w 236"/>
                  <a:gd name="T1" fmla="*/ 16 h 275"/>
                  <a:gd name="T2" fmla="*/ 22 w 236"/>
                  <a:gd name="T3" fmla="*/ 26 h 275"/>
                  <a:gd name="T4" fmla="*/ 10 w 236"/>
                  <a:gd name="T5" fmla="*/ 38 h 275"/>
                  <a:gd name="T6" fmla="*/ 2 w 236"/>
                  <a:gd name="T7" fmla="*/ 53 h 275"/>
                  <a:gd name="T8" fmla="*/ 0 w 236"/>
                  <a:gd name="T9" fmla="*/ 137 h 275"/>
                  <a:gd name="T10" fmla="*/ 14 w 236"/>
                  <a:gd name="T11" fmla="*/ 167 h 275"/>
                  <a:gd name="T12" fmla="*/ 46 w 236"/>
                  <a:gd name="T13" fmla="*/ 191 h 275"/>
                  <a:gd name="T14" fmla="*/ 46 w 236"/>
                  <a:gd name="T15" fmla="*/ 246 h 275"/>
                  <a:gd name="T16" fmla="*/ 120 w 236"/>
                  <a:gd name="T17" fmla="*/ 275 h 275"/>
                  <a:gd name="T18" fmla="*/ 178 w 236"/>
                  <a:gd name="T19" fmla="*/ 241 h 275"/>
                  <a:gd name="T20" fmla="*/ 178 w 236"/>
                  <a:gd name="T21" fmla="*/ 193 h 275"/>
                  <a:gd name="T22" fmla="*/ 214 w 236"/>
                  <a:gd name="T23" fmla="*/ 166 h 275"/>
                  <a:gd name="T24" fmla="*/ 228 w 236"/>
                  <a:gd name="T25" fmla="*/ 135 h 275"/>
                  <a:gd name="T26" fmla="*/ 236 w 236"/>
                  <a:gd name="T27" fmla="*/ 49 h 275"/>
                  <a:gd name="T28" fmla="*/ 234 w 236"/>
                  <a:gd name="T29" fmla="*/ 39 h 275"/>
                  <a:gd name="T30" fmla="*/ 222 w 236"/>
                  <a:gd name="T31" fmla="*/ 23 h 275"/>
                  <a:gd name="T32" fmla="*/ 204 w 236"/>
                  <a:gd name="T33" fmla="*/ 16 h 275"/>
                  <a:gd name="T34" fmla="*/ 188 w 236"/>
                  <a:gd name="T35" fmla="*/ 8 h 275"/>
                  <a:gd name="T36" fmla="*/ 162 w 236"/>
                  <a:gd name="T37" fmla="*/ 1 h 275"/>
                  <a:gd name="T38" fmla="*/ 130 w 236"/>
                  <a:gd name="T39" fmla="*/ 0 h 275"/>
                  <a:gd name="T40" fmla="*/ 98 w 236"/>
                  <a:gd name="T41" fmla="*/ 1 h 275"/>
                  <a:gd name="T42" fmla="*/ 64 w 236"/>
                  <a:gd name="T43" fmla="*/ 7 h 275"/>
                  <a:gd name="T44" fmla="*/ 40 w 236"/>
                  <a:gd name="T45" fmla="*/ 16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6" h="275">
                    <a:moveTo>
                      <a:pt x="40" y="16"/>
                    </a:moveTo>
                    <a:lnTo>
                      <a:pt x="22" y="26"/>
                    </a:lnTo>
                    <a:lnTo>
                      <a:pt x="10" y="38"/>
                    </a:lnTo>
                    <a:lnTo>
                      <a:pt x="2" y="53"/>
                    </a:lnTo>
                    <a:lnTo>
                      <a:pt x="0" y="137"/>
                    </a:lnTo>
                    <a:lnTo>
                      <a:pt x="14" y="167"/>
                    </a:lnTo>
                    <a:lnTo>
                      <a:pt x="46" y="191"/>
                    </a:lnTo>
                    <a:lnTo>
                      <a:pt x="46" y="246"/>
                    </a:lnTo>
                    <a:lnTo>
                      <a:pt x="120" y="275"/>
                    </a:lnTo>
                    <a:lnTo>
                      <a:pt x="178" y="241"/>
                    </a:lnTo>
                    <a:lnTo>
                      <a:pt x="178" y="193"/>
                    </a:lnTo>
                    <a:lnTo>
                      <a:pt x="214" y="166"/>
                    </a:lnTo>
                    <a:lnTo>
                      <a:pt x="228" y="135"/>
                    </a:lnTo>
                    <a:lnTo>
                      <a:pt x="236" y="49"/>
                    </a:lnTo>
                    <a:lnTo>
                      <a:pt x="234" y="39"/>
                    </a:lnTo>
                    <a:lnTo>
                      <a:pt x="222" y="23"/>
                    </a:lnTo>
                    <a:lnTo>
                      <a:pt x="204" y="16"/>
                    </a:lnTo>
                    <a:lnTo>
                      <a:pt x="188" y="8"/>
                    </a:lnTo>
                    <a:lnTo>
                      <a:pt x="162" y="1"/>
                    </a:lnTo>
                    <a:lnTo>
                      <a:pt x="130" y="0"/>
                    </a:lnTo>
                    <a:lnTo>
                      <a:pt x="98" y="1"/>
                    </a:lnTo>
                    <a:lnTo>
                      <a:pt x="64" y="7"/>
                    </a:lnTo>
                    <a:lnTo>
                      <a:pt x="40" y="16"/>
                    </a:lnTo>
                    <a:close/>
                  </a:path>
                </a:pathLst>
              </a:custGeom>
              <a:solidFill>
                <a:srgbClr val="FF7F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67" name="Freeform 28"/>
              <p:cNvSpPr>
                <a:spLocks noChangeAspect="1"/>
              </p:cNvSpPr>
              <p:nvPr/>
            </p:nvSpPr>
            <p:spPr bwMode="auto">
              <a:xfrm>
                <a:off x="1144" y="1393"/>
                <a:ext cx="217" cy="261"/>
              </a:xfrm>
              <a:custGeom>
                <a:avLst/>
                <a:gdLst>
                  <a:gd name="T0" fmla="*/ 185 w 435"/>
                  <a:gd name="T1" fmla="*/ 5 h 261"/>
                  <a:gd name="T2" fmla="*/ 123 w 435"/>
                  <a:gd name="T3" fmla="*/ 15 h 261"/>
                  <a:gd name="T4" fmla="*/ 89 w 435"/>
                  <a:gd name="T5" fmla="*/ 29 h 261"/>
                  <a:gd name="T6" fmla="*/ 65 w 435"/>
                  <a:gd name="T7" fmla="*/ 47 h 261"/>
                  <a:gd name="T8" fmla="*/ 43 w 435"/>
                  <a:gd name="T9" fmla="*/ 83 h 261"/>
                  <a:gd name="T10" fmla="*/ 16 w 435"/>
                  <a:gd name="T11" fmla="*/ 136 h 261"/>
                  <a:gd name="T12" fmla="*/ 0 w 435"/>
                  <a:gd name="T13" fmla="*/ 183 h 261"/>
                  <a:gd name="T14" fmla="*/ 2 w 435"/>
                  <a:gd name="T15" fmla="*/ 204 h 261"/>
                  <a:gd name="T16" fmla="*/ 10 w 435"/>
                  <a:gd name="T17" fmla="*/ 223 h 261"/>
                  <a:gd name="T18" fmla="*/ 18 w 435"/>
                  <a:gd name="T19" fmla="*/ 245 h 261"/>
                  <a:gd name="T20" fmla="*/ 10 w 435"/>
                  <a:gd name="T21" fmla="*/ 261 h 261"/>
                  <a:gd name="T22" fmla="*/ 35 w 435"/>
                  <a:gd name="T23" fmla="*/ 254 h 261"/>
                  <a:gd name="T24" fmla="*/ 61 w 435"/>
                  <a:gd name="T25" fmla="*/ 250 h 261"/>
                  <a:gd name="T26" fmla="*/ 89 w 435"/>
                  <a:gd name="T27" fmla="*/ 251 h 261"/>
                  <a:gd name="T28" fmla="*/ 127 w 435"/>
                  <a:gd name="T29" fmla="*/ 257 h 261"/>
                  <a:gd name="T30" fmla="*/ 151 w 435"/>
                  <a:gd name="T31" fmla="*/ 258 h 261"/>
                  <a:gd name="T32" fmla="*/ 151 w 435"/>
                  <a:gd name="T33" fmla="*/ 241 h 261"/>
                  <a:gd name="T34" fmla="*/ 119 w 435"/>
                  <a:gd name="T35" fmla="*/ 205 h 261"/>
                  <a:gd name="T36" fmla="*/ 113 w 435"/>
                  <a:gd name="T37" fmla="*/ 148 h 261"/>
                  <a:gd name="T38" fmla="*/ 119 w 435"/>
                  <a:gd name="T39" fmla="*/ 96 h 261"/>
                  <a:gd name="T40" fmla="*/ 179 w 435"/>
                  <a:gd name="T41" fmla="*/ 64 h 261"/>
                  <a:gd name="T42" fmla="*/ 283 w 435"/>
                  <a:gd name="T43" fmla="*/ 59 h 261"/>
                  <a:gd name="T44" fmla="*/ 331 w 435"/>
                  <a:gd name="T45" fmla="*/ 91 h 261"/>
                  <a:gd name="T46" fmla="*/ 327 w 435"/>
                  <a:gd name="T47" fmla="*/ 200 h 261"/>
                  <a:gd name="T48" fmla="*/ 283 w 435"/>
                  <a:gd name="T49" fmla="*/ 242 h 261"/>
                  <a:gd name="T50" fmla="*/ 283 w 435"/>
                  <a:gd name="T51" fmla="*/ 257 h 261"/>
                  <a:gd name="T52" fmla="*/ 309 w 435"/>
                  <a:gd name="T53" fmla="*/ 257 h 261"/>
                  <a:gd name="T54" fmla="*/ 339 w 435"/>
                  <a:gd name="T55" fmla="*/ 254 h 261"/>
                  <a:gd name="T56" fmla="*/ 367 w 435"/>
                  <a:gd name="T57" fmla="*/ 253 h 261"/>
                  <a:gd name="T58" fmla="*/ 391 w 435"/>
                  <a:gd name="T59" fmla="*/ 255 h 261"/>
                  <a:gd name="T60" fmla="*/ 399 w 435"/>
                  <a:gd name="T61" fmla="*/ 257 h 261"/>
                  <a:gd name="T62" fmla="*/ 407 w 435"/>
                  <a:gd name="T63" fmla="*/ 241 h 261"/>
                  <a:gd name="T64" fmla="*/ 425 w 435"/>
                  <a:gd name="T65" fmla="*/ 215 h 261"/>
                  <a:gd name="T66" fmla="*/ 431 w 435"/>
                  <a:gd name="T67" fmla="*/ 191 h 261"/>
                  <a:gd name="T68" fmla="*/ 435 w 435"/>
                  <a:gd name="T69" fmla="*/ 171 h 261"/>
                  <a:gd name="T70" fmla="*/ 431 w 435"/>
                  <a:gd name="T71" fmla="*/ 148 h 261"/>
                  <a:gd name="T72" fmla="*/ 425 w 435"/>
                  <a:gd name="T73" fmla="*/ 131 h 261"/>
                  <a:gd name="T74" fmla="*/ 413 w 435"/>
                  <a:gd name="T75" fmla="*/ 113 h 261"/>
                  <a:gd name="T76" fmla="*/ 407 w 435"/>
                  <a:gd name="T77" fmla="*/ 95 h 261"/>
                  <a:gd name="T78" fmla="*/ 407 w 435"/>
                  <a:gd name="T79" fmla="*/ 82 h 261"/>
                  <a:gd name="T80" fmla="*/ 399 w 435"/>
                  <a:gd name="T81" fmla="*/ 63 h 261"/>
                  <a:gd name="T82" fmla="*/ 389 w 435"/>
                  <a:gd name="T83" fmla="*/ 40 h 261"/>
                  <a:gd name="T84" fmla="*/ 345 w 435"/>
                  <a:gd name="T85" fmla="*/ 19 h 261"/>
                  <a:gd name="T86" fmla="*/ 313 w 435"/>
                  <a:gd name="T87" fmla="*/ 5 h 261"/>
                  <a:gd name="T88" fmla="*/ 267 w 435"/>
                  <a:gd name="T89" fmla="*/ 0 h 261"/>
                  <a:gd name="T90" fmla="*/ 225 w 435"/>
                  <a:gd name="T91" fmla="*/ 0 h 261"/>
                  <a:gd name="T92" fmla="*/ 185 w 435"/>
                  <a:gd name="T93" fmla="*/ 5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35" h="261">
                    <a:moveTo>
                      <a:pt x="185" y="5"/>
                    </a:moveTo>
                    <a:lnTo>
                      <a:pt x="123" y="15"/>
                    </a:lnTo>
                    <a:lnTo>
                      <a:pt x="89" y="29"/>
                    </a:lnTo>
                    <a:lnTo>
                      <a:pt x="65" y="47"/>
                    </a:lnTo>
                    <a:lnTo>
                      <a:pt x="43" y="83"/>
                    </a:lnTo>
                    <a:lnTo>
                      <a:pt x="16" y="136"/>
                    </a:lnTo>
                    <a:lnTo>
                      <a:pt x="0" y="183"/>
                    </a:lnTo>
                    <a:lnTo>
                      <a:pt x="2" y="204"/>
                    </a:lnTo>
                    <a:lnTo>
                      <a:pt x="10" y="223"/>
                    </a:lnTo>
                    <a:lnTo>
                      <a:pt x="18" y="245"/>
                    </a:lnTo>
                    <a:lnTo>
                      <a:pt x="10" y="261"/>
                    </a:lnTo>
                    <a:lnTo>
                      <a:pt x="35" y="254"/>
                    </a:lnTo>
                    <a:lnTo>
                      <a:pt x="61" y="250"/>
                    </a:lnTo>
                    <a:lnTo>
                      <a:pt x="89" y="251"/>
                    </a:lnTo>
                    <a:lnTo>
                      <a:pt x="127" y="257"/>
                    </a:lnTo>
                    <a:lnTo>
                      <a:pt x="151" y="258"/>
                    </a:lnTo>
                    <a:lnTo>
                      <a:pt x="151" y="241"/>
                    </a:lnTo>
                    <a:lnTo>
                      <a:pt x="119" y="205"/>
                    </a:lnTo>
                    <a:lnTo>
                      <a:pt x="113" y="148"/>
                    </a:lnTo>
                    <a:lnTo>
                      <a:pt x="119" y="96"/>
                    </a:lnTo>
                    <a:lnTo>
                      <a:pt x="179" y="64"/>
                    </a:lnTo>
                    <a:lnTo>
                      <a:pt x="283" y="59"/>
                    </a:lnTo>
                    <a:lnTo>
                      <a:pt x="331" y="91"/>
                    </a:lnTo>
                    <a:lnTo>
                      <a:pt x="327" y="200"/>
                    </a:lnTo>
                    <a:lnTo>
                      <a:pt x="283" y="242"/>
                    </a:lnTo>
                    <a:lnTo>
                      <a:pt x="283" y="257"/>
                    </a:lnTo>
                    <a:lnTo>
                      <a:pt x="309" y="257"/>
                    </a:lnTo>
                    <a:lnTo>
                      <a:pt x="339" y="254"/>
                    </a:lnTo>
                    <a:lnTo>
                      <a:pt x="367" y="253"/>
                    </a:lnTo>
                    <a:lnTo>
                      <a:pt x="391" y="255"/>
                    </a:lnTo>
                    <a:lnTo>
                      <a:pt x="399" y="257"/>
                    </a:lnTo>
                    <a:lnTo>
                      <a:pt x="407" y="241"/>
                    </a:lnTo>
                    <a:lnTo>
                      <a:pt x="425" y="215"/>
                    </a:lnTo>
                    <a:lnTo>
                      <a:pt x="431" y="191"/>
                    </a:lnTo>
                    <a:lnTo>
                      <a:pt x="435" y="171"/>
                    </a:lnTo>
                    <a:lnTo>
                      <a:pt x="431" y="148"/>
                    </a:lnTo>
                    <a:lnTo>
                      <a:pt x="425" y="131"/>
                    </a:lnTo>
                    <a:lnTo>
                      <a:pt x="413" y="113"/>
                    </a:lnTo>
                    <a:lnTo>
                      <a:pt x="407" y="95"/>
                    </a:lnTo>
                    <a:lnTo>
                      <a:pt x="407" y="82"/>
                    </a:lnTo>
                    <a:lnTo>
                      <a:pt x="399" y="63"/>
                    </a:lnTo>
                    <a:lnTo>
                      <a:pt x="389" y="40"/>
                    </a:lnTo>
                    <a:lnTo>
                      <a:pt x="345" y="19"/>
                    </a:lnTo>
                    <a:lnTo>
                      <a:pt x="313" y="5"/>
                    </a:lnTo>
                    <a:lnTo>
                      <a:pt x="267" y="0"/>
                    </a:lnTo>
                    <a:lnTo>
                      <a:pt x="225" y="0"/>
                    </a:lnTo>
                    <a:lnTo>
                      <a:pt x="185" y="5"/>
                    </a:lnTo>
                    <a:close/>
                  </a:path>
                </a:pathLst>
              </a:custGeom>
              <a:solidFill>
                <a:srgbClr val="BF3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grpSp>
        <p:nvGrpSpPr>
          <p:cNvPr id="78" name="Group 29"/>
          <p:cNvGrpSpPr>
            <a:grpSpLocks noChangeAspect="1"/>
          </p:cNvGrpSpPr>
          <p:nvPr/>
        </p:nvGrpSpPr>
        <p:grpSpPr bwMode="auto">
          <a:xfrm>
            <a:off x="5533620" y="2145060"/>
            <a:ext cx="165057" cy="406190"/>
            <a:chOff x="3751" y="1970"/>
            <a:chExt cx="814" cy="2161"/>
          </a:xfrm>
        </p:grpSpPr>
        <p:grpSp>
          <p:nvGrpSpPr>
            <p:cNvPr id="79" name="Group 30"/>
            <p:cNvGrpSpPr>
              <a:grpSpLocks noChangeAspect="1"/>
            </p:cNvGrpSpPr>
            <p:nvPr/>
          </p:nvGrpSpPr>
          <p:grpSpPr bwMode="auto">
            <a:xfrm>
              <a:off x="4042" y="1970"/>
              <a:ext cx="252" cy="396"/>
              <a:chOff x="2805" y="1079"/>
              <a:chExt cx="252" cy="396"/>
            </a:xfrm>
          </p:grpSpPr>
          <p:grpSp>
            <p:nvGrpSpPr>
              <p:cNvPr id="91" name="Group 31"/>
              <p:cNvGrpSpPr>
                <a:grpSpLocks noChangeAspect="1"/>
              </p:cNvGrpSpPr>
              <p:nvPr/>
            </p:nvGrpSpPr>
            <p:grpSpPr bwMode="auto">
              <a:xfrm>
                <a:off x="2810" y="1099"/>
                <a:ext cx="242" cy="376"/>
                <a:chOff x="2810" y="1099"/>
                <a:chExt cx="242" cy="376"/>
              </a:xfrm>
            </p:grpSpPr>
            <p:sp>
              <p:nvSpPr>
                <p:cNvPr id="93" name="Freeform 32"/>
                <p:cNvSpPr>
                  <a:spLocks noChangeAspect="1"/>
                </p:cNvSpPr>
                <p:nvPr/>
              </p:nvSpPr>
              <p:spPr bwMode="auto">
                <a:xfrm>
                  <a:off x="2810" y="1099"/>
                  <a:ext cx="242" cy="371"/>
                </a:xfrm>
                <a:custGeom>
                  <a:avLst/>
                  <a:gdLst>
                    <a:gd name="T0" fmla="*/ 68 w 486"/>
                    <a:gd name="T1" fmla="*/ 27 h 371"/>
                    <a:gd name="T2" fmla="*/ 104 w 486"/>
                    <a:gd name="T3" fmla="*/ 14 h 371"/>
                    <a:gd name="T4" fmla="*/ 152 w 486"/>
                    <a:gd name="T5" fmla="*/ 5 h 371"/>
                    <a:gd name="T6" fmla="*/ 206 w 486"/>
                    <a:gd name="T7" fmla="*/ 0 h 371"/>
                    <a:gd name="T8" fmla="*/ 254 w 486"/>
                    <a:gd name="T9" fmla="*/ 0 h 371"/>
                    <a:gd name="T10" fmla="*/ 310 w 486"/>
                    <a:gd name="T11" fmla="*/ 2 h 371"/>
                    <a:gd name="T12" fmla="*/ 360 w 486"/>
                    <a:gd name="T13" fmla="*/ 8 h 371"/>
                    <a:gd name="T14" fmla="*/ 398 w 486"/>
                    <a:gd name="T15" fmla="*/ 19 h 371"/>
                    <a:gd name="T16" fmla="*/ 422 w 486"/>
                    <a:gd name="T17" fmla="*/ 32 h 371"/>
                    <a:gd name="T18" fmla="*/ 436 w 486"/>
                    <a:gd name="T19" fmla="*/ 45 h 371"/>
                    <a:gd name="T20" fmla="*/ 448 w 486"/>
                    <a:gd name="T21" fmla="*/ 57 h 371"/>
                    <a:gd name="T22" fmla="*/ 456 w 486"/>
                    <a:gd name="T23" fmla="*/ 77 h 371"/>
                    <a:gd name="T24" fmla="*/ 458 w 486"/>
                    <a:gd name="T25" fmla="*/ 97 h 371"/>
                    <a:gd name="T26" fmla="*/ 458 w 486"/>
                    <a:gd name="T27" fmla="*/ 112 h 371"/>
                    <a:gd name="T28" fmla="*/ 458 w 486"/>
                    <a:gd name="T29" fmla="*/ 126 h 371"/>
                    <a:gd name="T30" fmla="*/ 458 w 486"/>
                    <a:gd name="T31" fmla="*/ 146 h 371"/>
                    <a:gd name="T32" fmla="*/ 472 w 486"/>
                    <a:gd name="T33" fmla="*/ 142 h 371"/>
                    <a:gd name="T34" fmla="*/ 486 w 486"/>
                    <a:gd name="T35" fmla="*/ 148 h 371"/>
                    <a:gd name="T36" fmla="*/ 486 w 486"/>
                    <a:gd name="T37" fmla="*/ 170 h 371"/>
                    <a:gd name="T38" fmla="*/ 474 w 486"/>
                    <a:gd name="T39" fmla="*/ 193 h 371"/>
                    <a:gd name="T40" fmla="*/ 466 w 486"/>
                    <a:gd name="T41" fmla="*/ 215 h 371"/>
                    <a:gd name="T42" fmla="*/ 462 w 486"/>
                    <a:gd name="T43" fmla="*/ 225 h 371"/>
                    <a:gd name="T44" fmla="*/ 446 w 486"/>
                    <a:gd name="T45" fmla="*/ 229 h 371"/>
                    <a:gd name="T46" fmla="*/ 434 w 486"/>
                    <a:gd name="T47" fmla="*/ 222 h 371"/>
                    <a:gd name="T48" fmla="*/ 432 w 486"/>
                    <a:gd name="T49" fmla="*/ 244 h 371"/>
                    <a:gd name="T50" fmla="*/ 426 w 486"/>
                    <a:gd name="T51" fmla="*/ 268 h 371"/>
                    <a:gd name="T52" fmla="*/ 420 w 486"/>
                    <a:gd name="T53" fmla="*/ 283 h 371"/>
                    <a:gd name="T54" fmla="*/ 410 w 486"/>
                    <a:gd name="T55" fmla="*/ 325 h 371"/>
                    <a:gd name="T56" fmla="*/ 280 w 486"/>
                    <a:gd name="T57" fmla="*/ 371 h 371"/>
                    <a:gd name="T58" fmla="*/ 94 w 486"/>
                    <a:gd name="T59" fmla="*/ 326 h 371"/>
                    <a:gd name="T60" fmla="*/ 90 w 486"/>
                    <a:gd name="T61" fmla="*/ 290 h 371"/>
                    <a:gd name="T62" fmla="*/ 74 w 486"/>
                    <a:gd name="T63" fmla="*/ 247 h 371"/>
                    <a:gd name="T64" fmla="*/ 68 w 486"/>
                    <a:gd name="T65" fmla="*/ 224 h 371"/>
                    <a:gd name="T66" fmla="*/ 58 w 486"/>
                    <a:gd name="T67" fmla="*/ 229 h 371"/>
                    <a:gd name="T68" fmla="*/ 38 w 486"/>
                    <a:gd name="T69" fmla="*/ 229 h 371"/>
                    <a:gd name="T70" fmla="*/ 18 w 486"/>
                    <a:gd name="T71" fmla="*/ 188 h 371"/>
                    <a:gd name="T72" fmla="*/ 0 w 486"/>
                    <a:gd name="T73" fmla="*/ 157 h 371"/>
                    <a:gd name="T74" fmla="*/ 4 w 486"/>
                    <a:gd name="T75" fmla="*/ 151 h 371"/>
                    <a:gd name="T76" fmla="*/ 24 w 486"/>
                    <a:gd name="T77" fmla="*/ 149 h 371"/>
                    <a:gd name="T78" fmla="*/ 22 w 486"/>
                    <a:gd name="T79" fmla="*/ 133 h 371"/>
                    <a:gd name="T80" fmla="*/ 20 w 486"/>
                    <a:gd name="T81" fmla="*/ 107 h 371"/>
                    <a:gd name="T82" fmla="*/ 22 w 486"/>
                    <a:gd name="T83" fmla="*/ 89 h 371"/>
                    <a:gd name="T84" fmla="*/ 30 w 486"/>
                    <a:gd name="T85" fmla="*/ 68 h 371"/>
                    <a:gd name="T86" fmla="*/ 48 w 486"/>
                    <a:gd name="T87" fmla="*/ 42 h 371"/>
                    <a:gd name="T88" fmla="*/ 68 w 486"/>
                    <a:gd name="T89" fmla="*/ 27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86" h="371">
                      <a:moveTo>
                        <a:pt x="68" y="27"/>
                      </a:moveTo>
                      <a:lnTo>
                        <a:pt x="104" y="14"/>
                      </a:lnTo>
                      <a:lnTo>
                        <a:pt x="152" y="5"/>
                      </a:lnTo>
                      <a:lnTo>
                        <a:pt x="206" y="0"/>
                      </a:lnTo>
                      <a:lnTo>
                        <a:pt x="254" y="0"/>
                      </a:lnTo>
                      <a:lnTo>
                        <a:pt x="310" y="2"/>
                      </a:lnTo>
                      <a:lnTo>
                        <a:pt x="360" y="8"/>
                      </a:lnTo>
                      <a:lnTo>
                        <a:pt x="398" y="19"/>
                      </a:lnTo>
                      <a:lnTo>
                        <a:pt x="422" y="32"/>
                      </a:lnTo>
                      <a:lnTo>
                        <a:pt x="436" y="45"/>
                      </a:lnTo>
                      <a:lnTo>
                        <a:pt x="448" y="57"/>
                      </a:lnTo>
                      <a:lnTo>
                        <a:pt x="456" y="77"/>
                      </a:lnTo>
                      <a:lnTo>
                        <a:pt x="458" y="97"/>
                      </a:lnTo>
                      <a:lnTo>
                        <a:pt x="458" y="112"/>
                      </a:lnTo>
                      <a:lnTo>
                        <a:pt x="458" y="126"/>
                      </a:lnTo>
                      <a:lnTo>
                        <a:pt x="458" y="146"/>
                      </a:lnTo>
                      <a:lnTo>
                        <a:pt x="472" y="142"/>
                      </a:lnTo>
                      <a:lnTo>
                        <a:pt x="486" y="148"/>
                      </a:lnTo>
                      <a:lnTo>
                        <a:pt x="486" y="170"/>
                      </a:lnTo>
                      <a:lnTo>
                        <a:pt x="474" y="193"/>
                      </a:lnTo>
                      <a:lnTo>
                        <a:pt x="466" y="215"/>
                      </a:lnTo>
                      <a:lnTo>
                        <a:pt x="462" y="225"/>
                      </a:lnTo>
                      <a:lnTo>
                        <a:pt x="446" y="229"/>
                      </a:lnTo>
                      <a:lnTo>
                        <a:pt x="434" y="222"/>
                      </a:lnTo>
                      <a:lnTo>
                        <a:pt x="432" y="244"/>
                      </a:lnTo>
                      <a:lnTo>
                        <a:pt x="426" y="268"/>
                      </a:lnTo>
                      <a:lnTo>
                        <a:pt x="420" y="283"/>
                      </a:lnTo>
                      <a:lnTo>
                        <a:pt x="410" y="325"/>
                      </a:lnTo>
                      <a:lnTo>
                        <a:pt x="280" y="371"/>
                      </a:lnTo>
                      <a:lnTo>
                        <a:pt x="94" y="326"/>
                      </a:lnTo>
                      <a:lnTo>
                        <a:pt x="90" y="290"/>
                      </a:lnTo>
                      <a:lnTo>
                        <a:pt x="74" y="247"/>
                      </a:lnTo>
                      <a:lnTo>
                        <a:pt x="68" y="224"/>
                      </a:lnTo>
                      <a:lnTo>
                        <a:pt x="58" y="229"/>
                      </a:lnTo>
                      <a:lnTo>
                        <a:pt x="38" y="229"/>
                      </a:lnTo>
                      <a:lnTo>
                        <a:pt x="18" y="188"/>
                      </a:lnTo>
                      <a:lnTo>
                        <a:pt x="0" y="157"/>
                      </a:lnTo>
                      <a:lnTo>
                        <a:pt x="4" y="151"/>
                      </a:lnTo>
                      <a:lnTo>
                        <a:pt x="24" y="149"/>
                      </a:lnTo>
                      <a:lnTo>
                        <a:pt x="22" y="133"/>
                      </a:lnTo>
                      <a:lnTo>
                        <a:pt x="20" y="107"/>
                      </a:lnTo>
                      <a:lnTo>
                        <a:pt x="22" y="89"/>
                      </a:lnTo>
                      <a:lnTo>
                        <a:pt x="30" y="68"/>
                      </a:lnTo>
                      <a:lnTo>
                        <a:pt x="48" y="42"/>
                      </a:lnTo>
                      <a:lnTo>
                        <a:pt x="68" y="27"/>
                      </a:lnTo>
                      <a:close/>
                    </a:path>
                  </a:pathLst>
                </a:custGeom>
                <a:solidFill>
                  <a:srgbClr val="FFBF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94" name="Freeform 33"/>
                <p:cNvSpPr>
                  <a:spLocks noChangeAspect="1"/>
                </p:cNvSpPr>
                <p:nvPr/>
              </p:nvSpPr>
              <p:spPr bwMode="auto">
                <a:xfrm>
                  <a:off x="2810" y="1105"/>
                  <a:ext cx="151" cy="370"/>
                </a:xfrm>
                <a:custGeom>
                  <a:avLst/>
                  <a:gdLst>
                    <a:gd name="T0" fmla="*/ 194 w 304"/>
                    <a:gd name="T1" fmla="*/ 45 h 370"/>
                    <a:gd name="T2" fmla="*/ 162 w 304"/>
                    <a:gd name="T3" fmla="*/ 129 h 370"/>
                    <a:gd name="T4" fmla="*/ 150 w 304"/>
                    <a:gd name="T5" fmla="*/ 135 h 370"/>
                    <a:gd name="T6" fmla="*/ 194 w 304"/>
                    <a:gd name="T7" fmla="*/ 136 h 370"/>
                    <a:gd name="T8" fmla="*/ 236 w 304"/>
                    <a:gd name="T9" fmla="*/ 145 h 370"/>
                    <a:gd name="T10" fmla="*/ 262 w 304"/>
                    <a:gd name="T11" fmla="*/ 146 h 370"/>
                    <a:gd name="T12" fmla="*/ 254 w 304"/>
                    <a:gd name="T13" fmla="*/ 222 h 370"/>
                    <a:gd name="T14" fmla="*/ 304 w 304"/>
                    <a:gd name="T15" fmla="*/ 220 h 370"/>
                    <a:gd name="T16" fmla="*/ 262 w 304"/>
                    <a:gd name="T17" fmla="*/ 241 h 370"/>
                    <a:gd name="T18" fmla="*/ 226 w 304"/>
                    <a:gd name="T19" fmla="*/ 226 h 370"/>
                    <a:gd name="T20" fmla="*/ 204 w 304"/>
                    <a:gd name="T21" fmla="*/ 226 h 370"/>
                    <a:gd name="T22" fmla="*/ 226 w 304"/>
                    <a:gd name="T23" fmla="*/ 212 h 370"/>
                    <a:gd name="T24" fmla="*/ 226 w 304"/>
                    <a:gd name="T25" fmla="*/ 172 h 370"/>
                    <a:gd name="T26" fmla="*/ 126 w 304"/>
                    <a:gd name="T27" fmla="*/ 178 h 370"/>
                    <a:gd name="T28" fmla="*/ 114 w 304"/>
                    <a:gd name="T29" fmla="*/ 220 h 370"/>
                    <a:gd name="T30" fmla="*/ 132 w 304"/>
                    <a:gd name="T31" fmla="*/ 248 h 370"/>
                    <a:gd name="T32" fmla="*/ 196 w 304"/>
                    <a:gd name="T33" fmla="*/ 319 h 370"/>
                    <a:gd name="T34" fmla="*/ 300 w 304"/>
                    <a:gd name="T35" fmla="*/ 312 h 370"/>
                    <a:gd name="T36" fmla="*/ 266 w 304"/>
                    <a:gd name="T37" fmla="*/ 370 h 370"/>
                    <a:gd name="T38" fmla="*/ 94 w 304"/>
                    <a:gd name="T39" fmla="*/ 321 h 370"/>
                    <a:gd name="T40" fmla="*/ 84 w 304"/>
                    <a:gd name="T41" fmla="*/ 274 h 370"/>
                    <a:gd name="T42" fmla="*/ 66 w 304"/>
                    <a:gd name="T43" fmla="*/ 218 h 370"/>
                    <a:gd name="T44" fmla="*/ 54 w 304"/>
                    <a:gd name="T45" fmla="*/ 223 h 370"/>
                    <a:gd name="T46" fmla="*/ 38 w 304"/>
                    <a:gd name="T47" fmla="*/ 222 h 370"/>
                    <a:gd name="T48" fmla="*/ 0 w 304"/>
                    <a:gd name="T49" fmla="*/ 151 h 370"/>
                    <a:gd name="T50" fmla="*/ 4 w 304"/>
                    <a:gd name="T51" fmla="*/ 144 h 370"/>
                    <a:gd name="T52" fmla="*/ 22 w 304"/>
                    <a:gd name="T53" fmla="*/ 142 h 370"/>
                    <a:gd name="T54" fmla="*/ 22 w 304"/>
                    <a:gd name="T55" fmla="*/ 119 h 370"/>
                    <a:gd name="T56" fmla="*/ 18 w 304"/>
                    <a:gd name="T57" fmla="*/ 102 h 370"/>
                    <a:gd name="T58" fmla="*/ 22 w 304"/>
                    <a:gd name="T59" fmla="*/ 87 h 370"/>
                    <a:gd name="T60" fmla="*/ 26 w 304"/>
                    <a:gd name="T61" fmla="*/ 70 h 370"/>
                    <a:gd name="T62" fmla="*/ 36 w 304"/>
                    <a:gd name="T63" fmla="*/ 51 h 370"/>
                    <a:gd name="T64" fmla="*/ 48 w 304"/>
                    <a:gd name="T65" fmla="*/ 36 h 370"/>
                    <a:gd name="T66" fmla="*/ 68 w 304"/>
                    <a:gd name="T67" fmla="*/ 21 h 370"/>
                    <a:gd name="T68" fmla="*/ 104 w 304"/>
                    <a:gd name="T69" fmla="*/ 8 h 370"/>
                    <a:gd name="T70" fmla="*/ 144 w 304"/>
                    <a:gd name="T71" fmla="*/ 0 h 370"/>
                    <a:gd name="T72" fmla="*/ 136 w 304"/>
                    <a:gd name="T73" fmla="*/ 11 h 370"/>
                    <a:gd name="T74" fmla="*/ 128 w 304"/>
                    <a:gd name="T75" fmla="*/ 23 h 370"/>
                    <a:gd name="T76" fmla="*/ 130 w 304"/>
                    <a:gd name="T77" fmla="*/ 29 h 370"/>
                    <a:gd name="T78" fmla="*/ 142 w 304"/>
                    <a:gd name="T79" fmla="*/ 35 h 370"/>
                    <a:gd name="T80" fmla="*/ 154 w 304"/>
                    <a:gd name="T81" fmla="*/ 40 h 370"/>
                    <a:gd name="T82" fmla="*/ 172 w 304"/>
                    <a:gd name="T83" fmla="*/ 44 h 370"/>
                    <a:gd name="T84" fmla="*/ 194 w 304"/>
                    <a:gd name="T85" fmla="*/ 45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04" h="370">
                      <a:moveTo>
                        <a:pt x="194" y="45"/>
                      </a:moveTo>
                      <a:lnTo>
                        <a:pt x="162" y="129"/>
                      </a:lnTo>
                      <a:lnTo>
                        <a:pt x="150" y="135"/>
                      </a:lnTo>
                      <a:lnTo>
                        <a:pt x="194" y="136"/>
                      </a:lnTo>
                      <a:lnTo>
                        <a:pt x="236" y="145"/>
                      </a:lnTo>
                      <a:lnTo>
                        <a:pt x="262" y="146"/>
                      </a:lnTo>
                      <a:lnTo>
                        <a:pt x="254" y="222"/>
                      </a:lnTo>
                      <a:lnTo>
                        <a:pt x="304" y="220"/>
                      </a:lnTo>
                      <a:lnTo>
                        <a:pt x="262" y="241"/>
                      </a:lnTo>
                      <a:lnTo>
                        <a:pt x="226" y="226"/>
                      </a:lnTo>
                      <a:lnTo>
                        <a:pt x="204" y="226"/>
                      </a:lnTo>
                      <a:lnTo>
                        <a:pt x="226" y="212"/>
                      </a:lnTo>
                      <a:lnTo>
                        <a:pt x="226" y="172"/>
                      </a:lnTo>
                      <a:lnTo>
                        <a:pt x="126" y="178"/>
                      </a:lnTo>
                      <a:lnTo>
                        <a:pt x="114" y="220"/>
                      </a:lnTo>
                      <a:lnTo>
                        <a:pt x="132" y="248"/>
                      </a:lnTo>
                      <a:lnTo>
                        <a:pt x="196" y="319"/>
                      </a:lnTo>
                      <a:lnTo>
                        <a:pt x="300" y="312"/>
                      </a:lnTo>
                      <a:lnTo>
                        <a:pt x="266" y="370"/>
                      </a:lnTo>
                      <a:lnTo>
                        <a:pt x="94" y="321"/>
                      </a:lnTo>
                      <a:lnTo>
                        <a:pt x="84" y="274"/>
                      </a:lnTo>
                      <a:lnTo>
                        <a:pt x="66" y="218"/>
                      </a:lnTo>
                      <a:lnTo>
                        <a:pt x="54" y="223"/>
                      </a:lnTo>
                      <a:lnTo>
                        <a:pt x="38" y="222"/>
                      </a:lnTo>
                      <a:lnTo>
                        <a:pt x="0" y="151"/>
                      </a:lnTo>
                      <a:lnTo>
                        <a:pt x="4" y="144"/>
                      </a:lnTo>
                      <a:lnTo>
                        <a:pt x="22" y="142"/>
                      </a:lnTo>
                      <a:lnTo>
                        <a:pt x="22" y="119"/>
                      </a:lnTo>
                      <a:lnTo>
                        <a:pt x="18" y="102"/>
                      </a:lnTo>
                      <a:lnTo>
                        <a:pt x="22" y="87"/>
                      </a:lnTo>
                      <a:lnTo>
                        <a:pt x="26" y="70"/>
                      </a:lnTo>
                      <a:lnTo>
                        <a:pt x="36" y="51"/>
                      </a:lnTo>
                      <a:lnTo>
                        <a:pt x="48" y="36"/>
                      </a:lnTo>
                      <a:lnTo>
                        <a:pt x="68" y="21"/>
                      </a:lnTo>
                      <a:lnTo>
                        <a:pt x="104" y="8"/>
                      </a:lnTo>
                      <a:lnTo>
                        <a:pt x="144" y="0"/>
                      </a:lnTo>
                      <a:lnTo>
                        <a:pt x="136" y="11"/>
                      </a:lnTo>
                      <a:lnTo>
                        <a:pt x="128" y="23"/>
                      </a:lnTo>
                      <a:lnTo>
                        <a:pt x="130" y="29"/>
                      </a:lnTo>
                      <a:lnTo>
                        <a:pt x="142" y="35"/>
                      </a:lnTo>
                      <a:lnTo>
                        <a:pt x="154" y="40"/>
                      </a:lnTo>
                      <a:lnTo>
                        <a:pt x="172" y="44"/>
                      </a:lnTo>
                      <a:lnTo>
                        <a:pt x="194" y="45"/>
                      </a:lnTo>
                      <a:close/>
                    </a:path>
                  </a:pathLst>
                </a:custGeom>
                <a:solidFill>
                  <a:srgbClr val="FF9F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92" name="Freeform 34"/>
              <p:cNvSpPr>
                <a:spLocks noChangeAspect="1"/>
              </p:cNvSpPr>
              <p:nvPr/>
            </p:nvSpPr>
            <p:spPr bwMode="auto">
              <a:xfrm>
                <a:off x="2805" y="1079"/>
                <a:ext cx="252" cy="222"/>
              </a:xfrm>
              <a:custGeom>
                <a:avLst/>
                <a:gdLst>
                  <a:gd name="T0" fmla="*/ 36 w 506"/>
                  <a:gd name="T1" fmla="*/ 222 h 222"/>
                  <a:gd name="T2" fmla="*/ 0 w 506"/>
                  <a:gd name="T3" fmla="*/ 168 h 222"/>
                  <a:gd name="T4" fmla="*/ 4 w 506"/>
                  <a:gd name="T5" fmla="*/ 108 h 222"/>
                  <a:gd name="T6" fmla="*/ 16 w 506"/>
                  <a:gd name="T7" fmla="*/ 69 h 222"/>
                  <a:gd name="T8" fmla="*/ 36 w 506"/>
                  <a:gd name="T9" fmla="*/ 50 h 222"/>
                  <a:gd name="T10" fmla="*/ 60 w 506"/>
                  <a:gd name="T11" fmla="*/ 35 h 222"/>
                  <a:gd name="T12" fmla="*/ 102 w 506"/>
                  <a:gd name="T13" fmla="*/ 18 h 222"/>
                  <a:gd name="T14" fmla="*/ 166 w 506"/>
                  <a:gd name="T15" fmla="*/ 9 h 222"/>
                  <a:gd name="T16" fmla="*/ 240 w 506"/>
                  <a:gd name="T17" fmla="*/ 0 h 222"/>
                  <a:gd name="T18" fmla="*/ 316 w 506"/>
                  <a:gd name="T19" fmla="*/ 6 h 222"/>
                  <a:gd name="T20" fmla="*/ 376 w 506"/>
                  <a:gd name="T21" fmla="*/ 15 h 222"/>
                  <a:gd name="T22" fmla="*/ 410 w 506"/>
                  <a:gd name="T23" fmla="*/ 22 h 222"/>
                  <a:gd name="T24" fmla="*/ 450 w 506"/>
                  <a:gd name="T25" fmla="*/ 31 h 222"/>
                  <a:gd name="T26" fmla="*/ 464 w 506"/>
                  <a:gd name="T27" fmla="*/ 43 h 222"/>
                  <a:gd name="T28" fmla="*/ 482 w 506"/>
                  <a:gd name="T29" fmla="*/ 63 h 222"/>
                  <a:gd name="T30" fmla="*/ 502 w 506"/>
                  <a:gd name="T31" fmla="*/ 100 h 222"/>
                  <a:gd name="T32" fmla="*/ 506 w 506"/>
                  <a:gd name="T33" fmla="*/ 133 h 222"/>
                  <a:gd name="T34" fmla="*/ 506 w 506"/>
                  <a:gd name="T35" fmla="*/ 162 h 222"/>
                  <a:gd name="T36" fmla="*/ 506 w 506"/>
                  <a:gd name="T37" fmla="*/ 175 h 222"/>
                  <a:gd name="T38" fmla="*/ 488 w 506"/>
                  <a:gd name="T39" fmla="*/ 204 h 222"/>
                  <a:gd name="T40" fmla="*/ 496 w 506"/>
                  <a:gd name="T41" fmla="*/ 169 h 222"/>
                  <a:gd name="T42" fmla="*/ 462 w 506"/>
                  <a:gd name="T43" fmla="*/ 177 h 222"/>
                  <a:gd name="T44" fmla="*/ 450 w 506"/>
                  <a:gd name="T45" fmla="*/ 197 h 222"/>
                  <a:gd name="T46" fmla="*/ 442 w 506"/>
                  <a:gd name="T47" fmla="*/ 178 h 222"/>
                  <a:gd name="T48" fmla="*/ 450 w 506"/>
                  <a:gd name="T49" fmla="*/ 153 h 222"/>
                  <a:gd name="T50" fmla="*/ 416 w 506"/>
                  <a:gd name="T51" fmla="*/ 117 h 222"/>
                  <a:gd name="T52" fmla="*/ 430 w 506"/>
                  <a:gd name="T53" fmla="*/ 98 h 222"/>
                  <a:gd name="T54" fmla="*/ 384 w 506"/>
                  <a:gd name="T55" fmla="*/ 105 h 222"/>
                  <a:gd name="T56" fmla="*/ 340 w 506"/>
                  <a:gd name="T57" fmla="*/ 113 h 222"/>
                  <a:gd name="T58" fmla="*/ 296 w 506"/>
                  <a:gd name="T59" fmla="*/ 110 h 222"/>
                  <a:gd name="T60" fmla="*/ 258 w 506"/>
                  <a:gd name="T61" fmla="*/ 105 h 222"/>
                  <a:gd name="T62" fmla="*/ 226 w 506"/>
                  <a:gd name="T63" fmla="*/ 103 h 222"/>
                  <a:gd name="T64" fmla="*/ 252 w 506"/>
                  <a:gd name="T65" fmla="*/ 113 h 222"/>
                  <a:gd name="T66" fmla="*/ 232 w 506"/>
                  <a:gd name="T67" fmla="*/ 113 h 222"/>
                  <a:gd name="T68" fmla="*/ 174 w 506"/>
                  <a:gd name="T69" fmla="*/ 111 h 222"/>
                  <a:gd name="T70" fmla="*/ 132 w 506"/>
                  <a:gd name="T71" fmla="*/ 101 h 222"/>
                  <a:gd name="T72" fmla="*/ 100 w 506"/>
                  <a:gd name="T73" fmla="*/ 95 h 222"/>
                  <a:gd name="T74" fmla="*/ 104 w 506"/>
                  <a:gd name="T75" fmla="*/ 108 h 222"/>
                  <a:gd name="T76" fmla="*/ 94 w 506"/>
                  <a:gd name="T77" fmla="*/ 130 h 222"/>
                  <a:gd name="T78" fmla="*/ 80 w 506"/>
                  <a:gd name="T79" fmla="*/ 148 h 222"/>
                  <a:gd name="T80" fmla="*/ 74 w 506"/>
                  <a:gd name="T81" fmla="*/ 162 h 222"/>
                  <a:gd name="T82" fmla="*/ 72 w 506"/>
                  <a:gd name="T83" fmla="*/ 178 h 222"/>
                  <a:gd name="T84" fmla="*/ 72 w 506"/>
                  <a:gd name="T85" fmla="*/ 193 h 222"/>
                  <a:gd name="T86" fmla="*/ 54 w 506"/>
                  <a:gd name="T87" fmla="*/ 178 h 222"/>
                  <a:gd name="T88" fmla="*/ 34 w 506"/>
                  <a:gd name="T89" fmla="*/ 176 h 222"/>
                  <a:gd name="T90" fmla="*/ 18 w 506"/>
                  <a:gd name="T91" fmla="*/ 187 h 222"/>
                  <a:gd name="T92" fmla="*/ 36 w 506"/>
                  <a:gd name="T93" fmla="*/ 222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06" h="222">
                    <a:moveTo>
                      <a:pt x="36" y="222"/>
                    </a:moveTo>
                    <a:lnTo>
                      <a:pt x="0" y="168"/>
                    </a:lnTo>
                    <a:lnTo>
                      <a:pt x="4" y="108"/>
                    </a:lnTo>
                    <a:lnTo>
                      <a:pt x="16" y="69"/>
                    </a:lnTo>
                    <a:lnTo>
                      <a:pt x="36" y="50"/>
                    </a:lnTo>
                    <a:lnTo>
                      <a:pt x="60" y="35"/>
                    </a:lnTo>
                    <a:lnTo>
                      <a:pt x="102" y="18"/>
                    </a:lnTo>
                    <a:lnTo>
                      <a:pt x="166" y="9"/>
                    </a:lnTo>
                    <a:lnTo>
                      <a:pt x="240" y="0"/>
                    </a:lnTo>
                    <a:lnTo>
                      <a:pt x="316" y="6"/>
                    </a:lnTo>
                    <a:lnTo>
                      <a:pt x="376" y="15"/>
                    </a:lnTo>
                    <a:lnTo>
                      <a:pt x="410" y="22"/>
                    </a:lnTo>
                    <a:lnTo>
                      <a:pt x="450" y="31"/>
                    </a:lnTo>
                    <a:lnTo>
                      <a:pt x="464" y="43"/>
                    </a:lnTo>
                    <a:lnTo>
                      <a:pt x="482" y="63"/>
                    </a:lnTo>
                    <a:lnTo>
                      <a:pt x="502" y="100"/>
                    </a:lnTo>
                    <a:lnTo>
                      <a:pt x="506" y="133"/>
                    </a:lnTo>
                    <a:lnTo>
                      <a:pt x="506" y="162"/>
                    </a:lnTo>
                    <a:lnTo>
                      <a:pt x="506" y="175"/>
                    </a:lnTo>
                    <a:lnTo>
                      <a:pt x="488" y="204"/>
                    </a:lnTo>
                    <a:lnTo>
                      <a:pt x="496" y="169"/>
                    </a:lnTo>
                    <a:lnTo>
                      <a:pt x="462" y="177"/>
                    </a:lnTo>
                    <a:lnTo>
                      <a:pt x="450" y="197"/>
                    </a:lnTo>
                    <a:lnTo>
                      <a:pt x="442" y="178"/>
                    </a:lnTo>
                    <a:lnTo>
                      <a:pt x="450" y="153"/>
                    </a:lnTo>
                    <a:lnTo>
                      <a:pt x="416" y="117"/>
                    </a:lnTo>
                    <a:lnTo>
                      <a:pt x="430" y="98"/>
                    </a:lnTo>
                    <a:lnTo>
                      <a:pt x="384" y="105"/>
                    </a:lnTo>
                    <a:lnTo>
                      <a:pt x="340" y="113"/>
                    </a:lnTo>
                    <a:lnTo>
                      <a:pt x="296" y="110"/>
                    </a:lnTo>
                    <a:lnTo>
                      <a:pt x="258" y="105"/>
                    </a:lnTo>
                    <a:lnTo>
                      <a:pt x="226" y="103"/>
                    </a:lnTo>
                    <a:lnTo>
                      <a:pt x="252" y="113"/>
                    </a:lnTo>
                    <a:lnTo>
                      <a:pt x="232" y="113"/>
                    </a:lnTo>
                    <a:lnTo>
                      <a:pt x="174" y="111"/>
                    </a:lnTo>
                    <a:lnTo>
                      <a:pt x="132" y="101"/>
                    </a:lnTo>
                    <a:lnTo>
                      <a:pt x="100" y="95"/>
                    </a:lnTo>
                    <a:lnTo>
                      <a:pt x="104" y="108"/>
                    </a:lnTo>
                    <a:lnTo>
                      <a:pt x="94" y="130"/>
                    </a:lnTo>
                    <a:lnTo>
                      <a:pt x="80" y="148"/>
                    </a:lnTo>
                    <a:lnTo>
                      <a:pt x="74" y="162"/>
                    </a:lnTo>
                    <a:lnTo>
                      <a:pt x="72" y="178"/>
                    </a:lnTo>
                    <a:lnTo>
                      <a:pt x="72" y="193"/>
                    </a:lnTo>
                    <a:lnTo>
                      <a:pt x="54" y="178"/>
                    </a:lnTo>
                    <a:lnTo>
                      <a:pt x="34" y="176"/>
                    </a:lnTo>
                    <a:lnTo>
                      <a:pt x="18" y="187"/>
                    </a:lnTo>
                    <a:lnTo>
                      <a:pt x="36" y="2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nvGrpSpPr>
            <p:cNvPr id="80" name="Group 35"/>
            <p:cNvGrpSpPr>
              <a:grpSpLocks noChangeAspect="1"/>
            </p:cNvGrpSpPr>
            <p:nvPr/>
          </p:nvGrpSpPr>
          <p:grpSpPr bwMode="auto">
            <a:xfrm>
              <a:off x="3857" y="3941"/>
              <a:ext cx="695" cy="190"/>
              <a:chOff x="2620" y="3050"/>
              <a:chExt cx="695" cy="190"/>
            </a:xfrm>
          </p:grpSpPr>
          <p:sp>
            <p:nvSpPr>
              <p:cNvPr id="89" name="Freeform 88"/>
              <p:cNvSpPr>
                <a:spLocks noChangeAspect="1"/>
              </p:cNvSpPr>
              <p:nvPr/>
            </p:nvSpPr>
            <p:spPr bwMode="auto">
              <a:xfrm>
                <a:off x="2620" y="3050"/>
                <a:ext cx="292" cy="190"/>
              </a:xfrm>
              <a:custGeom>
                <a:avLst/>
                <a:gdLst>
                  <a:gd name="T0" fmla="*/ 279 w 585"/>
                  <a:gd name="T1" fmla="*/ 42 h 190"/>
                  <a:gd name="T2" fmla="*/ 181 w 585"/>
                  <a:gd name="T3" fmla="*/ 90 h 190"/>
                  <a:gd name="T4" fmla="*/ 111 w 585"/>
                  <a:gd name="T5" fmla="*/ 116 h 190"/>
                  <a:gd name="T6" fmla="*/ 0 w 585"/>
                  <a:gd name="T7" fmla="*/ 138 h 190"/>
                  <a:gd name="T8" fmla="*/ 0 w 585"/>
                  <a:gd name="T9" fmla="*/ 173 h 190"/>
                  <a:gd name="T10" fmla="*/ 99 w 585"/>
                  <a:gd name="T11" fmla="*/ 190 h 190"/>
                  <a:gd name="T12" fmla="*/ 253 w 585"/>
                  <a:gd name="T13" fmla="*/ 190 h 190"/>
                  <a:gd name="T14" fmla="*/ 369 w 585"/>
                  <a:gd name="T15" fmla="*/ 161 h 190"/>
                  <a:gd name="T16" fmla="*/ 427 w 585"/>
                  <a:gd name="T17" fmla="*/ 135 h 190"/>
                  <a:gd name="T18" fmla="*/ 585 w 585"/>
                  <a:gd name="T19" fmla="*/ 112 h 190"/>
                  <a:gd name="T20" fmla="*/ 585 w 585"/>
                  <a:gd name="T21" fmla="*/ 45 h 190"/>
                  <a:gd name="T22" fmla="*/ 565 w 585"/>
                  <a:gd name="T23" fmla="*/ 0 h 190"/>
                  <a:gd name="T24" fmla="*/ 279 w 585"/>
                  <a:gd name="T25" fmla="*/ 4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5" h="190">
                    <a:moveTo>
                      <a:pt x="279" y="42"/>
                    </a:moveTo>
                    <a:lnTo>
                      <a:pt x="181" y="90"/>
                    </a:lnTo>
                    <a:lnTo>
                      <a:pt x="111" y="116"/>
                    </a:lnTo>
                    <a:lnTo>
                      <a:pt x="0" y="138"/>
                    </a:lnTo>
                    <a:lnTo>
                      <a:pt x="0" y="173"/>
                    </a:lnTo>
                    <a:lnTo>
                      <a:pt x="99" y="190"/>
                    </a:lnTo>
                    <a:lnTo>
                      <a:pt x="253" y="190"/>
                    </a:lnTo>
                    <a:lnTo>
                      <a:pt x="369" y="161"/>
                    </a:lnTo>
                    <a:lnTo>
                      <a:pt x="427" y="135"/>
                    </a:lnTo>
                    <a:lnTo>
                      <a:pt x="585" y="112"/>
                    </a:lnTo>
                    <a:lnTo>
                      <a:pt x="585" y="45"/>
                    </a:lnTo>
                    <a:lnTo>
                      <a:pt x="565" y="0"/>
                    </a:lnTo>
                    <a:lnTo>
                      <a:pt x="279" y="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90" name="Freeform 89"/>
              <p:cNvSpPr>
                <a:spLocks noChangeAspect="1"/>
              </p:cNvSpPr>
              <p:nvPr/>
            </p:nvSpPr>
            <p:spPr bwMode="auto">
              <a:xfrm>
                <a:off x="2999" y="3059"/>
                <a:ext cx="316" cy="168"/>
              </a:xfrm>
              <a:custGeom>
                <a:avLst/>
                <a:gdLst>
                  <a:gd name="T0" fmla="*/ 6 w 631"/>
                  <a:gd name="T1" fmla="*/ 7 h 168"/>
                  <a:gd name="T2" fmla="*/ 0 w 631"/>
                  <a:gd name="T3" fmla="*/ 100 h 168"/>
                  <a:gd name="T4" fmla="*/ 146 w 631"/>
                  <a:gd name="T5" fmla="*/ 116 h 168"/>
                  <a:gd name="T6" fmla="*/ 231 w 631"/>
                  <a:gd name="T7" fmla="*/ 135 h 168"/>
                  <a:gd name="T8" fmla="*/ 379 w 631"/>
                  <a:gd name="T9" fmla="*/ 155 h 168"/>
                  <a:gd name="T10" fmla="*/ 489 w 631"/>
                  <a:gd name="T11" fmla="*/ 168 h 168"/>
                  <a:gd name="T12" fmla="*/ 611 w 631"/>
                  <a:gd name="T13" fmla="*/ 158 h 168"/>
                  <a:gd name="T14" fmla="*/ 631 w 631"/>
                  <a:gd name="T15" fmla="*/ 116 h 168"/>
                  <a:gd name="T16" fmla="*/ 457 w 631"/>
                  <a:gd name="T17" fmla="*/ 68 h 168"/>
                  <a:gd name="T18" fmla="*/ 329 w 631"/>
                  <a:gd name="T19" fmla="*/ 29 h 168"/>
                  <a:gd name="T20" fmla="*/ 263 w 631"/>
                  <a:gd name="T21" fmla="*/ 0 h 168"/>
                  <a:gd name="T22" fmla="*/ 6 w 631"/>
                  <a:gd name="T23" fmla="*/ 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31" h="168">
                    <a:moveTo>
                      <a:pt x="6" y="7"/>
                    </a:moveTo>
                    <a:lnTo>
                      <a:pt x="0" y="100"/>
                    </a:lnTo>
                    <a:lnTo>
                      <a:pt x="146" y="116"/>
                    </a:lnTo>
                    <a:lnTo>
                      <a:pt x="231" y="135"/>
                    </a:lnTo>
                    <a:lnTo>
                      <a:pt x="379" y="155"/>
                    </a:lnTo>
                    <a:lnTo>
                      <a:pt x="489" y="168"/>
                    </a:lnTo>
                    <a:lnTo>
                      <a:pt x="611" y="158"/>
                    </a:lnTo>
                    <a:lnTo>
                      <a:pt x="631" y="116"/>
                    </a:lnTo>
                    <a:lnTo>
                      <a:pt x="457" y="68"/>
                    </a:lnTo>
                    <a:lnTo>
                      <a:pt x="329" y="29"/>
                    </a:lnTo>
                    <a:lnTo>
                      <a:pt x="263" y="0"/>
                    </a:lnTo>
                    <a:lnTo>
                      <a:pt x="6"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sp>
          <p:nvSpPr>
            <p:cNvPr id="81" name="Freeform 38"/>
            <p:cNvSpPr>
              <a:spLocks noChangeAspect="1"/>
            </p:cNvSpPr>
            <p:nvPr/>
          </p:nvSpPr>
          <p:spPr bwMode="auto">
            <a:xfrm>
              <a:off x="3751" y="3031"/>
              <a:ext cx="165" cy="128"/>
            </a:xfrm>
            <a:custGeom>
              <a:avLst/>
              <a:gdLst>
                <a:gd name="T0" fmla="*/ 96 w 329"/>
                <a:gd name="T1" fmla="*/ 13 h 128"/>
                <a:gd name="T2" fmla="*/ 26 w 329"/>
                <a:gd name="T3" fmla="*/ 44 h 128"/>
                <a:gd name="T4" fmla="*/ 0 w 329"/>
                <a:gd name="T5" fmla="*/ 83 h 128"/>
                <a:gd name="T6" fmla="*/ 72 w 329"/>
                <a:gd name="T7" fmla="*/ 121 h 128"/>
                <a:gd name="T8" fmla="*/ 142 w 329"/>
                <a:gd name="T9" fmla="*/ 128 h 128"/>
                <a:gd name="T10" fmla="*/ 194 w 329"/>
                <a:gd name="T11" fmla="*/ 118 h 128"/>
                <a:gd name="T12" fmla="*/ 244 w 329"/>
                <a:gd name="T13" fmla="*/ 124 h 128"/>
                <a:gd name="T14" fmla="*/ 303 w 329"/>
                <a:gd name="T15" fmla="*/ 89 h 128"/>
                <a:gd name="T16" fmla="*/ 329 w 329"/>
                <a:gd name="T17" fmla="*/ 47 h 128"/>
                <a:gd name="T18" fmla="*/ 264 w 329"/>
                <a:gd name="T19" fmla="*/ 0 h 128"/>
                <a:gd name="T20" fmla="*/ 96 w 329"/>
                <a:gd name="T21" fmla="*/ 1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9" h="128">
                  <a:moveTo>
                    <a:pt x="96" y="13"/>
                  </a:moveTo>
                  <a:lnTo>
                    <a:pt x="26" y="44"/>
                  </a:lnTo>
                  <a:lnTo>
                    <a:pt x="0" y="83"/>
                  </a:lnTo>
                  <a:lnTo>
                    <a:pt x="72" y="121"/>
                  </a:lnTo>
                  <a:lnTo>
                    <a:pt x="142" y="128"/>
                  </a:lnTo>
                  <a:lnTo>
                    <a:pt x="194" y="118"/>
                  </a:lnTo>
                  <a:lnTo>
                    <a:pt x="244" y="124"/>
                  </a:lnTo>
                  <a:lnTo>
                    <a:pt x="303" y="89"/>
                  </a:lnTo>
                  <a:lnTo>
                    <a:pt x="329" y="47"/>
                  </a:lnTo>
                  <a:lnTo>
                    <a:pt x="264" y="0"/>
                  </a:lnTo>
                  <a:lnTo>
                    <a:pt x="96" y="13"/>
                  </a:lnTo>
                  <a:close/>
                </a:path>
              </a:pathLst>
            </a:custGeom>
            <a:solidFill>
              <a:srgbClr val="FFB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82" name="Freeform 39"/>
            <p:cNvSpPr>
              <a:spLocks noChangeAspect="1"/>
            </p:cNvSpPr>
            <p:nvPr/>
          </p:nvSpPr>
          <p:spPr bwMode="auto">
            <a:xfrm>
              <a:off x="4071" y="2304"/>
              <a:ext cx="205" cy="570"/>
            </a:xfrm>
            <a:custGeom>
              <a:avLst/>
              <a:gdLst>
                <a:gd name="T0" fmla="*/ 242 w 412"/>
                <a:gd name="T1" fmla="*/ 570 h 570"/>
                <a:gd name="T2" fmla="*/ 0 w 412"/>
                <a:gd name="T3" fmla="*/ 36 h 570"/>
                <a:gd name="T4" fmla="*/ 46 w 412"/>
                <a:gd name="T5" fmla="*/ 5 h 570"/>
                <a:gd name="T6" fmla="*/ 208 w 412"/>
                <a:gd name="T7" fmla="*/ 48 h 570"/>
                <a:gd name="T8" fmla="*/ 364 w 412"/>
                <a:gd name="T9" fmla="*/ 0 h 570"/>
                <a:gd name="T10" fmla="*/ 412 w 412"/>
                <a:gd name="T11" fmla="*/ 30 h 570"/>
                <a:gd name="T12" fmla="*/ 242 w 412"/>
                <a:gd name="T13" fmla="*/ 570 h 570"/>
              </a:gdLst>
              <a:ahLst/>
              <a:cxnLst>
                <a:cxn ang="0">
                  <a:pos x="T0" y="T1"/>
                </a:cxn>
                <a:cxn ang="0">
                  <a:pos x="T2" y="T3"/>
                </a:cxn>
                <a:cxn ang="0">
                  <a:pos x="T4" y="T5"/>
                </a:cxn>
                <a:cxn ang="0">
                  <a:pos x="T6" y="T7"/>
                </a:cxn>
                <a:cxn ang="0">
                  <a:pos x="T8" y="T9"/>
                </a:cxn>
                <a:cxn ang="0">
                  <a:pos x="T10" y="T11"/>
                </a:cxn>
                <a:cxn ang="0">
                  <a:pos x="T12" y="T13"/>
                </a:cxn>
              </a:cxnLst>
              <a:rect l="0" t="0" r="r" b="b"/>
              <a:pathLst>
                <a:path w="412" h="570">
                  <a:moveTo>
                    <a:pt x="242" y="570"/>
                  </a:moveTo>
                  <a:lnTo>
                    <a:pt x="0" y="36"/>
                  </a:lnTo>
                  <a:lnTo>
                    <a:pt x="46" y="5"/>
                  </a:lnTo>
                  <a:lnTo>
                    <a:pt x="208" y="48"/>
                  </a:lnTo>
                  <a:lnTo>
                    <a:pt x="364" y="0"/>
                  </a:lnTo>
                  <a:lnTo>
                    <a:pt x="412" y="30"/>
                  </a:lnTo>
                  <a:lnTo>
                    <a:pt x="242" y="570"/>
                  </a:lnTo>
                  <a:close/>
                </a:path>
              </a:pathLst>
            </a:custGeom>
            <a:solidFill>
              <a:srgbClr val="9FB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83" name="Freeform 40"/>
            <p:cNvSpPr>
              <a:spLocks noChangeAspect="1"/>
            </p:cNvSpPr>
            <p:nvPr/>
          </p:nvSpPr>
          <p:spPr bwMode="auto">
            <a:xfrm>
              <a:off x="4146" y="2350"/>
              <a:ext cx="77" cy="511"/>
            </a:xfrm>
            <a:custGeom>
              <a:avLst/>
              <a:gdLst>
                <a:gd name="T0" fmla="*/ 46 w 154"/>
                <a:gd name="T1" fmla="*/ 0 h 511"/>
                <a:gd name="T2" fmla="*/ 62 w 154"/>
                <a:gd name="T3" fmla="*/ 0 h 511"/>
                <a:gd name="T4" fmla="*/ 114 w 154"/>
                <a:gd name="T5" fmla="*/ 37 h 511"/>
                <a:gd name="T6" fmla="*/ 84 w 154"/>
                <a:gd name="T7" fmla="*/ 64 h 511"/>
                <a:gd name="T8" fmla="*/ 124 w 154"/>
                <a:gd name="T9" fmla="*/ 131 h 511"/>
                <a:gd name="T10" fmla="*/ 150 w 154"/>
                <a:gd name="T11" fmla="*/ 193 h 511"/>
                <a:gd name="T12" fmla="*/ 154 w 154"/>
                <a:gd name="T13" fmla="*/ 266 h 511"/>
                <a:gd name="T14" fmla="*/ 138 w 154"/>
                <a:gd name="T15" fmla="*/ 418 h 511"/>
                <a:gd name="T16" fmla="*/ 132 w 154"/>
                <a:gd name="T17" fmla="*/ 509 h 511"/>
                <a:gd name="T18" fmla="*/ 46 w 154"/>
                <a:gd name="T19" fmla="*/ 511 h 511"/>
                <a:gd name="T20" fmla="*/ 30 w 154"/>
                <a:gd name="T21" fmla="*/ 416 h 511"/>
                <a:gd name="T22" fmla="*/ 4 w 154"/>
                <a:gd name="T23" fmla="*/ 266 h 511"/>
                <a:gd name="T24" fmla="*/ 4 w 154"/>
                <a:gd name="T25" fmla="*/ 195 h 511"/>
                <a:gd name="T26" fmla="*/ 16 w 154"/>
                <a:gd name="T27" fmla="*/ 132 h 511"/>
                <a:gd name="T28" fmla="*/ 40 w 154"/>
                <a:gd name="T29" fmla="*/ 66 h 511"/>
                <a:gd name="T30" fmla="*/ 0 w 154"/>
                <a:gd name="T31" fmla="*/ 44 h 511"/>
                <a:gd name="T32" fmla="*/ 46 w 154"/>
                <a:gd name="T33" fmla="*/ 0 h 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4" h="511">
                  <a:moveTo>
                    <a:pt x="46" y="0"/>
                  </a:moveTo>
                  <a:lnTo>
                    <a:pt x="62" y="0"/>
                  </a:lnTo>
                  <a:lnTo>
                    <a:pt x="114" y="37"/>
                  </a:lnTo>
                  <a:lnTo>
                    <a:pt x="84" y="64"/>
                  </a:lnTo>
                  <a:lnTo>
                    <a:pt x="124" y="131"/>
                  </a:lnTo>
                  <a:lnTo>
                    <a:pt x="150" y="193"/>
                  </a:lnTo>
                  <a:lnTo>
                    <a:pt x="154" y="266"/>
                  </a:lnTo>
                  <a:lnTo>
                    <a:pt x="138" y="418"/>
                  </a:lnTo>
                  <a:lnTo>
                    <a:pt x="132" y="509"/>
                  </a:lnTo>
                  <a:lnTo>
                    <a:pt x="46" y="511"/>
                  </a:lnTo>
                  <a:lnTo>
                    <a:pt x="30" y="416"/>
                  </a:lnTo>
                  <a:lnTo>
                    <a:pt x="4" y="266"/>
                  </a:lnTo>
                  <a:lnTo>
                    <a:pt x="4" y="195"/>
                  </a:lnTo>
                  <a:lnTo>
                    <a:pt x="16" y="132"/>
                  </a:lnTo>
                  <a:lnTo>
                    <a:pt x="40" y="66"/>
                  </a:lnTo>
                  <a:lnTo>
                    <a:pt x="0" y="44"/>
                  </a:lnTo>
                  <a:lnTo>
                    <a:pt x="46" y="0"/>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nvGrpSpPr>
            <p:cNvPr id="84" name="Group 41"/>
            <p:cNvGrpSpPr>
              <a:grpSpLocks noChangeAspect="1"/>
            </p:cNvGrpSpPr>
            <p:nvPr/>
          </p:nvGrpSpPr>
          <p:grpSpPr bwMode="auto">
            <a:xfrm>
              <a:off x="3792" y="2328"/>
              <a:ext cx="773" cy="1675"/>
              <a:chOff x="2555" y="1437"/>
              <a:chExt cx="773" cy="1675"/>
            </a:xfrm>
          </p:grpSpPr>
          <p:sp>
            <p:nvSpPr>
              <p:cNvPr id="85" name="Freeform 42"/>
              <p:cNvSpPr>
                <a:spLocks noChangeAspect="1"/>
              </p:cNvSpPr>
              <p:nvPr/>
            </p:nvSpPr>
            <p:spPr bwMode="auto">
              <a:xfrm>
                <a:off x="2555" y="1437"/>
                <a:ext cx="773" cy="1675"/>
              </a:xfrm>
              <a:custGeom>
                <a:avLst/>
                <a:gdLst>
                  <a:gd name="T0" fmla="*/ 563 w 1546"/>
                  <a:gd name="T1" fmla="*/ 8 h 1675"/>
                  <a:gd name="T2" fmla="*/ 259 w 1546"/>
                  <a:gd name="T3" fmla="*/ 82 h 1675"/>
                  <a:gd name="T4" fmla="*/ 66 w 1546"/>
                  <a:gd name="T5" fmla="*/ 354 h 1675"/>
                  <a:gd name="T6" fmla="*/ 20 w 1546"/>
                  <a:gd name="T7" fmla="*/ 458 h 1675"/>
                  <a:gd name="T8" fmla="*/ 0 w 1546"/>
                  <a:gd name="T9" fmla="*/ 718 h 1675"/>
                  <a:gd name="T10" fmla="*/ 205 w 1546"/>
                  <a:gd name="T11" fmla="*/ 717 h 1675"/>
                  <a:gd name="T12" fmla="*/ 223 w 1546"/>
                  <a:gd name="T13" fmla="*/ 488 h 1675"/>
                  <a:gd name="T14" fmla="*/ 363 w 1546"/>
                  <a:gd name="T15" fmla="*/ 322 h 1675"/>
                  <a:gd name="T16" fmla="*/ 381 w 1546"/>
                  <a:gd name="T17" fmla="*/ 568 h 1675"/>
                  <a:gd name="T18" fmla="*/ 357 w 1546"/>
                  <a:gd name="T19" fmla="*/ 832 h 1675"/>
                  <a:gd name="T20" fmla="*/ 447 w 1546"/>
                  <a:gd name="T21" fmla="*/ 838 h 1675"/>
                  <a:gd name="T22" fmla="*/ 433 w 1546"/>
                  <a:gd name="T23" fmla="*/ 1179 h 1675"/>
                  <a:gd name="T24" fmla="*/ 409 w 1546"/>
                  <a:gd name="T25" fmla="*/ 1662 h 1675"/>
                  <a:gd name="T26" fmla="*/ 537 w 1546"/>
                  <a:gd name="T27" fmla="*/ 1675 h 1675"/>
                  <a:gd name="T28" fmla="*/ 695 w 1546"/>
                  <a:gd name="T29" fmla="*/ 1643 h 1675"/>
                  <a:gd name="T30" fmla="*/ 817 w 1546"/>
                  <a:gd name="T31" fmla="*/ 851 h 1675"/>
                  <a:gd name="T32" fmla="*/ 863 w 1546"/>
                  <a:gd name="T33" fmla="*/ 1302 h 1675"/>
                  <a:gd name="T34" fmla="*/ 895 w 1546"/>
                  <a:gd name="T35" fmla="*/ 1646 h 1675"/>
                  <a:gd name="T36" fmla="*/ 1069 w 1546"/>
                  <a:gd name="T37" fmla="*/ 1675 h 1675"/>
                  <a:gd name="T38" fmla="*/ 1210 w 1546"/>
                  <a:gd name="T39" fmla="*/ 1669 h 1675"/>
                  <a:gd name="T40" fmla="*/ 1160 w 1546"/>
                  <a:gd name="T41" fmla="*/ 1037 h 1675"/>
                  <a:gd name="T42" fmla="*/ 1184 w 1546"/>
                  <a:gd name="T43" fmla="*/ 832 h 1675"/>
                  <a:gd name="T44" fmla="*/ 1236 w 1546"/>
                  <a:gd name="T45" fmla="*/ 819 h 1675"/>
                  <a:gd name="T46" fmla="*/ 1274 w 1546"/>
                  <a:gd name="T47" fmla="*/ 748 h 1675"/>
                  <a:gd name="T48" fmla="*/ 1288 w 1546"/>
                  <a:gd name="T49" fmla="*/ 688 h 1675"/>
                  <a:gd name="T50" fmla="*/ 1546 w 1546"/>
                  <a:gd name="T51" fmla="*/ 540 h 1675"/>
                  <a:gd name="T52" fmla="*/ 1314 w 1546"/>
                  <a:gd name="T53" fmla="*/ 83 h 1675"/>
                  <a:gd name="T54" fmla="*/ 961 w 1546"/>
                  <a:gd name="T55" fmla="*/ 0 h 1675"/>
                  <a:gd name="T56" fmla="*/ 799 w 1546"/>
                  <a:gd name="T57" fmla="*/ 529 h 1675"/>
                  <a:gd name="T58" fmla="*/ 563 w 1546"/>
                  <a:gd name="T59" fmla="*/ 8 h 1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46" h="1675">
                    <a:moveTo>
                      <a:pt x="563" y="8"/>
                    </a:moveTo>
                    <a:lnTo>
                      <a:pt x="259" y="82"/>
                    </a:lnTo>
                    <a:lnTo>
                      <a:pt x="66" y="354"/>
                    </a:lnTo>
                    <a:lnTo>
                      <a:pt x="20" y="458"/>
                    </a:lnTo>
                    <a:lnTo>
                      <a:pt x="0" y="718"/>
                    </a:lnTo>
                    <a:lnTo>
                      <a:pt x="205" y="717"/>
                    </a:lnTo>
                    <a:lnTo>
                      <a:pt x="223" y="488"/>
                    </a:lnTo>
                    <a:lnTo>
                      <a:pt x="363" y="322"/>
                    </a:lnTo>
                    <a:lnTo>
                      <a:pt x="381" y="568"/>
                    </a:lnTo>
                    <a:lnTo>
                      <a:pt x="357" y="832"/>
                    </a:lnTo>
                    <a:lnTo>
                      <a:pt x="447" y="838"/>
                    </a:lnTo>
                    <a:lnTo>
                      <a:pt x="433" y="1179"/>
                    </a:lnTo>
                    <a:lnTo>
                      <a:pt x="409" y="1662"/>
                    </a:lnTo>
                    <a:lnTo>
                      <a:pt x="537" y="1675"/>
                    </a:lnTo>
                    <a:lnTo>
                      <a:pt x="695" y="1643"/>
                    </a:lnTo>
                    <a:lnTo>
                      <a:pt x="817" y="851"/>
                    </a:lnTo>
                    <a:lnTo>
                      <a:pt x="863" y="1302"/>
                    </a:lnTo>
                    <a:lnTo>
                      <a:pt x="895" y="1646"/>
                    </a:lnTo>
                    <a:lnTo>
                      <a:pt x="1069" y="1675"/>
                    </a:lnTo>
                    <a:lnTo>
                      <a:pt x="1210" y="1669"/>
                    </a:lnTo>
                    <a:lnTo>
                      <a:pt x="1160" y="1037"/>
                    </a:lnTo>
                    <a:lnTo>
                      <a:pt x="1184" y="832"/>
                    </a:lnTo>
                    <a:lnTo>
                      <a:pt x="1236" y="819"/>
                    </a:lnTo>
                    <a:lnTo>
                      <a:pt x="1274" y="748"/>
                    </a:lnTo>
                    <a:lnTo>
                      <a:pt x="1288" y="688"/>
                    </a:lnTo>
                    <a:lnTo>
                      <a:pt x="1546" y="540"/>
                    </a:lnTo>
                    <a:lnTo>
                      <a:pt x="1314" y="83"/>
                    </a:lnTo>
                    <a:lnTo>
                      <a:pt x="961" y="0"/>
                    </a:lnTo>
                    <a:lnTo>
                      <a:pt x="799" y="529"/>
                    </a:lnTo>
                    <a:lnTo>
                      <a:pt x="563" y="8"/>
                    </a:lnTo>
                    <a:close/>
                  </a:path>
                </a:pathLst>
              </a:cu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nvGrpSpPr>
              <p:cNvPr id="86" name="Group 43"/>
              <p:cNvGrpSpPr>
                <a:grpSpLocks noChangeAspect="1"/>
              </p:cNvGrpSpPr>
              <p:nvPr/>
            </p:nvGrpSpPr>
            <p:grpSpPr bwMode="auto">
              <a:xfrm>
                <a:off x="2947" y="2010"/>
                <a:ext cx="32" cy="90"/>
                <a:chOff x="2947" y="2010"/>
                <a:chExt cx="32" cy="90"/>
              </a:xfrm>
            </p:grpSpPr>
            <p:sp>
              <p:nvSpPr>
                <p:cNvPr id="87" name="Oval 44"/>
                <p:cNvSpPr>
                  <a:spLocks noChangeAspect="1" noChangeArrowheads="1"/>
                </p:cNvSpPr>
                <p:nvPr/>
              </p:nvSpPr>
              <p:spPr bwMode="auto">
                <a:xfrm>
                  <a:off x="2947" y="2010"/>
                  <a:ext cx="32" cy="29"/>
                </a:xfrm>
                <a:prstGeom prst="ellipse">
                  <a:avLst/>
                </a:pr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sp>
              <p:nvSpPr>
                <p:cNvPr id="88" name="Oval 45"/>
                <p:cNvSpPr>
                  <a:spLocks noChangeAspect="1" noChangeArrowheads="1"/>
                </p:cNvSpPr>
                <p:nvPr/>
              </p:nvSpPr>
              <p:spPr bwMode="auto">
                <a:xfrm>
                  <a:off x="2947" y="2065"/>
                  <a:ext cx="32" cy="35"/>
                </a:xfrm>
                <a:prstGeom prst="ellipse">
                  <a:avLst/>
                </a:pr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p>
              </p:txBody>
            </p:sp>
          </p:grpSp>
        </p:grpSp>
      </p:grpSp>
      <p:sp>
        <p:nvSpPr>
          <p:cNvPr id="95" name="Right Triangle 94"/>
          <p:cNvSpPr/>
          <p:nvPr/>
        </p:nvSpPr>
        <p:spPr>
          <a:xfrm rot="16200000">
            <a:off x="6179270" y="3025897"/>
            <a:ext cx="443553" cy="293258"/>
          </a:xfrm>
          <a:prstGeom prst="rtTriangle">
            <a:avLst/>
          </a:prstGeom>
          <a:pattFill prst="pct50">
            <a:fgClr>
              <a:schemeClr val="accent5">
                <a:lumMod val="50000"/>
              </a:schemeClr>
            </a:fgClr>
            <a:bgClr>
              <a:schemeClr val="bg1"/>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6" name="Right Triangle 95"/>
          <p:cNvSpPr/>
          <p:nvPr/>
        </p:nvSpPr>
        <p:spPr>
          <a:xfrm>
            <a:off x="5045075" y="2951970"/>
            <a:ext cx="393558" cy="463396"/>
          </a:xfrm>
          <a:prstGeom prst="rtTriangle">
            <a:avLst/>
          </a:prstGeom>
          <a:solidFill>
            <a:srgbClr val="6699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endParaRPr lang="es-ES" sz="2400" b="1">
              <a:solidFill>
                <a:srgbClr val="000000"/>
              </a:solidFill>
            </a:endParaRPr>
          </a:p>
        </p:txBody>
      </p:sp>
      <p:cxnSp>
        <p:nvCxnSpPr>
          <p:cNvPr id="97" name="Straight Connector 96"/>
          <p:cNvCxnSpPr/>
          <p:nvPr/>
        </p:nvCxnSpPr>
        <p:spPr>
          <a:xfrm>
            <a:off x="5629329" y="2596413"/>
            <a:ext cx="0" cy="2172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a:off x="6020674" y="2588691"/>
            <a:ext cx="0" cy="225010"/>
          </a:xfrm>
          <a:prstGeom prst="line">
            <a:avLst/>
          </a:prstGeom>
        </p:spPr>
        <p:style>
          <a:lnRef idx="2">
            <a:schemeClr val="accent1"/>
          </a:lnRef>
          <a:fillRef idx="0">
            <a:schemeClr val="accent1"/>
          </a:fillRef>
          <a:effectRef idx="1">
            <a:schemeClr val="accent1"/>
          </a:effectRef>
          <a:fontRef idx="minor">
            <a:schemeClr val="tx1"/>
          </a:fontRef>
        </p:style>
      </p:cxnSp>
      <p:cxnSp>
        <p:nvCxnSpPr>
          <p:cNvPr id="99" name="Straight Arrow Connector 98"/>
          <p:cNvCxnSpPr>
            <a:endCxn id="55" idx="1"/>
          </p:cNvCxnSpPr>
          <p:nvPr/>
        </p:nvCxnSpPr>
        <p:spPr>
          <a:xfrm>
            <a:off x="6544344" y="3104854"/>
            <a:ext cx="883522" cy="1216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01" name="TextBox 100"/>
          <p:cNvSpPr txBox="1"/>
          <p:nvPr/>
        </p:nvSpPr>
        <p:spPr>
          <a:xfrm>
            <a:off x="6675736" y="2882398"/>
            <a:ext cx="620738" cy="261610"/>
          </a:xfrm>
          <a:prstGeom prst="rect">
            <a:avLst/>
          </a:prstGeom>
          <a:noFill/>
        </p:spPr>
        <p:txBody>
          <a:bodyPr wrap="square" rtlCol="0">
            <a:spAutoFit/>
          </a:bodyPr>
          <a:lstStyle/>
          <a:p>
            <a:r>
              <a:rPr lang="es-ES" sz="1100" dirty="0" smtClean="0"/>
              <a:t>100%</a:t>
            </a:r>
            <a:endParaRPr lang="es-ES" sz="1100" dirty="0"/>
          </a:p>
        </p:txBody>
      </p:sp>
      <p:cxnSp>
        <p:nvCxnSpPr>
          <p:cNvPr id="103" name="Straight Arrow Connector 102"/>
          <p:cNvCxnSpPr/>
          <p:nvPr/>
        </p:nvCxnSpPr>
        <p:spPr>
          <a:xfrm>
            <a:off x="2061517" y="3059489"/>
            <a:ext cx="0" cy="22302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1026" name="Picture 2" descr="Imagen relacionada"/>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7383439" y="3033336"/>
            <a:ext cx="431087" cy="430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44081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2800" dirty="0"/>
              <a:t>Encaje mercantil o fiscal de algunas operaciones (cont.)</a:t>
            </a:r>
          </a:p>
        </p:txBody>
      </p:sp>
      <p:sp>
        <p:nvSpPr>
          <p:cNvPr id="3" name="Content Placeholder 2"/>
          <p:cNvSpPr>
            <a:spLocks noGrp="1"/>
          </p:cNvSpPr>
          <p:nvPr>
            <p:ph idx="1"/>
          </p:nvPr>
        </p:nvSpPr>
        <p:spPr/>
        <p:txBody>
          <a:bodyPr/>
          <a:lstStyle/>
          <a:p>
            <a:r>
              <a:rPr lang="es-ES" dirty="0" smtClean="0"/>
              <a:t>Operaciones de fusión complejas</a:t>
            </a:r>
          </a:p>
          <a:p>
            <a:pPr lvl="1"/>
            <a:r>
              <a:rPr lang="es-ES" dirty="0" smtClean="0"/>
              <a:t>Fusión de sociedades íntegramente participadas de forma directa o indirecta por el mismo socio (“fusiones entre primas”, “entre nietas” “tía y sobrina”, etc.)</a:t>
            </a:r>
          </a:p>
          <a:p>
            <a:pPr lvl="2"/>
            <a:r>
              <a:rPr lang="es-ES" dirty="0" smtClean="0"/>
              <a:t>Principales aspectos de la regulación mercantil con incidencia fiscal:</a:t>
            </a:r>
          </a:p>
          <a:p>
            <a:pPr lvl="3"/>
            <a:r>
              <a:rPr lang="es-ES" dirty="0" smtClean="0"/>
              <a:t>Será exigible, en su caso (¿?), el aumento de capital de la sociedad absorbente</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18</a:t>
            </a:fld>
            <a:endParaRPr lang="es-ES" dirty="0"/>
          </a:p>
        </p:txBody>
      </p:sp>
    </p:spTree>
    <p:extLst>
      <p:ext uri="{BB962C8B-B14F-4D97-AF65-F5344CB8AC3E}">
        <p14:creationId xmlns:p14="http://schemas.microsoft.com/office/powerpoint/2010/main" val="24002193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2800" dirty="0"/>
              <a:t>Encaje mercantil o fiscal de algunas operaciones (cont.)</a:t>
            </a:r>
          </a:p>
        </p:txBody>
      </p:sp>
      <p:sp>
        <p:nvSpPr>
          <p:cNvPr id="3" name="Content Placeholder 2"/>
          <p:cNvSpPr>
            <a:spLocks noGrp="1"/>
          </p:cNvSpPr>
          <p:nvPr>
            <p:ph idx="1"/>
          </p:nvPr>
        </p:nvSpPr>
        <p:spPr>
          <a:xfrm>
            <a:off x="457200" y="1320546"/>
            <a:ext cx="8229600" cy="3140118"/>
          </a:xfrm>
        </p:spPr>
        <p:txBody>
          <a:bodyPr/>
          <a:lstStyle/>
          <a:p>
            <a:pPr lvl="3"/>
            <a:r>
              <a:rPr lang="es-ES" dirty="0" smtClean="0"/>
              <a:t>Cuando la fusión provoque una disminución del patrimonio neto de sociedades que no intervienen en la fusión por la participación que tienen en la sociedad absorbida, la sociedad absorbente deberá compensar a estas últimas sociedades por el valor razonable de esa participación</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19</a:t>
            </a:fld>
            <a:endParaRPr lang="es-ES" dirty="0"/>
          </a:p>
        </p:txBody>
      </p:sp>
      <p:sp>
        <p:nvSpPr>
          <p:cNvPr id="5" name="Rectangle 4"/>
          <p:cNvSpPr>
            <a:spLocks noChangeArrowheads="1"/>
          </p:cNvSpPr>
          <p:nvPr/>
        </p:nvSpPr>
        <p:spPr bwMode="auto">
          <a:xfrm>
            <a:off x="2501740" y="2815971"/>
            <a:ext cx="1005700" cy="42761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altLang="es-ES" dirty="0">
                <a:solidFill>
                  <a:schemeClr val="lt1"/>
                </a:solidFill>
              </a:rPr>
              <a:t>A</a:t>
            </a:r>
            <a:endParaRPr lang="en-US" altLang="es-ES" dirty="0">
              <a:solidFill>
                <a:schemeClr val="lt1"/>
              </a:solidFill>
            </a:endParaRPr>
          </a:p>
        </p:txBody>
      </p:sp>
      <p:sp>
        <p:nvSpPr>
          <p:cNvPr id="6" name="Rectangle 51"/>
          <p:cNvSpPr>
            <a:spLocks noChangeArrowheads="1"/>
          </p:cNvSpPr>
          <p:nvPr/>
        </p:nvSpPr>
        <p:spPr bwMode="auto">
          <a:xfrm>
            <a:off x="1845942" y="3521124"/>
            <a:ext cx="826398" cy="437826"/>
          </a:xfrm>
          <a:prstGeom prst="rect">
            <a:avLst/>
          </a:prstGeom>
          <a:solidFill>
            <a:srgbClr val="669900"/>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s-ES_tradnl" altLang="es-ES" b="1" dirty="0">
                <a:solidFill>
                  <a:srgbClr val="000000"/>
                </a:solidFill>
              </a:rPr>
              <a:t>B</a:t>
            </a:r>
            <a:endParaRPr lang="en-US" altLang="es-ES" sz="2400" b="1" dirty="0">
              <a:solidFill>
                <a:srgbClr val="000000"/>
              </a:solidFill>
            </a:endParaRPr>
          </a:p>
        </p:txBody>
      </p:sp>
      <p:sp>
        <p:nvSpPr>
          <p:cNvPr id="7" name="Rectangle 51"/>
          <p:cNvSpPr>
            <a:spLocks noChangeArrowheads="1"/>
          </p:cNvSpPr>
          <p:nvPr/>
        </p:nvSpPr>
        <p:spPr bwMode="auto">
          <a:xfrm>
            <a:off x="1862180" y="4210339"/>
            <a:ext cx="810160" cy="351389"/>
          </a:xfrm>
          <a:prstGeom prst="rect">
            <a:avLst/>
          </a:prstGeom>
          <a:pattFill prst="pct90">
            <a:fgClr>
              <a:schemeClr val="accent5">
                <a:lumMod val="50000"/>
              </a:schemeClr>
            </a:fgClr>
            <a:bgClr>
              <a:schemeClr val="bg1"/>
            </a:bgClr>
          </a:patt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s-ES" dirty="0"/>
              <a:t>D</a:t>
            </a:r>
            <a:endParaRPr lang="en-US" altLang="es-ES" dirty="0">
              <a:solidFill>
                <a:schemeClr val="lt1"/>
              </a:solidFill>
            </a:endParaRPr>
          </a:p>
        </p:txBody>
      </p:sp>
      <p:sp>
        <p:nvSpPr>
          <p:cNvPr id="8" name="Rectangle 51"/>
          <p:cNvSpPr>
            <a:spLocks noChangeArrowheads="1"/>
          </p:cNvSpPr>
          <p:nvPr/>
        </p:nvSpPr>
        <p:spPr bwMode="auto">
          <a:xfrm>
            <a:off x="3379402" y="3521125"/>
            <a:ext cx="844580" cy="440098"/>
          </a:xfrm>
          <a:prstGeom prst="rect">
            <a:avLst/>
          </a:prstGeom>
          <a:pattFill prst="pct50">
            <a:fgClr>
              <a:schemeClr val="accent5">
                <a:lumMod val="50000"/>
              </a:schemeClr>
            </a:fgClr>
            <a:bgClr>
              <a:schemeClr val="bg1"/>
            </a:bgClr>
          </a:pattFill>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s-ES" dirty="0">
                <a:solidFill>
                  <a:schemeClr val="lt1"/>
                </a:solidFill>
              </a:rPr>
              <a:t>C</a:t>
            </a:r>
          </a:p>
        </p:txBody>
      </p:sp>
      <p:sp>
        <p:nvSpPr>
          <p:cNvPr id="9" name="Rectangle 51"/>
          <p:cNvSpPr>
            <a:spLocks noChangeArrowheads="1"/>
          </p:cNvSpPr>
          <p:nvPr/>
        </p:nvSpPr>
        <p:spPr bwMode="auto">
          <a:xfrm>
            <a:off x="3395640" y="4210340"/>
            <a:ext cx="828342" cy="353661"/>
          </a:xfrm>
          <a:prstGeom prst="rect">
            <a:avLst/>
          </a:prstGeom>
          <a:pattFill prst="ltVert">
            <a:fgClr>
              <a:schemeClr val="accent5">
                <a:lumMod val="50000"/>
              </a:schemeClr>
            </a:fgClr>
            <a:bgClr>
              <a:schemeClr val="bg1"/>
            </a:bgClr>
          </a:patt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s-ES" dirty="0" smtClean="0">
                <a:solidFill>
                  <a:schemeClr val="tx1"/>
                </a:solidFill>
              </a:rPr>
              <a:t>E</a:t>
            </a:r>
            <a:endParaRPr lang="en-US" altLang="es-ES" dirty="0">
              <a:solidFill>
                <a:schemeClr val="tx1"/>
              </a:solidFill>
            </a:endParaRPr>
          </a:p>
        </p:txBody>
      </p:sp>
      <p:sp>
        <p:nvSpPr>
          <p:cNvPr id="10" name="Line 18"/>
          <p:cNvSpPr>
            <a:spLocks noChangeShapeType="1"/>
          </p:cNvSpPr>
          <p:nvPr/>
        </p:nvSpPr>
        <p:spPr bwMode="auto">
          <a:xfrm>
            <a:off x="4644763" y="2751121"/>
            <a:ext cx="0" cy="1868645"/>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s-ES"/>
          </a:p>
        </p:txBody>
      </p:sp>
      <p:sp>
        <p:nvSpPr>
          <p:cNvPr id="11" name="Rectangle 10"/>
          <p:cNvSpPr>
            <a:spLocks noChangeArrowheads="1"/>
          </p:cNvSpPr>
          <p:nvPr/>
        </p:nvSpPr>
        <p:spPr bwMode="auto">
          <a:xfrm>
            <a:off x="6304980" y="2811419"/>
            <a:ext cx="1005700" cy="42761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altLang="es-ES" dirty="0">
                <a:solidFill>
                  <a:schemeClr val="lt1"/>
                </a:solidFill>
              </a:rPr>
              <a:t>A</a:t>
            </a:r>
            <a:endParaRPr lang="en-US" altLang="es-ES" dirty="0">
              <a:solidFill>
                <a:schemeClr val="lt1"/>
              </a:solidFill>
            </a:endParaRPr>
          </a:p>
        </p:txBody>
      </p:sp>
      <p:sp>
        <p:nvSpPr>
          <p:cNvPr id="12" name="Rectangle 51"/>
          <p:cNvSpPr>
            <a:spLocks noChangeArrowheads="1"/>
          </p:cNvSpPr>
          <p:nvPr/>
        </p:nvSpPr>
        <p:spPr bwMode="auto">
          <a:xfrm>
            <a:off x="5656006" y="3516572"/>
            <a:ext cx="826398" cy="437826"/>
          </a:xfrm>
          <a:prstGeom prst="rect">
            <a:avLst/>
          </a:prstGeom>
          <a:solidFill>
            <a:srgbClr val="669900"/>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s-ES_tradnl" altLang="es-ES" b="1" dirty="0">
                <a:solidFill>
                  <a:srgbClr val="000000"/>
                </a:solidFill>
              </a:rPr>
              <a:t>B</a:t>
            </a:r>
            <a:endParaRPr lang="en-US" altLang="es-ES" sz="2400" b="1" dirty="0">
              <a:solidFill>
                <a:srgbClr val="000000"/>
              </a:solidFill>
            </a:endParaRPr>
          </a:p>
        </p:txBody>
      </p:sp>
      <p:sp>
        <p:nvSpPr>
          <p:cNvPr id="13" name="Rectangle 51"/>
          <p:cNvSpPr>
            <a:spLocks noChangeArrowheads="1"/>
          </p:cNvSpPr>
          <p:nvPr/>
        </p:nvSpPr>
        <p:spPr bwMode="auto">
          <a:xfrm>
            <a:off x="5672244" y="4205787"/>
            <a:ext cx="810160" cy="351389"/>
          </a:xfrm>
          <a:prstGeom prst="rect">
            <a:avLst/>
          </a:prstGeom>
          <a:pattFill prst="pct90">
            <a:fgClr>
              <a:schemeClr val="accent5">
                <a:lumMod val="50000"/>
              </a:schemeClr>
            </a:fgClr>
            <a:bgClr>
              <a:schemeClr val="bg1"/>
            </a:bgClr>
          </a:patt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s-ES" dirty="0"/>
              <a:t>D + E</a:t>
            </a:r>
          </a:p>
        </p:txBody>
      </p:sp>
      <p:sp>
        <p:nvSpPr>
          <p:cNvPr id="14" name="Rectangle 51"/>
          <p:cNvSpPr>
            <a:spLocks noChangeArrowheads="1"/>
          </p:cNvSpPr>
          <p:nvPr/>
        </p:nvSpPr>
        <p:spPr bwMode="auto">
          <a:xfrm>
            <a:off x="7012042" y="3516573"/>
            <a:ext cx="844580" cy="440098"/>
          </a:xfrm>
          <a:prstGeom prst="rect">
            <a:avLst/>
          </a:prstGeom>
          <a:pattFill prst="pct50">
            <a:fgClr>
              <a:schemeClr val="accent5">
                <a:lumMod val="50000"/>
              </a:schemeClr>
            </a:fgClr>
            <a:bgClr>
              <a:schemeClr val="bg1"/>
            </a:bgClr>
          </a:pattFill>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s-ES" dirty="0">
                <a:solidFill>
                  <a:schemeClr val="lt1"/>
                </a:solidFill>
              </a:rPr>
              <a:t>C</a:t>
            </a:r>
          </a:p>
        </p:txBody>
      </p:sp>
      <p:sp>
        <p:nvSpPr>
          <p:cNvPr id="15" name="Rectangle 51"/>
          <p:cNvSpPr>
            <a:spLocks noChangeArrowheads="1"/>
          </p:cNvSpPr>
          <p:nvPr/>
        </p:nvSpPr>
        <p:spPr bwMode="auto">
          <a:xfrm>
            <a:off x="7028280" y="4205788"/>
            <a:ext cx="828342" cy="353661"/>
          </a:xfrm>
          <a:prstGeom prst="rect">
            <a:avLst/>
          </a:prstGeom>
          <a:pattFill prst="ltVert">
            <a:fgClr>
              <a:schemeClr val="accent5">
                <a:lumMod val="50000"/>
              </a:schemeClr>
            </a:fgClr>
            <a:bgClr>
              <a:schemeClr val="bg1"/>
            </a:bgClr>
          </a:patt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s-ES" dirty="0">
                <a:solidFill>
                  <a:schemeClr val="tx1"/>
                </a:solidFill>
              </a:rPr>
              <a:t>E</a:t>
            </a:r>
          </a:p>
        </p:txBody>
      </p:sp>
      <p:cxnSp>
        <p:nvCxnSpPr>
          <p:cNvPr id="17" name="Straight Arrow Connector 16"/>
          <p:cNvCxnSpPr>
            <a:endCxn id="6" idx="0"/>
          </p:cNvCxnSpPr>
          <p:nvPr/>
        </p:nvCxnSpPr>
        <p:spPr>
          <a:xfrm flipH="1">
            <a:off x="2259141" y="3270877"/>
            <a:ext cx="413199" cy="25024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3193576" y="3270877"/>
            <a:ext cx="456260" cy="25024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2057679" y="3215230"/>
            <a:ext cx="530417" cy="261610"/>
          </a:xfrm>
          <a:prstGeom prst="rect">
            <a:avLst/>
          </a:prstGeom>
          <a:noFill/>
        </p:spPr>
        <p:txBody>
          <a:bodyPr wrap="square" rtlCol="0">
            <a:spAutoFit/>
          </a:bodyPr>
          <a:lstStyle/>
          <a:p>
            <a:r>
              <a:rPr lang="es-ES" sz="1100" dirty="0" smtClean="0"/>
              <a:t>100%</a:t>
            </a:r>
            <a:endParaRPr lang="es-ES" sz="1100" dirty="0"/>
          </a:p>
        </p:txBody>
      </p:sp>
      <p:sp>
        <p:nvSpPr>
          <p:cNvPr id="22" name="TextBox 21"/>
          <p:cNvSpPr txBox="1"/>
          <p:nvPr/>
        </p:nvSpPr>
        <p:spPr>
          <a:xfrm>
            <a:off x="1819334" y="3906631"/>
            <a:ext cx="530417" cy="261610"/>
          </a:xfrm>
          <a:prstGeom prst="rect">
            <a:avLst/>
          </a:prstGeom>
          <a:noFill/>
        </p:spPr>
        <p:txBody>
          <a:bodyPr wrap="square" rtlCol="0">
            <a:spAutoFit/>
          </a:bodyPr>
          <a:lstStyle/>
          <a:p>
            <a:r>
              <a:rPr lang="es-ES" sz="1100" dirty="0" smtClean="0"/>
              <a:t>100%</a:t>
            </a:r>
            <a:endParaRPr lang="es-ES" sz="1100" dirty="0"/>
          </a:p>
        </p:txBody>
      </p:sp>
      <p:cxnSp>
        <p:nvCxnSpPr>
          <p:cNvPr id="24" name="Straight Arrow Connector 23"/>
          <p:cNvCxnSpPr/>
          <p:nvPr/>
        </p:nvCxnSpPr>
        <p:spPr>
          <a:xfrm>
            <a:off x="2268791" y="3961223"/>
            <a:ext cx="0" cy="26161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6" idx="2"/>
            <a:endCxn id="9" idx="1"/>
          </p:cNvCxnSpPr>
          <p:nvPr/>
        </p:nvCxnSpPr>
        <p:spPr>
          <a:xfrm>
            <a:off x="2259141" y="3958950"/>
            <a:ext cx="1136499" cy="42822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2724556" y="3981695"/>
            <a:ext cx="455371" cy="261610"/>
          </a:xfrm>
          <a:prstGeom prst="rect">
            <a:avLst/>
          </a:prstGeom>
          <a:noFill/>
        </p:spPr>
        <p:txBody>
          <a:bodyPr wrap="square" rtlCol="0">
            <a:spAutoFit/>
          </a:bodyPr>
          <a:lstStyle/>
          <a:p>
            <a:r>
              <a:rPr lang="es-ES" sz="1100" dirty="0" smtClean="0"/>
              <a:t>99%</a:t>
            </a:r>
            <a:endParaRPr lang="es-ES" sz="1100" dirty="0"/>
          </a:p>
        </p:txBody>
      </p:sp>
      <p:cxnSp>
        <p:nvCxnSpPr>
          <p:cNvPr id="29" name="Straight Arrow Connector 28"/>
          <p:cNvCxnSpPr>
            <a:stCxn id="8" idx="2"/>
            <a:endCxn id="9" idx="0"/>
          </p:cNvCxnSpPr>
          <p:nvPr/>
        </p:nvCxnSpPr>
        <p:spPr>
          <a:xfrm>
            <a:off x="3801692" y="3961223"/>
            <a:ext cx="8119" cy="24911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3792655" y="3944177"/>
            <a:ext cx="530417" cy="261610"/>
          </a:xfrm>
          <a:prstGeom prst="rect">
            <a:avLst/>
          </a:prstGeom>
          <a:noFill/>
        </p:spPr>
        <p:txBody>
          <a:bodyPr wrap="square" rtlCol="0">
            <a:spAutoFit/>
          </a:bodyPr>
          <a:lstStyle/>
          <a:p>
            <a:r>
              <a:rPr lang="es-ES" sz="1100" dirty="0" smtClean="0"/>
              <a:t>1%</a:t>
            </a:r>
            <a:endParaRPr lang="es-ES" sz="1100" dirty="0"/>
          </a:p>
        </p:txBody>
      </p:sp>
      <p:sp>
        <p:nvSpPr>
          <p:cNvPr id="31" name="TextBox 30"/>
          <p:cNvSpPr txBox="1"/>
          <p:nvPr/>
        </p:nvSpPr>
        <p:spPr>
          <a:xfrm>
            <a:off x="3384628" y="3204909"/>
            <a:ext cx="530417" cy="261610"/>
          </a:xfrm>
          <a:prstGeom prst="rect">
            <a:avLst/>
          </a:prstGeom>
          <a:noFill/>
        </p:spPr>
        <p:txBody>
          <a:bodyPr wrap="square" rtlCol="0">
            <a:spAutoFit/>
          </a:bodyPr>
          <a:lstStyle/>
          <a:p>
            <a:r>
              <a:rPr lang="es-ES" sz="1100" dirty="0" smtClean="0"/>
              <a:t>100%</a:t>
            </a:r>
            <a:endParaRPr lang="es-ES" sz="1100" dirty="0"/>
          </a:p>
        </p:txBody>
      </p:sp>
      <p:cxnSp>
        <p:nvCxnSpPr>
          <p:cNvPr id="34" name="Straight Arrow Connector 33"/>
          <p:cNvCxnSpPr/>
          <p:nvPr/>
        </p:nvCxnSpPr>
        <p:spPr>
          <a:xfrm flipH="1">
            <a:off x="6185193" y="3261835"/>
            <a:ext cx="413199" cy="25024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endCxn id="14" idx="0"/>
          </p:cNvCxnSpPr>
          <p:nvPr/>
        </p:nvCxnSpPr>
        <p:spPr>
          <a:xfrm>
            <a:off x="7082550" y="3250507"/>
            <a:ext cx="351782" cy="26606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5983731" y="3206188"/>
            <a:ext cx="530417" cy="261610"/>
          </a:xfrm>
          <a:prstGeom prst="rect">
            <a:avLst/>
          </a:prstGeom>
          <a:noFill/>
        </p:spPr>
        <p:txBody>
          <a:bodyPr wrap="square" rtlCol="0">
            <a:spAutoFit/>
          </a:bodyPr>
          <a:lstStyle/>
          <a:p>
            <a:r>
              <a:rPr lang="es-ES" sz="1100" dirty="0" smtClean="0"/>
              <a:t>100%</a:t>
            </a:r>
            <a:endParaRPr lang="es-ES" sz="1100" dirty="0"/>
          </a:p>
        </p:txBody>
      </p:sp>
      <p:sp>
        <p:nvSpPr>
          <p:cNvPr id="37" name="TextBox 36"/>
          <p:cNvSpPr txBox="1"/>
          <p:nvPr/>
        </p:nvSpPr>
        <p:spPr>
          <a:xfrm>
            <a:off x="7310680" y="3195867"/>
            <a:ext cx="530417" cy="261610"/>
          </a:xfrm>
          <a:prstGeom prst="rect">
            <a:avLst/>
          </a:prstGeom>
          <a:noFill/>
        </p:spPr>
        <p:txBody>
          <a:bodyPr wrap="square" rtlCol="0">
            <a:spAutoFit/>
          </a:bodyPr>
          <a:lstStyle/>
          <a:p>
            <a:r>
              <a:rPr lang="es-ES" sz="1100" dirty="0" smtClean="0"/>
              <a:t>100%</a:t>
            </a:r>
            <a:endParaRPr lang="es-ES" sz="1100" dirty="0"/>
          </a:p>
        </p:txBody>
      </p:sp>
      <p:cxnSp>
        <p:nvCxnSpPr>
          <p:cNvPr id="40" name="Straight Arrow Connector 39"/>
          <p:cNvCxnSpPr>
            <a:stCxn id="12" idx="2"/>
            <a:endCxn id="13" idx="0"/>
          </p:cNvCxnSpPr>
          <p:nvPr/>
        </p:nvCxnSpPr>
        <p:spPr>
          <a:xfrm>
            <a:off x="6069205" y="3954398"/>
            <a:ext cx="8119" cy="25138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5505915" y="3906631"/>
            <a:ext cx="530417" cy="261610"/>
          </a:xfrm>
          <a:prstGeom prst="rect">
            <a:avLst/>
          </a:prstGeom>
          <a:noFill/>
        </p:spPr>
        <p:txBody>
          <a:bodyPr wrap="square" rtlCol="0">
            <a:spAutoFit/>
          </a:bodyPr>
          <a:lstStyle/>
          <a:p>
            <a:r>
              <a:rPr lang="es-ES" sz="1100" dirty="0" smtClean="0"/>
              <a:t>100%</a:t>
            </a:r>
            <a:endParaRPr lang="es-ES" sz="1100" dirty="0"/>
          </a:p>
        </p:txBody>
      </p:sp>
      <p:pic>
        <p:nvPicPr>
          <p:cNvPr id="42" name="Picture 2" descr="Imagen relacionada"/>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6989598" y="3713340"/>
            <a:ext cx="255196" cy="254707"/>
          </a:xfrm>
          <a:prstGeom prst="rect">
            <a:avLst/>
          </a:prstGeom>
          <a:noFill/>
          <a:extLst>
            <a:ext uri="{909E8E84-426E-40DD-AFC4-6F175D3DCCD1}">
              <a14:hiddenFill xmlns:a14="http://schemas.microsoft.com/office/drawing/2010/main">
                <a:solidFill>
                  <a:srgbClr val="FFFFFF"/>
                </a:solidFill>
              </a14:hiddenFill>
            </a:ext>
          </a:extLst>
        </p:spPr>
      </p:pic>
      <p:sp>
        <p:nvSpPr>
          <p:cNvPr id="33" name="Line 21"/>
          <p:cNvSpPr>
            <a:spLocks noChangeShapeType="1"/>
          </p:cNvSpPr>
          <p:nvPr/>
        </p:nvSpPr>
        <p:spPr bwMode="auto">
          <a:xfrm flipH="1">
            <a:off x="7028280" y="4210338"/>
            <a:ext cx="828342" cy="35366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s-ES"/>
          </a:p>
        </p:txBody>
      </p:sp>
      <p:sp>
        <p:nvSpPr>
          <p:cNvPr id="38" name="Line 22"/>
          <p:cNvSpPr>
            <a:spLocks noChangeShapeType="1"/>
          </p:cNvSpPr>
          <p:nvPr/>
        </p:nvSpPr>
        <p:spPr bwMode="auto">
          <a:xfrm>
            <a:off x="7028280" y="4210338"/>
            <a:ext cx="828342" cy="3468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s-ES"/>
          </a:p>
        </p:txBody>
      </p:sp>
    </p:spTree>
    <p:extLst>
      <p:ext uri="{BB962C8B-B14F-4D97-AF65-F5344CB8AC3E}">
        <p14:creationId xmlns:p14="http://schemas.microsoft.com/office/powerpoint/2010/main" val="9530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2" name="Title 1"/>
          <p:cNvSpPr>
            <a:spLocks noGrp="1"/>
          </p:cNvSpPr>
          <p:nvPr>
            <p:ph type="title"/>
          </p:nvPr>
        </p:nvSpPr>
        <p:spPr/>
        <p:txBody>
          <a:bodyPr>
            <a:normAutofit fontScale="90000"/>
          </a:bodyPr>
          <a:lstStyle/>
          <a:p>
            <a:r>
              <a:rPr lang="es-ES" dirty="0" smtClean="0"/>
              <a:t>Normativa aplicable</a:t>
            </a:r>
            <a:endParaRPr lang="es-ES" dirty="0"/>
          </a:p>
        </p:txBody>
      </p:sp>
      <p:sp>
        <p:nvSpPr>
          <p:cNvPr id="4" name="Content Placeholder 3"/>
          <p:cNvSpPr>
            <a:spLocks noGrp="1"/>
          </p:cNvSpPr>
          <p:nvPr>
            <p:ph idx="1"/>
          </p:nvPr>
        </p:nvSpPr>
        <p:spPr/>
        <p:txBody>
          <a:bodyPr>
            <a:normAutofit fontScale="77500" lnSpcReduction="20000"/>
          </a:bodyPr>
          <a:lstStyle/>
          <a:p>
            <a:r>
              <a:rPr lang="es-ES" dirty="0" smtClean="0"/>
              <a:t>Normativa Mercantil</a:t>
            </a:r>
          </a:p>
          <a:p>
            <a:pPr lvl="1"/>
            <a:r>
              <a:rPr lang="es-ES" dirty="0" smtClean="0"/>
              <a:t>Ley 3/2009 de 3 de abril sobre modificaciones estructurales de las sociedades mercantiles</a:t>
            </a:r>
          </a:p>
          <a:p>
            <a:pPr lvl="1"/>
            <a:r>
              <a:rPr lang="es-ES" dirty="0" smtClean="0"/>
              <a:t>R.D. Legislativo 1/2010 Texto Refundido de la Ley de Sociedades de Capital</a:t>
            </a:r>
          </a:p>
          <a:p>
            <a:r>
              <a:rPr lang="es-ES" dirty="0" smtClean="0"/>
              <a:t>Normativa Contable</a:t>
            </a:r>
          </a:p>
          <a:p>
            <a:pPr lvl="1"/>
            <a:r>
              <a:rPr lang="es-ES" dirty="0" smtClean="0"/>
              <a:t>R. Decreto 1514/2007 Plan General de Contabilidad</a:t>
            </a:r>
          </a:p>
          <a:p>
            <a:pPr lvl="2"/>
            <a:r>
              <a:rPr lang="es-ES" dirty="0" smtClean="0"/>
              <a:t>Normas de Registro y Valoración 3, 19 y 21</a:t>
            </a:r>
          </a:p>
          <a:p>
            <a:r>
              <a:rPr lang="es-ES" dirty="0" smtClean="0"/>
              <a:t>Normativa Fiscal</a:t>
            </a:r>
          </a:p>
          <a:p>
            <a:pPr lvl="1"/>
            <a:r>
              <a:rPr lang="es-ES" dirty="0" smtClean="0"/>
              <a:t>Ley 27/2014 del Impuesto sobre Sociedades</a:t>
            </a:r>
          </a:p>
          <a:p>
            <a:pPr lvl="2"/>
            <a:r>
              <a:rPr lang="es-ES" dirty="0" smtClean="0"/>
              <a:t>Capítulo VII del Título VII</a:t>
            </a:r>
            <a:endParaRPr lang="es-ES" dirty="0"/>
          </a:p>
        </p:txBody>
      </p:sp>
      <p:sp>
        <p:nvSpPr>
          <p:cNvPr id="5" name="Slide Number Placeholder 4"/>
          <p:cNvSpPr>
            <a:spLocks noGrp="1"/>
          </p:cNvSpPr>
          <p:nvPr>
            <p:ph type="sldNum" sz="quarter" idx="12"/>
          </p:nvPr>
        </p:nvSpPr>
        <p:spPr/>
        <p:txBody>
          <a:bodyPr/>
          <a:lstStyle/>
          <a:p>
            <a:fld id="{5D4E5B8B-08C6-4AA7-8BA9-0E365B24F6E9}" type="slidenum">
              <a:rPr lang="es-ES" smtClean="0"/>
              <a:t>2</a:t>
            </a:fld>
            <a:endParaRPr lang="es-ES" dirty="0"/>
          </a:p>
        </p:txBody>
      </p:sp>
    </p:spTree>
    <p:extLst>
      <p:ext uri="{BB962C8B-B14F-4D97-AF65-F5344CB8AC3E}">
        <p14:creationId xmlns:p14="http://schemas.microsoft.com/office/powerpoint/2010/main" val="35853026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3080"/>
            <a:ext cx="8229600" cy="589425"/>
          </a:xfrm>
        </p:spPr>
        <p:txBody>
          <a:bodyPr>
            <a:normAutofit/>
          </a:bodyPr>
          <a:lstStyle/>
          <a:p>
            <a:r>
              <a:rPr lang="es-ES" sz="2800" dirty="0"/>
              <a:t>Encaje mercantil o fiscal de algunas operaciones (cont.)</a:t>
            </a:r>
          </a:p>
        </p:txBody>
      </p:sp>
      <p:sp>
        <p:nvSpPr>
          <p:cNvPr id="3" name="Content Placeholder 2"/>
          <p:cNvSpPr>
            <a:spLocks noGrp="1"/>
          </p:cNvSpPr>
          <p:nvPr>
            <p:ph idx="1"/>
          </p:nvPr>
        </p:nvSpPr>
        <p:spPr>
          <a:xfrm>
            <a:off x="457200" y="1177242"/>
            <a:ext cx="8229600" cy="528722"/>
          </a:xfrm>
        </p:spPr>
        <p:txBody>
          <a:bodyPr/>
          <a:lstStyle/>
          <a:p>
            <a:pPr marL="0" indent="0">
              <a:buNone/>
            </a:pPr>
            <a:r>
              <a:rPr lang="es-ES" sz="2000" dirty="0" smtClean="0">
                <a:sym typeface="Wingdings"/>
              </a:rPr>
              <a:t>④ </a:t>
            </a:r>
            <a:r>
              <a:rPr lang="es-ES" i="1" dirty="0" smtClean="0"/>
              <a:t>Fusión apalancada (LBO)</a:t>
            </a:r>
            <a:endParaRPr lang="es-ES" i="1" dirty="0"/>
          </a:p>
        </p:txBody>
      </p:sp>
      <p:sp>
        <p:nvSpPr>
          <p:cNvPr id="4" name="Slide Number Placeholder 3"/>
          <p:cNvSpPr>
            <a:spLocks noGrp="1"/>
          </p:cNvSpPr>
          <p:nvPr>
            <p:ph type="sldNum" sz="quarter" idx="12"/>
          </p:nvPr>
        </p:nvSpPr>
        <p:spPr/>
        <p:txBody>
          <a:bodyPr/>
          <a:lstStyle/>
          <a:p>
            <a:fld id="{5D4E5B8B-08C6-4AA7-8BA9-0E365B24F6E9}" type="slidenum">
              <a:rPr lang="es-ES" smtClean="0"/>
              <a:t>20</a:t>
            </a:fld>
            <a:endParaRPr lang="es-ES" dirty="0"/>
          </a:p>
        </p:txBody>
      </p:sp>
      <p:sp>
        <p:nvSpPr>
          <p:cNvPr id="5" name="Rectangle 4"/>
          <p:cNvSpPr/>
          <p:nvPr/>
        </p:nvSpPr>
        <p:spPr>
          <a:xfrm>
            <a:off x="2449773" y="1828798"/>
            <a:ext cx="859809" cy="42990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smtClean="0"/>
              <a:t>A</a:t>
            </a:r>
            <a:endParaRPr lang="es-ES" dirty="0"/>
          </a:p>
        </p:txBody>
      </p:sp>
      <p:sp>
        <p:nvSpPr>
          <p:cNvPr id="6" name="Rectangle 5"/>
          <p:cNvSpPr/>
          <p:nvPr/>
        </p:nvSpPr>
        <p:spPr>
          <a:xfrm>
            <a:off x="2452045" y="2452054"/>
            <a:ext cx="859809" cy="429904"/>
          </a:xfrm>
          <a:prstGeom prst="rect">
            <a:avLst/>
          </a:prstGeom>
          <a:solidFill>
            <a:srgbClr val="669900"/>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s-ES" b="1" dirty="0">
                <a:solidFill>
                  <a:srgbClr val="000000"/>
                </a:solidFill>
              </a:rPr>
              <a:t>B</a:t>
            </a:r>
          </a:p>
        </p:txBody>
      </p:sp>
      <p:sp>
        <p:nvSpPr>
          <p:cNvPr id="7" name="Oval 6"/>
          <p:cNvSpPr/>
          <p:nvPr/>
        </p:nvSpPr>
        <p:spPr>
          <a:xfrm>
            <a:off x="4763073" y="1873153"/>
            <a:ext cx="709684" cy="341194"/>
          </a:xfrm>
          <a:prstGeom prst="ellipse">
            <a:avLst/>
          </a:prstGeom>
          <a:pattFill prst="pct50">
            <a:fgClr>
              <a:schemeClr val="accent5">
                <a:lumMod val="50000"/>
              </a:schemeClr>
            </a:fgClr>
            <a:bgClr>
              <a:schemeClr val="bg1"/>
            </a:bgClr>
          </a:patt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a:t>C</a:t>
            </a:r>
          </a:p>
        </p:txBody>
      </p:sp>
      <p:cxnSp>
        <p:nvCxnSpPr>
          <p:cNvPr id="9" name="Straight Arrow Connector 8"/>
          <p:cNvCxnSpPr>
            <a:stCxn id="5" idx="3"/>
            <a:endCxn id="7" idx="2"/>
          </p:cNvCxnSpPr>
          <p:nvPr/>
        </p:nvCxnSpPr>
        <p:spPr>
          <a:xfrm>
            <a:off x="3309582" y="2043750"/>
            <a:ext cx="145349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407390" y="1787852"/>
            <a:ext cx="1191907" cy="276999"/>
          </a:xfrm>
          <a:prstGeom prst="rect">
            <a:avLst/>
          </a:prstGeom>
          <a:noFill/>
        </p:spPr>
        <p:txBody>
          <a:bodyPr wrap="square" rtlCol="0">
            <a:spAutoFit/>
          </a:bodyPr>
          <a:lstStyle/>
          <a:p>
            <a:r>
              <a:rPr lang="es-ES" sz="1200" dirty="0" smtClean="0"/>
              <a:t>endeudamiento</a:t>
            </a:r>
            <a:endParaRPr lang="es-ES" sz="1200" dirty="0"/>
          </a:p>
        </p:txBody>
      </p:sp>
      <p:sp>
        <p:nvSpPr>
          <p:cNvPr id="11" name="TextBox 10"/>
          <p:cNvSpPr txBox="1"/>
          <p:nvPr/>
        </p:nvSpPr>
        <p:spPr>
          <a:xfrm>
            <a:off x="2467972" y="2866626"/>
            <a:ext cx="875730" cy="334963"/>
          </a:xfrm>
          <a:prstGeom prst="rect">
            <a:avLst/>
          </a:prstGeom>
          <a:noFill/>
        </p:spPr>
        <p:txBody>
          <a:bodyPr wrap="square" rtlCol="0">
            <a:spAutoFit/>
          </a:bodyPr>
          <a:lstStyle/>
          <a:p>
            <a:pPr algn="ctr">
              <a:lnSpc>
                <a:spcPts val="900"/>
              </a:lnSpc>
            </a:pPr>
            <a:r>
              <a:rPr lang="es-ES" sz="1200" dirty="0" smtClean="0"/>
              <a:t>(sociedad operativa)</a:t>
            </a:r>
            <a:endParaRPr lang="es-ES" sz="1200" dirty="0"/>
          </a:p>
        </p:txBody>
      </p:sp>
      <p:cxnSp>
        <p:nvCxnSpPr>
          <p:cNvPr id="13" name="Straight Arrow Connector 12"/>
          <p:cNvCxnSpPr>
            <a:stCxn id="5" idx="2"/>
            <a:endCxn id="6" idx="0"/>
          </p:cNvCxnSpPr>
          <p:nvPr/>
        </p:nvCxnSpPr>
        <p:spPr>
          <a:xfrm>
            <a:off x="2879678" y="2258702"/>
            <a:ext cx="2272" cy="19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2122224" y="3493827"/>
            <a:ext cx="1596788" cy="149443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5" name="Rectangle 14"/>
          <p:cNvSpPr/>
          <p:nvPr/>
        </p:nvSpPr>
        <p:spPr>
          <a:xfrm>
            <a:off x="2465692" y="3714103"/>
            <a:ext cx="859809" cy="42990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smtClean="0"/>
              <a:t>A</a:t>
            </a:r>
            <a:endParaRPr lang="es-ES" dirty="0"/>
          </a:p>
        </p:txBody>
      </p:sp>
      <p:sp>
        <p:nvSpPr>
          <p:cNvPr id="16" name="Rectangle 15"/>
          <p:cNvSpPr/>
          <p:nvPr/>
        </p:nvSpPr>
        <p:spPr>
          <a:xfrm>
            <a:off x="2467964" y="4337359"/>
            <a:ext cx="859809" cy="429904"/>
          </a:xfrm>
          <a:prstGeom prst="rect">
            <a:avLst/>
          </a:prstGeom>
          <a:solidFill>
            <a:srgbClr val="669900"/>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s-ES" b="1" dirty="0">
                <a:solidFill>
                  <a:srgbClr val="000000"/>
                </a:solidFill>
              </a:rPr>
              <a:t>B</a:t>
            </a:r>
          </a:p>
        </p:txBody>
      </p:sp>
      <p:cxnSp>
        <p:nvCxnSpPr>
          <p:cNvPr id="17" name="Straight Arrow Connector 16"/>
          <p:cNvCxnSpPr>
            <a:stCxn id="15" idx="2"/>
            <a:endCxn id="16" idx="0"/>
          </p:cNvCxnSpPr>
          <p:nvPr/>
        </p:nvCxnSpPr>
        <p:spPr>
          <a:xfrm>
            <a:off x="2895597" y="4144007"/>
            <a:ext cx="2272" cy="19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893926" y="3929055"/>
            <a:ext cx="893930" cy="338554"/>
          </a:xfrm>
          <a:prstGeom prst="rect">
            <a:avLst/>
          </a:prstGeom>
          <a:noFill/>
        </p:spPr>
        <p:txBody>
          <a:bodyPr wrap="square" rtlCol="0">
            <a:spAutoFit/>
          </a:bodyPr>
          <a:lstStyle/>
          <a:p>
            <a:r>
              <a:rPr lang="es-ES" sz="1600" dirty="0" smtClean="0"/>
              <a:t>FUSIÓN</a:t>
            </a:r>
            <a:endParaRPr lang="es-ES" sz="1600" dirty="0"/>
          </a:p>
        </p:txBody>
      </p:sp>
      <p:sp>
        <p:nvSpPr>
          <p:cNvPr id="19" name="TextBox 18"/>
          <p:cNvSpPr txBox="1"/>
          <p:nvPr/>
        </p:nvSpPr>
        <p:spPr>
          <a:xfrm>
            <a:off x="2108577" y="3476531"/>
            <a:ext cx="293422" cy="1600438"/>
          </a:xfrm>
          <a:prstGeom prst="rect">
            <a:avLst/>
          </a:prstGeom>
          <a:noFill/>
        </p:spPr>
        <p:txBody>
          <a:bodyPr wrap="square" rtlCol="0">
            <a:spAutoFit/>
          </a:bodyPr>
          <a:lstStyle/>
          <a:p>
            <a:r>
              <a:rPr lang="es-ES" sz="1400" dirty="0" smtClean="0"/>
              <a:t>D</a:t>
            </a:r>
          </a:p>
          <a:p>
            <a:r>
              <a:rPr lang="es-ES" sz="1400" dirty="0" smtClean="0"/>
              <a:t>I</a:t>
            </a:r>
          </a:p>
          <a:p>
            <a:r>
              <a:rPr lang="es-ES" sz="1400" dirty="0" smtClean="0"/>
              <a:t>R</a:t>
            </a:r>
          </a:p>
          <a:p>
            <a:r>
              <a:rPr lang="es-ES" sz="1400" dirty="0" smtClean="0"/>
              <a:t>E</a:t>
            </a:r>
          </a:p>
          <a:p>
            <a:r>
              <a:rPr lang="es-ES" sz="1400" dirty="0" smtClean="0"/>
              <a:t>C</a:t>
            </a:r>
          </a:p>
          <a:p>
            <a:r>
              <a:rPr lang="es-ES" sz="1400" dirty="0" smtClean="0"/>
              <a:t>T</a:t>
            </a:r>
          </a:p>
          <a:p>
            <a:r>
              <a:rPr lang="es-ES" sz="1400" dirty="0" smtClean="0"/>
              <a:t>A</a:t>
            </a:r>
            <a:endParaRPr lang="es-ES" sz="1400" dirty="0"/>
          </a:p>
        </p:txBody>
      </p:sp>
      <p:sp>
        <p:nvSpPr>
          <p:cNvPr id="20" name="TextBox 19"/>
          <p:cNvSpPr txBox="1"/>
          <p:nvPr/>
        </p:nvSpPr>
        <p:spPr>
          <a:xfrm>
            <a:off x="3439233" y="3469707"/>
            <a:ext cx="279779" cy="1600438"/>
          </a:xfrm>
          <a:prstGeom prst="rect">
            <a:avLst/>
          </a:prstGeom>
          <a:noFill/>
        </p:spPr>
        <p:txBody>
          <a:bodyPr wrap="square" rtlCol="0">
            <a:spAutoFit/>
          </a:bodyPr>
          <a:lstStyle>
            <a:defPPr>
              <a:defRPr lang="es-ES"/>
            </a:defPPr>
            <a:lvl1pPr>
              <a:defRPr sz="1400"/>
            </a:lvl1pPr>
          </a:lstStyle>
          <a:p>
            <a:r>
              <a:rPr lang="es-ES" dirty="0" smtClean="0"/>
              <a:t>I</a:t>
            </a:r>
          </a:p>
          <a:p>
            <a:r>
              <a:rPr lang="es-ES" dirty="0" smtClean="0"/>
              <a:t>N</a:t>
            </a:r>
          </a:p>
          <a:p>
            <a:r>
              <a:rPr lang="es-ES" dirty="0" smtClean="0"/>
              <a:t>V</a:t>
            </a:r>
          </a:p>
          <a:p>
            <a:r>
              <a:rPr lang="es-ES" dirty="0" smtClean="0"/>
              <a:t>E</a:t>
            </a:r>
          </a:p>
          <a:p>
            <a:r>
              <a:rPr lang="es-ES" dirty="0" smtClean="0"/>
              <a:t>R</a:t>
            </a:r>
          </a:p>
          <a:p>
            <a:r>
              <a:rPr lang="es-ES" dirty="0" smtClean="0"/>
              <a:t>S</a:t>
            </a:r>
          </a:p>
          <a:p>
            <a:r>
              <a:rPr lang="es-ES" dirty="0" smtClean="0"/>
              <a:t>A</a:t>
            </a:r>
            <a:endParaRPr lang="es-ES" dirty="0"/>
          </a:p>
        </p:txBody>
      </p:sp>
      <p:sp>
        <p:nvSpPr>
          <p:cNvPr id="21" name="TextBox 20"/>
          <p:cNvSpPr txBox="1"/>
          <p:nvPr/>
        </p:nvSpPr>
        <p:spPr>
          <a:xfrm>
            <a:off x="4223985" y="3455853"/>
            <a:ext cx="4039733" cy="1323439"/>
          </a:xfrm>
          <a:prstGeom prst="rect">
            <a:avLst/>
          </a:prstGeom>
          <a:noFill/>
        </p:spPr>
        <p:txBody>
          <a:bodyPr wrap="square" rtlCol="0">
            <a:spAutoFit/>
          </a:bodyPr>
          <a:lstStyle/>
          <a:p>
            <a:pPr marL="285750" indent="-285750">
              <a:buFont typeface="Arial" panose="020B0604020202020204" pitchFamily="34" charset="0"/>
              <a:buChar char="•"/>
            </a:pPr>
            <a:r>
              <a:rPr lang="es-ES" sz="1600" dirty="0" smtClean="0"/>
              <a:t>La DGT ha denegado la aplicación del régimen de diferimiento a esta operación</a:t>
            </a:r>
          </a:p>
          <a:p>
            <a:pPr marL="285750" indent="-285750">
              <a:buFont typeface="Arial" panose="020B0604020202020204" pitchFamily="34" charset="0"/>
              <a:buChar char="•"/>
            </a:pPr>
            <a:r>
              <a:rPr lang="es-ES" sz="1600" dirty="0" smtClean="0"/>
              <a:t>La STS de 25 de abril de 2013 (Rec. 5431/2010) confirma el criterio administrativo</a:t>
            </a:r>
            <a:endParaRPr lang="es-ES" sz="1600" dirty="0"/>
          </a:p>
        </p:txBody>
      </p:sp>
      <p:sp>
        <p:nvSpPr>
          <p:cNvPr id="22" name="Right Arrow 21"/>
          <p:cNvSpPr/>
          <p:nvPr/>
        </p:nvSpPr>
        <p:spPr>
          <a:xfrm rot="5400000">
            <a:off x="2756848" y="3201589"/>
            <a:ext cx="286603" cy="25426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7962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sz="2800" dirty="0"/>
              <a:t>Encaje mercantil o fiscal de algunas operaciones (cont</a:t>
            </a:r>
            <a:r>
              <a:rPr lang="es-ES" sz="2800" dirty="0" smtClean="0"/>
              <a:t>.)</a:t>
            </a:r>
            <a:br>
              <a:rPr lang="es-ES" sz="2800" dirty="0" smtClean="0"/>
            </a:br>
            <a:r>
              <a:rPr lang="es-ES" sz="2800" dirty="0" smtClean="0"/>
              <a:t>(Requisitos intrínsecos de algunas figuras)</a:t>
            </a:r>
            <a:endParaRPr lang="es-ES" sz="2800" dirty="0"/>
          </a:p>
        </p:txBody>
      </p:sp>
      <p:sp>
        <p:nvSpPr>
          <p:cNvPr id="3" name="Content Placeholder 2"/>
          <p:cNvSpPr>
            <a:spLocks noGrp="1"/>
          </p:cNvSpPr>
          <p:nvPr>
            <p:ph idx="1"/>
          </p:nvPr>
        </p:nvSpPr>
        <p:spPr/>
        <p:txBody>
          <a:bodyPr>
            <a:normAutofit lnSpcReduction="10000"/>
          </a:bodyPr>
          <a:lstStyle/>
          <a:p>
            <a:pPr marL="361950" indent="-361950">
              <a:buNone/>
            </a:pPr>
            <a:r>
              <a:rPr lang="es-ES" b="1" dirty="0" smtClean="0"/>
              <a:t>B. Escisiones parciales y aportaciones (segregaciones) de Rama de Actividad</a:t>
            </a:r>
          </a:p>
          <a:p>
            <a:pPr lvl="1"/>
            <a:r>
              <a:rPr lang="es-ES" dirty="0"/>
              <a:t>	</a:t>
            </a:r>
            <a:r>
              <a:rPr lang="es-ES" dirty="0" smtClean="0"/>
              <a:t>Algunas interpretaciones de la Administración:</a:t>
            </a:r>
          </a:p>
          <a:p>
            <a:pPr lvl="2"/>
            <a:r>
              <a:rPr lang="es-ES" dirty="0" smtClean="0"/>
              <a:t>Necesidad de rama de actividad en origen y destino</a:t>
            </a:r>
          </a:p>
          <a:p>
            <a:pPr lvl="2"/>
            <a:r>
              <a:rPr lang="es-ES" dirty="0" smtClean="0"/>
              <a:t>Existencia de una gestión y organización diferenciada en sede del transmitente</a:t>
            </a:r>
          </a:p>
          <a:p>
            <a:pPr lvl="2"/>
            <a:r>
              <a:rPr lang="es-ES" dirty="0" smtClean="0"/>
              <a:t>Posibilidad de no transmitir la totalidad de los activos en la medida en que dicho patrimonio no sea relevante y, por tanto, no se altere de forma sustancial la existencia de la rama de actividad</a:t>
            </a:r>
            <a:endParaRPr lang="es-ES" dirty="0"/>
          </a:p>
          <a:p>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21</a:t>
            </a:fld>
            <a:endParaRPr lang="es-ES" dirty="0"/>
          </a:p>
        </p:txBody>
      </p:sp>
    </p:spTree>
    <p:extLst>
      <p:ext uri="{BB962C8B-B14F-4D97-AF65-F5344CB8AC3E}">
        <p14:creationId xmlns:p14="http://schemas.microsoft.com/office/powerpoint/2010/main" val="10166102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sz="2800" dirty="0"/>
              <a:t>Encaje mercantil o fiscal de algunas operaciones (cont.)</a:t>
            </a:r>
            <a:br>
              <a:rPr lang="es-ES" sz="2800" dirty="0"/>
            </a:br>
            <a:r>
              <a:rPr lang="es-ES" sz="2800" dirty="0"/>
              <a:t>(Requisitos intrínsecos de algunas figuras)</a:t>
            </a:r>
          </a:p>
        </p:txBody>
      </p:sp>
      <p:sp>
        <p:nvSpPr>
          <p:cNvPr id="3" name="Content Placeholder 2"/>
          <p:cNvSpPr>
            <a:spLocks noGrp="1"/>
          </p:cNvSpPr>
          <p:nvPr>
            <p:ph idx="1"/>
          </p:nvPr>
        </p:nvSpPr>
        <p:spPr/>
        <p:txBody>
          <a:bodyPr/>
          <a:lstStyle/>
          <a:p>
            <a:pPr lvl="2"/>
            <a:r>
              <a:rPr lang="es-ES" dirty="0" smtClean="0"/>
              <a:t>Asignación de deudas:</a:t>
            </a:r>
          </a:p>
          <a:p>
            <a:pPr lvl="3"/>
            <a:r>
              <a:rPr lang="es-ES" dirty="0" smtClean="0"/>
              <a:t>Método de distribución para determinar la parte de las deudas genéricas transferidas (préstamos a largo plazo y exceso de pasivo circulante sobre activo circulante): ¿regla proporcional?</a:t>
            </a:r>
          </a:p>
          <a:p>
            <a:pPr lvl="3"/>
            <a:r>
              <a:rPr lang="es-ES" dirty="0" smtClean="0"/>
              <a:t>Inclusión de participaciones en entidades</a:t>
            </a:r>
          </a:p>
          <a:p>
            <a:pPr lvl="3"/>
            <a:r>
              <a:rPr lang="es-ES" dirty="0" smtClean="0"/>
              <a:t>Aportación “continuada” de rama</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22</a:t>
            </a:fld>
            <a:endParaRPr lang="es-ES" dirty="0"/>
          </a:p>
        </p:txBody>
      </p:sp>
    </p:spTree>
    <p:extLst>
      <p:ext uri="{BB962C8B-B14F-4D97-AF65-F5344CB8AC3E}">
        <p14:creationId xmlns:p14="http://schemas.microsoft.com/office/powerpoint/2010/main" val="11897433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sz="2800" dirty="0"/>
              <a:t>Encaje mercantil o fiscal de algunas operaciones (cont.)</a:t>
            </a:r>
            <a:br>
              <a:rPr lang="es-ES" sz="2800" dirty="0"/>
            </a:br>
            <a:r>
              <a:rPr lang="es-ES" sz="2800" dirty="0"/>
              <a:t>(Requisitos intrínsecos de algunas figuras)</a:t>
            </a:r>
          </a:p>
        </p:txBody>
      </p:sp>
      <p:sp>
        <p:nvSpPr>
          <p:cNvPr id="3" name="Content Placeholder 2"/>
          <p:cNvSpPr>
            <a:spLocks noGrp="1"/>
          </p:cNvSpPr>
          <p:nvPr>
            <p:ph idx="1"/>
          </p:nvPr>
        </p:nvSpPr>
        <p:spPr/>
        <p:txBody>
          <a:bodyPr>
            <a:normAutofit fontScale="85000" lnSpcReduction="10000"/>
          </a:bodyPr>
          <a:lstStyle/>
          <a:p>
            <a:pPr lvl="1"/>
            <a:r>
              <a:rPr lang="es-ES" dirty="0" smtClean="0"/>
              <a:t>Jurisprudencia del Tribunal Supremo</a:t>
            </a:r>
          </a:p>
          <a:p>
            <a:pPr lvl="2"/>
            <a:r>
              <a:rPr lang="es-ES" dirty="0" smtClean="0"/>
              <a:t>STS de 17 de marzo de 2016. Requisitos de la rama de actividad:</a:t>
            </a:r>
          </a:p>
          <a:p>
            <a:pPr marL="1714500" lvl="3" indent="-342900">
              <a:buAutoNum type="alphaLcParenR"/>
            </a:pPr>
            <a:r>
              <a:rPr lang="es-ES" dirty="0" smtClean="0"/>
              <a:t>Ha de tratarse de un conjunto de bienes y en ocasiones, también de personas</a:t>
            </a:r>
          </a:p>
          <a:p>
            <a:pPr marL="1714500" lvl="3" indent="-342900">
              <a:buAutoNum type="alphaLcParenR"/>
            </a:pPr>
            <a:r>
              <a:rPr lang="es-ES" dirty="0" smtClean="0"/>
              <a:t>El conjunto de elementos patrimoniales ha de ser de activos y pasivos</a:t>
            </a:r>
          </a:p>
          <a:p>
            <a:pPr marL="1714500" lvl="3" indent="-342900">
              <a:buAutoNum type="alphaLcParenR"/>
            </a:pPr>
            <a:r>
              <a:rPr lang="es-ES" dirty="0" smtClean="0"/>
              <a:t>Ha de tratarse de una rama de actividad en la sociedad aportante</a:t>
            </a:r>
          </a:p>
          <a:p>
            <a:pPr marL="1714500" lvl="3" indent="-342900">
              <a:buAutoNum type="alphaLcParenR"/>
            </a:pPr>
            <a:r>
              <a:rPr lang="es-ES" dirty="0" smtClean="0"/>
              <a:t>Los bienes han de formar parte de una unidad económica coherente, autónoma e independiente de otras</a:t>
            </a:r>
          </a:p>
          <a:p>
            <a:pPr marL="1714500" lvl="3" indent="-342900">
              <a:buAutoNum type="alphaLcParenR"/>
            </a:pPr>
            <a:r>
              <a:rPr lang="es-ES" dirty="0" smtClean="0"/>
              <a:t>Ese conjunto de bienes ha de ser capaz de funcionar por sus propios medios</a:t>
            </a:r>
          </a:p>
          <a:p>
            <a:pPr marL="1714500" lvl="3" indent="-342900">
              <a:buAutoNum type="alphaLcParenR"/>
            </a:pPr>
            <a:r>
              <a:rPr lang="es-ES" dirty="0" smtClean="0"/>
              <a:t>La rama de actividad ha de existir cuando se realiza la aportación</a:t>
            </a:r>
          </a:p>
          <a:p>
            <a:pPr marL="1714500" lvl="3" indent="-342900">
              <a:buAutoNum type="alphaLcParenR"/>
            </a:pPr>
            <a:r>
              <a:rPr lang="es-ES" dirty="0" smtClean="0"/>
              <a:t>La sociedad que recibe los bienes debe de desarrollar una actividad empresarial en la explotación de los elementos recibidos en la aportación</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23</a:t>
            </a:fld>
            <a:endParaRPr lang="es-ES" dirty="0"/>
          </a:p>
        </p:txBody>
      </p:sp>
    </p:spTree>
    <p:extLst>
      <p:ext uri="{BB962C8B-B14F-4D97-AF65-F5344CB8AC3E}">
        <p14:creationId xmlns:p14="http://schemas.microsoft.com/office/powerpoint/2010/main" val="33901451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sz="2800" dirty="0"/>
              <a:t>Encaje mercantil o fiscal de algunas operaciones (cont.)</a:t>
            </a:r>
            <a:br>
              <a:rPr lang="es-ES" sz="2800" dirty="0"/>
            </a:br>
            <a:r>
              <a:rPr lang="es-ES" sz="2800" dirty="0"/>
              <a:t>(Requisitos intrínsecos de algunas figuras)</a:t>
            </a:r>
          </a:p>
        </p:txBody>
      </p:sp>
      <p:sp>
        <p:nvSpPr>
          <p:cNvPr id="3" name="Content Placeholder 2"/>
          <p:cNvSpPr>
            <a:spLocks noGrp="1"/>
          </p:cNvSpPr>
          <p:nvPr>
            <p:ph idx="1"/>
          </p:nvPr>
        </p:nvSpPr>
        <p:spPr/>
        <p:txBody>
          <a:bodyPr/>
          <a:lstStyle/>
          <a:p>
            <a:pPr lvl="2"/>
            <a:r>
              <a:rPr lang="es-ES" dirty="0" smtClean="0"/>
              <a:t>STS de 22 de diciembre de 2016 (Rec. 2804/2015)</a:t>
            </a:r>
          </a:p>
          <a:p>
            <a:pPr lvl="3"/>
            <a:r>
              <a:rPr lang="es-ES" dirty="0" smtClean="0"/>
              <a:t>No puede considerarse el arrendamiento de naves industriales sea una rama diferenciada del alquiler de locales comerciales y viviendas</a:t>
            </a:r>
          </a:p>
          <a:p>
            <a:pPr lvl="2"/>
            <a:r>
              <a:rPr lang="es-ES" dirty="0" smtClean="0"/>
              <a:t>STS de 26 de mayo de 2016 (Rec. 1319/2015)</a:t>
            </a:r>
          </a:p>
          <a:p>
            <a:pPr lvl="3"/>
            <a:r>
              <a:rPr lang="es-ES" dirty="0" smtClean="0"/>
              <a:t>La actividad de arrendamiento si puede ser una rama </a:t>
            </a:r>
            <a:r>
              <a:rPr lang="es-ES" dirty="0" err="1" smtClean="0"/>
              <a:t>distina</a:t>
            </a:r>
            <a:r>
              <a:rPr lang="es-ES" dirty="0" smtClean="0"/>
              <a:t> de la rama de construcción y de la rama de promoción</a:t>
            </a:r>
          </a:p>
        </p:txBody>
      </p:sp>
      <p:sp>
        <p:nvSpPr>
          <p:cNvPr id="4" name="Slide Number Placeholder 3"/>
          <p:cNvSpPr>
            <a:spLocks noGrp="1"/>
          </p:cNvSpPr>
          <p:nvPr>
            <p:ph type="sldNum" sz="quarter" idx="12"/>
          </p:nvPr>
        </p:nvSpPr>
        <p:spPr/>
        <p:txBody>
          <a:bodyPr/>
          <a:lstStyle/>
          <a:p>
            <a:fld id="{5D4E5B8B-08C6-4AA7-8BA9-0E365B24F6E9}" type="slidenum">
              <a:rPr lang="es-ES" smtClean="0"/>
              <a:t>24</a:t>
            </a:fld>
            <a:endParaRPr lang="es-ES" dirty="0"/>
          </a:p>
        </p:txBody>
      </p:sp>
    </p:spTree>
    <p:extLst>
      <p:ext uri="{BB962C8B-B14F-4D97-AF65-F5344CB8AC3E}">
        <p14:creationId xmlns:p14="http://schemas.microsoft.com/office/powerpoint/2010/main" val="16902344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sz="2800" dirty="0"/>
              <a:t>Encaje mercantil o fiscal de algunas operaciones (cont.)</a:t>
            </a:r>
            <a:br>
              <a:rPr lang="es-ES" sz="2800" dirty="0"/>
            </a:br>
            <a:r>
              <a:rPr lang="es-ES" sz="2800" dirty="0"/>
              <a:t>(Requisitos intrínsecos de algunas figuras)</a:t>
            </a:r>
          </a:p>
        </p:txBody>
      </p:sp>
      <p:sp>
        <p:nvSpPr>
          <p:cNvPr id="3" name="Content Placeholder 2"/>
          <p:cNvSpPr>
            <a:spLocks noGrp="1"/>
          </p:cNvSpPr>
          <p:nvPr>
            <p:ph idx="1"/>
          </p:nvPr>
        </p:nvSpPr>
        <p:spPr/>
        <p:txBody>
          <a:bodyPr>
            <a:normAutofit fontScale="92500" lnSpcReduction="10000"/>
          </a:bodyPr>
          <a:lstStyle/>
          <a:p>
            <a:pPr marL="0" indent="0">
              <a:buNone/>
            </a:pPr>
            <a:r>
              <a:rPr lang="es-ES" b="1" dirty="0" smtClean="0"/>
              <a:t>C. Escisión total no proporcional</a:t>
            </a:r>
          </a:p>
          <a:p>
            <a:pPr lvl="1"/>
            <a:r>
              <a:rPr lang="es-ES" dirty="0" smtClean="0"/>
              <a:t>STS de 17 de marzo de 2016 (Recurso 2581/2014)</a:t>
            </a:r>
          </a:p>
          <a:p>
            <a:pPr lvl="2"/>
            <a:r>
              <a:rPr lang="es-ES" dirty="0" smtClean="0"/>
              <a:t>En las escisiones totales distingue la proporcionalidad cualitativa y la cuantitativa</a:t>
            </a:r>
          </a:p>
          <a:p>
            <a:pPr lvl="2"/>
            <a:r>
              <a:rPr lang="es-ES" dirty="0" smtClean="0"/>
              <a:t>Si existen ramas de actividad y en la escisión cada rama se atribuye a una sociedad cabe la escisión no proporcional desde un punto de vista mercantil.</a:t>
            </a:r>
          </a:p>
          <a:p>
            <a:pPr lvl="2"/>
            <a:r>
              <a:rPr lang="es-ES" dirty="0" smtClean="0"/>
              <a:t>Las discrepancias entre los socios y los criterios divergentes sobre la llevanza de cada una de las ramas de actividad es un motivo válido para la aplicación del régimen fiscal de diferimiento </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25</a:t>
            </a:fld>
            <a:endParaRPr lang="es-ES" dirty="0"/>
          </a:p>
        </p:txBody>
      </p:sp>
    </p:spTree>
    <p:extLst>
      <p:ext uri="{BB962C8B-B14F-4D97-AF65-F5344CB8AC3E}">
        <p14:creationId xmlns:p14="http://schemas.microsoft.com/office/powerpoint/2010/main" val="38268135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262"/>
            <a:ext cx="8229600" cy="589425"/>
          </a:xfrm>
        </p:spPr>
        <p:txBody>
          <a:bodyPr>
            <a:noAutofit/>
          </a:bodyPr>
          <a:lstStyle/>
          <a:p>
            <a:r>
              <a:rPr lang="es-ES" sz="2800" dirty="0" smtClean="0"/>
              <a:t>La aplicación de la “cláusula </a:t>
            </a:r>
            <a:r>
              <a:rPr lang="es-ES" sz="2800" dirty="0" err="1" smtClean="0"/>
              <a:t>antiabuso</a:t>
            </a:r>
            <a:r>
              <a:rPr lang="es-ES" sz="2800" dirty="0" smtClean="0"/>
              <a:t>”. Los motivos económicos válidos</a:t>
            </a:r>
            <a:endParaRPr lang="es-ES" sz="2800" dirty="0"/>
          </a:p>
        </p:txBody>
      </p:sp>
      <p:sp>
        <p:nvSpPr>
          <p:cNvPr id="3" name="Content Placeholder 2"/>
          <p:cNvSpPr>
            <a:spLocks noGrp="1"/>
          </p:cNvSpPr>
          <p:nvPr>
            <p:ph idx="1"/>
          </p:nvPr>
        </p:nvSpPr>
        <p:spPr>
          <a:xfrm>
            <a:off x="457200" y="1808315"/>
            <a:ext cx="8229600" cy="3140118"/>
          </a:xfrm>
        </p:spPr>
        <p:txBody>
          <a:bodyPr>
            <a:normAutofit fontScale="92500" lnSpcReduction="20000"/>
          </a:bodyPr>
          <a:lstStyle/>
          <a:p>
            <a:r>
              <a:rPr lang="es-ES" dirty="0" smtClean="0"/>
              <a:t>Artículo 11 de la Directiva 90/434/CEE</a:t>
            </a:r>
          </a:p>
          <a:p>
            <a:pPr marL="457200" lvl="1" indent="0">
              <a:buNone/>
            </a:pPr>
            <a:r>
              <a:rPr lang="es-ES" dirty="0" smtClean="0"/>
              <a:t>“</a:t>
            </a:r>
            <a:r>
              <a:rPr lang="es-ES" i="1" dirty="0" smtClean="0"/>
              <a:t>Los estados miembros podrán negarse a aplicar el régimen fiscal favorable </a:t>
            </a:r>
            <a:r>
              <a:rPr lang="es-ES" i="1" u="sng" dirty="0" smtClean="0"/>
              <a:t>cuando la operación tenga como principal objetivo o como uno de los principales objetivos el fraude o la evasión fiscal</a:t>
            </a:r>
            <a:r>
              <a:rPr lang="es-ES" i="1" dirty="0" smtClean="0"/>
              <a:t>, el hecho de que una de las operaciones contempladas en el artículo 1 no se efectúe por motivos económicos válidos, como son la reestructuración o la racionalización de actividades de las sociedades que participan en la operación, puede constituir una presunción de que esta operación tiene como objetivo principal o como uno de sus principales objetivos el fraude o la evasión fiscal</a:t>
            </a:r>
            <a:r>
              <a:rPr lang="es-ES" dirty="0" smtClean="0"/>
              <a:t>”</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26</a:t>
            </a:fld>
            <a:endParaRPr lang="es-ES" dirty="0"/>
          </a:p>
        </p:txBody>
      </p:sp>
    </p:spTree>
    <p:extLst>
      <p:ext uri="{BB962C8B-B14F-4D97-AF65-F5344CB8AC3E}">
        <p14:creationId xmlns:p14="http://schemas.microsoft.com/office/powerpoint/2010/main" val="10029123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8312"/>
            <a:ext cx="8229600" cy="589425"/>
          </a:xfrm>
        </p:spPr>
        <p:txBody>
          <a:bodyPr>
            <a:noAutofit/>
          </a:bodyPr>
          <a:lstStyle/>
          <a:p>
            <a:r>
              <a:rPr lang="es-ES" sz="2800" dirty="0"/>
              <a:t>La aplicación de la “cláusula </a:t>
            </a:r>
            <a:r>
              <a:rPr lang="es-ES" sz="2800" dirty="0" err="1"/>
              <a:t>antiabuso</a:t>
            </a:r>
            <a:r>
              <a:rPr lang="es-ES" sz="2800" dirty="0"/>
              <a:t>”. Los motivos económicos </a:t>
            </a:r>
            <a:r>
              <a:rPr lang="es-ES" sz="2800" dirty="0" smtClean="0"/>
              <a:t>válidos (cont.)</a:t>
            </a:r>
            <a:endParaRPr lang="es-ES" sz="2800" dirty="0"/>
          </a:p>
        </p:txBody>
      </p:sp>
      <p:sp>
        <p:nvSpPr>
          <p:cNvPr id="3" name="Content Placeholder 2"/>
          <p:cNvSpPr>
            <a:spLocks noGrp="1"/>
          </p:cNvSpPr>
          <p:nvPr>
            <p:ph idx="1"/>
          </p:nvPr>
        </p:nvSpPr>
        <p:spPr>
          <a:xfrm>
            <a:off x="457200" y="1732115"/>
            <a:ext cx="8229600" cy="3140118"/>
          </a:xfrm>
        </p:spPr>
        <p:txBody>
          <a:bodyPr>
            <a:normAutofit fontScale="92500" lnSpcReduction="10000"/>
          </a:bodyPr>
          <a:lstStyle/>
          <a:p>
            <a:r>
              <a:rPr lang="es-ES" dirty="0" smtClean="0"/>
              <a:t>La interpretación del TJUE de la “cláusula </a:t>
            </a:r>
            <a:r>
              <a:rPr lang="es-ES" dirty="0" err="1" smtClean="0"/>
              <a:t>antiabuso</a:t>
            </a:r>
            <a:r>
              <a:rPr lang="es-ES" dirty="0" smtClean="0"/>
              <a:t>”</a:t>
            </a:r>
          </a:p>
          <a:p>
            <a:pPr lvl="1"/>
            <a:r>
              <a:rPr lang="es-ES" dirty="0" smtClean="0"/>
              <a:t>Tiene como antecedentes la doctrina de las normas generales </a:t>
            </a:r>
            <a:r>
              <a:rPr lang="es-ES" dirty="0" err="1" smtClean="0"/>
              <a:t>antielusión</a:t>
            </a:r>
            <a:endParaRPr lang="es-ES" dirty="0" smtClean="0"/>
          </a:p>
          <a:p>
            <a:pPr lvl="2"/>
            <a:r>
              <a:rPr lang="es-ES" dirty="0" smtClean="0"/>
              <a:t>Sentencia 21 febrero de 2006. Caso Halifax (C-255/02)</a:t>
            </a:r>
          </a:p>
          <a:p>
            <a:pPr lvl="2"/>
            <a:r>
              <a:rPr lang="es-ES" dirty="0" smtClean="0"/>
              <a:t>Sentencia 12 de septiembre de 2006. Caso </a:t>
            </a:r>
            <a:r>
              <a:rPr lang="es-ES" dirty="0" err="1" smtClean="0"/>
              <a:t>Cadbury</a:t>
            </a:r>
            <a:r>
              <a:rPr lang="es-ES" dirty="0" smtClean="0"/>
              <a:t> (C-196/04)</a:t>
            </a:r>
          </a:p>
          <a:p>
            <a:pPr lvl="1"/>
            <a:r>
              <a:rPr lang="es-ES" dirty="0" smtClean="0"/>
              <a:t>Las cláusulas </a:t>
            </a:r>
            <a:r>
              <a:rPr lang="es-ES" dirty="0" err="1" smtClean="0"/>
              <a:t>antiabuso</a:t>
            </a:r>
            <a:r>
              <a:rPr lang="es-ES" dirty="0" smtClean="0"/>
              <a:t> solo es aplicable “excepcionalmente” y en casos particulares</a:t>
            </a:r>
          </a:p>
          <a:p>
            <a:pPr lvl="2"/>
            <a:r>
              <a:rPr lang="es-ES" dirty="0" smtClean="0"/>
              <a:t>Sentencias de 5 de julio de 2007 (C-321/05 </a:t>
            </a:r>
            <a:r>
              <a:rPr lang="es-ES" dirty="0" err="1" smtClean="0"/>
              <a:t>Kofoed</a:t>
            </a:r>
            <a:r>
              <a:rPr lang="es-ES" dirty="0" smtClean="0"/>
              <a:t>) o la de 11 de diciembre de 2008 (C-285/07 AT)</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27</a:t>
            </a:fld>
            <a:endParaRPr lang="es-ES" dirty="0"/>
          </a:p>
        </p:txBody>
      </p:sp>
    </p:spTree>
    <p:extLst>
      <p:ext uri="{BB962C8B-B14F-4D97-AF65-F5344CB8AC3E}">
        <p14:creationId xmlns:p14="http://schemas.microsoft.com/office/powerpoint/2010/main" val="2894645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9688"/>
            <a:ext cx="8229600" cy="589425"/>
          </a:xfrm>
        </p:spPr>
        <p:txBody>
          <a:bodyPr>
            <a:noAutofit/>
          </a:bodyPr>
          <a:lstStyle/>
          <a:p>
            <a:r>
              <a:rPr lang="es-ES" sz="2800" dirty="0"/>
              <a:t>La aplicación de la “cláusula </a:t>
            </a:r>
            <a:r>
              <a:rPr lang="es-ES" sz="2800" dirty="0" err="1"/>
              <a:t>antiabuso</a:t>
            </a:r>
            <a:r>
              <a:rPr lang="es-ES" sz="2800" dirty="0"/>
              <a:t>”. Los motivos económicos válidos (cont.)</a:t>
            </a:r>
          </a:p>
        </p:txBody>
      </p:sp>
      <p:sp>
        <p:nvSpPr>
          <p:cNvPr id="3" name="Content Placeholder 2"/>
          <p:cNvSpPr>
            <a:spLocks noGrp="1"/>
          </p:cNvSpPr>
          <p:nvPr>
            <p:ph idx="1"/>
          </p:nvPr>
        </p:nvSpPr>
        <p:spPr>
          <a:xfrm>
            <a:off x="457200" y="1695866"/>
            <a:ext cx="8229600" cy="3140118"/>
          </a:xfrm>
        </p:spPr>
        <p:txBody>
          <a:bodyPr/>
          <a:lstStyle/>
          <a:p>
            <a:pPr lvl="1"/>
            <a:r>
              <a:rPr lang="es-ES" dirty="0" smtClean="0"/>
              <a:t>Las autoridades nacionales no pueden limitarse a aplicar criterios generales predeterminados sino que deben de proceder de forma individual a analizar cada operación en su globalidad</a:t>
            </a:r>
          </a:p>
          <a:p>
            <a:pPr lvl="2"/>
            <a:r>
              <a:rPr lang="es-ES" dirty="0" smtClean="0"/>
              <a:t>Sentencia de 17 de julio de 1997 (C-28/95 </a:t>
            </a:r>
            <a:r>
              <a:rPr lang="es-ES" dirty="0" err="1" smtClean="0"/>
              <a:t>Leur-Bloeon</a:t>
            </a:r>
            <a:r>
              <a:rPr lang="es-ES" dirty="0" smtClean="0"/>
              <a:t>)</a:t>
            </a:r>
          </a:p>
          <a:p>
            <a:pPr lvl="2"/>
            <a:r>
              <a:rPr lang="es-ES" dirty="0" smtClean="0"/>
              <a:t>Sentencia de 10 de noviembre de 2011 (C-126/10 Foggia)</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28</a:t>
            </a:fld>
            <a:endParaRPr lang="es-ES" dirty="0"/>
          </a:p>
        </p:txBody>
      </p:sp>
    </p:spTree>
    <p:extLst>
      <p:ext uri="{BB962C8B-B14F-4D97-AF65-F5344CB8AC3E}">
        <p14:creationId xmlns:p14="http://schemas.microsoft.com/office/powerpoint/2010/main" val="4151279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5096"/>
            <a:ext cx="8229600" cy="589425"/>
          </a:xfrm>
        </p:spPr>
        <p:txBody>
          <a:bodyPr>
            <a:noAutofit/>
          </a:bodyPr>
          <a:lstStyle/>
          <a:p>
            <a:r>
              <a:rPr lang="es-ES" sz="2800" dirty="0"/>
              <a:t>La aplicación de la “cláusula </a:t>
            </a:r>
            <a:r>
              <a:rPr lang="es-ES" sz="2800" dirty="0" err="1"/>
              <a:t>antiabuso</a:t>
            </a:r>
            <a:r>
              <a:rPr lang="es-ES" sz="2800" dirty="0"/>
              <a:t>”. Los motivos económicos válidos (cont.)</a:t>
            </a:r>
          </a:p>
        </p:txBody>
      </p:sp>
      <p:sp>
        <p:nvSpPr>
          <p:cNvPr id="3" name="Content Placeholder 2"/>
          <p:cNvSpPr>
            <a:spLocks noGrp="1"/>
          </p:cNvSpPr>
          <p:nvPr>
            <p:ph idx="1"/>
          </p:nvPr>
        </p:nvSpPr>
        <p:spPr>
          <a:xfrm>
            <a:off x="457200" y="1641274"/>
            <a:ext cx="8229600" cy="3140118"/>
          </a:xfrm>
        </p:spPr>
        <p:txBody>
          <a:bodyPr>
            <a:normAutofit fontScale="92500" lnSpcReduction="20000"/>
          </a:bodyPr>
          <a:lstStyle/>
          <a:p>
            <a:pPr lvl="1"/>
            <a:r>
              <a:rPr lang="es-ES" dirty="0" smtClean="0"/>
              <a:t>Es aplicable, en este ámbito, la jurisprudencia comunitaria en relación con el “abuso del derecho” o de formas jurídicas inapropiadas</a:t>
            </a:r>
          </a:p>
          <a:p>
            <a:pPr lvl="2"/>
            <a:r>
              <a:rPr lang="es-ES" dirty="0" smtClean="0"/>
              <a:t>Sentencia </a:t>
            </a:r>
            <a:r>
              <a:rPr lang="es-ES" dirty="0" err="1" smtClean="0"/>
              <a:t>Emsland-Starke</a:t>
            </a:r>
            <a:r>
              <a:rPr lang="es-ES" dirty="0" smtClean="0"/>
              <a:t> (C-110/99)</a:t>
            </a:r>
          </a:p>
          <a:p>
            <a:pPr lvl="2"/>
            <a:r>
              <a:rPr lang="es-ES" dirty="0" smtClean="0"/>
              <a:t>Sentencia de 11 de octubre de 1977 (C-125/76 </a:t>
            </a:r>
            <a:r>
              <a:rPr lang="es-ES" dirty="0" err="1" smtClean="0"/>
              <a:t>Cremer</a:t>
            </a:r>
            <a:r>
              <a:rPr lang="es-ES" dirty="0" smtClean="0"/>
              <a:t>)</a:t>
            </a:r>
          </a:p>
          <a:p>
            <a:pPr lvl="2"/>
            <a:r>
              <a:rPr lang="es-ES" dirty="0" smtClean="0"/>
              <a:t>Sentencia de 13 de marzo de 2007 (C-533/04)</a:t>
            </a:r>
          </a:p>
          <a:p>
            <a:pPr lvl="2"/>
            <a:r>
              <a:rPr lang="es-ES" dirty="0" smtClean="0"/>
              <a:t>Sentencia de 21 de febrero de 2006 (C-255/02 Halifax)</a:t>
            </a:r>
          </a:p>
          <a:p>
            <a:pPr lvl="1"/>
            <a:r>
              <a:rPr lang="es-ES" dirty="0" smtClean="0"/>
              <a:t>La Administración Tributaria debe aportar indicios del fraude o la ausencia de motivo económico válido (Sentencia Euro Park </a:t>
            </a:r>
            <a:r>
              <a:rPr lang="es-ES" dirty="0" err="1" smtClean="0"/>
              <a:t>Services</a:t>
            </a:r>
            <a:r>
              <a:rPr lang="es-ES" dirty="0" smtClean="0"/>
              <a:t> de 8 de marzo de 2017 (C-141/16)</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29</a:t>
            </a:fld>
            <a:endParaRPr lang="es-ES" dirty="0"/>
          </a:p>
        </p:txBody>
      </p:sp>
    </p:spTree>
    <p:extLst>
      <p:ext uri="{BB962C8B-B14F-4D97-AF65-F5344CB8AC3E}">
        <p14:creationId xmlns:p14="http://schemas.microsoft.com/office/powerpoint/2010/main" val="2150004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7837"/>
            <a:ext cx="8229600" cy="589425"/>
          </a:xfrm>
        </p:spPr>
        <p:txBody>
          <a:bodyPr>
            <a:normAutofit fontScale="90000"/>
          </a:bodyPr>
          <a:lstStyle/>
          <a:p>
            <a:r>
              <a:rPr lang="es-ES" dirty="0" smtClean="0"/>
              <a:t>Aproximación al concepto de reestructuración empresarial</a:t>
            </a:r>
            <a:endParaRPr lang="es-ES" dirty="0"/>
          </a:p>
        </p:txBody>
      </p:sp>
      <p:sp>
        <p:nvSpPr>
          <p:cNvPr id="3" name="Content Placeholder 2"/>
          <p:cNvSpPr>
            <a:spLocks noGrp="1"/>
          </p:cNvSpPr>
          <p:nvPr>
            <p:ph idx="1"/>
          </p:nvPr>
        </p:nvSpPr>
        <p:spPr>
          <a:xfrm>
            <a:off x="457200" y="1722590"/>
            <a:ext cx="8229600" cy="3140118"/>
          </a:xfrm>
        </p:spPr>
        <p:txBody>
          <a:bodyPr>
            <a:normAutofit fontScale="70000" lnSpcReduction="20000"/>
          </a:bodyPr>
          <a:lstStyle/>
          <a:p>
            <a:r>
              <a:rPr lang="es-ES" dirty="0" smtClean="0"/>
              <a:t>Dependiendo de la normativa a la que acudamos, nos encontraremos con aproximaciones diferentes a la misma realidad económica:</a:t>
            </a:r>
          </a:p>
          <a:p>
            <a:pPr lvl="1"/>
            <a:r>
              <a:rPr lang="es-ES" dirty="0" smtClean="0"/>
              <a:t>El PGC define las </a:t>
            </a:r>
            <a:r>
              <a:rPr lang="es-ES" u="sng" dirty="0" smtClean="0"/>
              <a:t>combinaciones de negocios</a:t>
            </a:r>
            <a:r>
              <a:rPr lang="es-ES" dirty="0" smtClean="0"/>
              <a:t> como “</a:t>
            </a:r>
            <a:r>
              <a:rPr lang="es-ES" i="1" dirty="0" smtClean="0"/>
              <a:t>aquellas operaciones en las que una empresa adquiere el control de uno o varios negocios</a:t>
            </a:r>
            <a:r>
              <a:rPr lang="es-ES" dirty="0" smtClean="0"/>
              <a:t>”</a:t>
            </a:r>
          </a:p>
          <a:p>
            <a:pPr lvl="1"/>
            <a:r>
              <a:rPr lang="es-ES" dirty="0" smtClean="0"/>
              <a:t>Por otro lado, la norma mercantil emplea el concepto de </a:t>
            </a:r>
            <a:r>
              <a:rPr lang="es-ES" u="sng" dirty="0" smtClean="0"/>
              <a:t>modificaciones estructurales</a:t>
            </a:r>
            <a:r>
              <a:rPr lang="es-ES" dirty="0" smtClean="0"/>
              <a:t>, entendidas como “</a:t>
            </a:r>
            <a:r>
              <a:rPr lang="es-ES" i="1" dirty="0" smtClean="0"/>
              <a:t>aquellas alteraciones de la sociedad que van más allá de las simples modificaciones estatutarias para afectar a la estructura patrimonial o personal de la sociedad, y que, por tanto, incluyen la transformación, la fusión, la escisión y la cesión global de activo y pasivo</a:t>
            </a:r>
            <a:r>
              <a:rPr lang="es-ES" dirty="0" smtClean="0"/>
              <a:t>”.</a:t>
            </a:r>
          </a:p>
          <a:p>
            <a:pPr lvl="1"/>
            <a:r>
              <a:rPr lang="es-ES" dirty="0" smtClean="0"/>
              <a:t>Desde la perspectiva fiscal, la LIS regula en el capítulo VII del Título VII el “</a:t>
            </a:r>
            <a:r>
              <a:rPr lang="es-ES" i="1" dirty="0" smtClean="0"/>
              <a:t>Régimen especial de las fusiones, escisiones, aportaciones de activos, canje de valores y cambio de domicilio social de una sociedad europea de un estado miembro a otro</a:t>
            </a:r>
            <a:r>
              <a:rPr lang="es-ES" dirty="0" smtClean="0"/>
              <a:t>”.</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3</a:t>
            </a:fld>
            <a:endParaRPr lang="es-ES" dirty="0"/>
          </a:p>
        </p:txBody>
      </p:sp>
    </p:spTree>
    <p:extLst>
      <p:ext uri="{BB962C8B-B14F-4D97-AF65-F5344CB8AC3E}">
        <p14:creationId xmlns:p14="http://schemas.microsoft.com/office/powerpoint/2010/main" val="28265106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 sz="2800" dirty="0"/>
              <a:t>La aplicación de la “cláusula </a:t>
            </a:r>
            <a:r>
              <a:rPr lang="es-ES" sz="2800" dirty="0" err="1"/>
              <a:t>antiabuso</a:t>
            </a:r>
            <a:r>
              <a:rPr lang="es-ES" sz="2800" dirty="0"/>
              <a:t>”. Los motivos económicos válidos (cont.)</a:t>
            </a:r>
          </a:p>
        </p:txBody>
      </p:sp>
      <p:sp>
        <p:nvSpPr>
          <p:cNvPr id="3" name="Content Placeholder 2"/>
          <p:cNvSpPr>
            <a:spLocks noGrp="1"/>
          </p:cNvSpPr>
          <p:nvPr>
            <p:ph idx="1"/>
          </p:nvPr>
        </p:nvSpPr>
        <p:spPr/>
        <p:txBody>
          <a:bodyPr>
            <a:normAutofit fontScale="92500"/>
          </a:bodyPr>
          <a:lstStyle/>
          <a:p>
            <a:r>
              <a:rPr lang="es-ES" dirty="0" smtClean="0"/>
              <a:t>La transposición del mandato de la Directiva a nuestro ordenamiento interno</a:t>
            </a:r>
          </a:p>
          <a:p>
            <a:pPr lvl="1"/>
            <a:r>
              <a:rPr lang="es-ES" dirty="0" smtClean="0"/>
              <a:t>Ley 29/1991</a:t>
            </a:r>
          </a:p>
          <a:p>
            <a:pPr marL="914400" lvl="2" indent="0">
              <a:buNone/>
            </a:pPr>
            <a:r>
              <a:rPr lang="es-ES" dirty="0" smtClean="0"/>
              <a:t>“</a:t>
            </a:r>
            <a:r>
              <a:rPr lang="es-ES" i="1" dirty="0" smtClean="0"/>
              <a:t>Cuando como consecuencia de la comprobación administrativa a que se refiere el art. 1, se probara que las mismas se realizaron principalmente con fines de fraude o evasión fiscal, se perderá el derecho al régimen tributario establecido en el presente Título y se procederá por la Administración a la regularización de la situación tributaria de los sujetos pasivos, con las correspondientes sanciones e intereses de demora</a:t>
            </a:r>
            <a:r>
              <a:rPr lang="es-ES" dirty="0" smtClean="0"/>
              <a:t>”.</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30</a:t>
            </a:fld>
            <a:endParaRPr lang="es-ES" dirty="0"/>
          </a:p>
        </p:txBody>
      </p:sp>
    </p:spTree>
    <p:extLst>
      <p:ext uri="{BB962C8B-B14F-4D97-AF65-F5344CB8AC3E}">
        <p14:creationId xmlns:p14="http://schemas.microsoft.com/office/powerpoint/2010/main" val="28635023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 sz="2800" dirty="0"/>
              <a:t>La aplicación de la “cláusula </a:t>
            </a:r>
            <a:r>
              <a:rPr lang="es-ES" sz="2800" dirty="0" err="1"/>
              <a:t>antiabuso</a:t>
            </a:r>
            <a:r>
              <a:rPr lang="es-ES" sz="2800" dirty="0"/>
              <a:t>”. Los motivos económicos válidos (cont.)</a:t>
            </a:r>
          </a:p>
        </p:txBody>
      </p:sp>
      <p:sp>
        <p:nvSpPr>
          <p:cNvPr id="3" name="Content Placeholder 2"/>
          <p:cNvSpPr>
            <a:spLocks noGrp="1"/>
          </p:cNvSpPr>
          <p:nvPr>
            <p:ph idx="1"/>
          </p:nvPr>
        </p:nvSpPr>
        <p:spPr/>
        <p:txBody>
          <a:bodyPr/>
          <a:lstStyle/>
          <a:p>
            <a:pPr lvl="1"/>
            <a:r>
              <a:rPr lang="es-ES" dirty="0" smtClean="0"/>
              <a:t>Art. 110.2 de la Ley 43/1995</a:t>
            </a:r>
          </a:p>
          <a:p>
            <a:pPr marL="914400" lvl="2" indent="0">
              <a:buNone/>
            </a:pPr>
            <a:r>
              <a:rPr lang="es-ES" dirty="0" smtClean="0"/>
              <a:t>“</a:t>
            </a:r>
            <a:r>
              <a:rPr lang="es-ES" i="1" dirty="0" smtClean="0"/>
              <a:t>Cuando como consecuencia de la comprobación administrativa de las operaciones a que se refiere el artículo 97 de esta Ley, se probara que las mismas se realizaran principalmente con fines de fraude o evasión fiscal, se perderá el derecho a régimen establecido en el presente capítulo y se procederá por la Administración Tributaria a la regularización de la situación tributaria de los sujetos pasivos</a:t>
            </a:r>
            <a:r>
              <a:rPr lang="es-ES" dirty="0" smtClean="0"/>
              <a:t>”</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31</a:t>
            </a:fld>
            <a:endParaRPr lang="es-ES" dirty="0"/>
          </a:p>
        </p:txBody>
      </p:sp>
    </p:spTree>
    <p:extLst>
      <p:ext uri="{BB962C8B-B14F-4D97-AF65-F5344CB8AC3E}">
        <p14:creationId xmlns:p14="http://schemas.microsoft.com/office/powerpoint/2010/main" val="4345582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 sz="2800" dirty="0"/>
              <a:t>La aplicación de la “cláusula </a:t>
            </a:r>
            <a:r>
              <a:rPr lang="es-ES" sz="2800" dirty="0" err="1"/>
              <a:t>antiabuso</a:t>
            </a:r>
            <a:r>
              <a:rPr lang="es-ES" sz="2800" dirty="0"/>
              <a:t>”. Los motivos económicos válidos (cont.)</a:t>
            </a:r>
          </a:p>
        </p:txBody>
      </p:sp>
      <p:sp>
        <p:nvSpPr>
          <p:cNvPr id="3" name="Content Placeholder 2"/>
          <p:cNvSpPr>
            <a:spLocks noGrp="1"/>
          </p:cNvSpPr>
          <p:nvPr>
            <p:ph idx="1"/>
          </p:nvPr>
        </p:nvSpPr>
        <p:spPr/>
        <p:txBody>
          <a:bodyPr/>
          <a:lstStyle/>
          <a:p>
            <a:pPr lvl="1"/>
            <a:r>
              <a:rPr lang="es-ES" dirty="0" smtClean="0"/>
              <a:t>Ley 14/2000 (modifica la redacción de la norma anterior)</a:t>
            </a:r>
          </a:p>
          <a:p>
            <a:pPr marL="914400" lvl="2" indent="0">
              <a:buNone/>
            </a:pPr>
            <a:r>
              <a:rPr lang="es-ES" dirty="0" smtClean="0"/>
              <a:t>“</a:t>
            </a:r>
            <a:r>
              <a:rPr lang="es-ES" i="1" dirty="0" smtClean="0"/>
              <a:t>No se aplicará el régimen establecido en el presente capítulo cuando la operación realizada tenga como principal objetivo el fraude o la evasión fiscal. En particular, el régimen no se aplicará cuando la operación no se realiza por motivos económicos válidos, tales como la restructuración o la racionalización de actividades de las entidades que participan en la operación, sino con la mera finalidad de conseguir una ventaja fiscal</a:t>
            </a:r>
            <a:r>
              <a:rPr lang="es-ES" dirty="0" smtClean="0"/>
              <a:t>”</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32</a:t>
            </a:fld>
            <a:endParaRPr lang="es-ES" dirty="0"/>
          </a:p>
        </p:txBody>
      </p:sp>
    </p:spTree>
    <p:extLst>
      <p:ext uri="{BB962C8B-B14F-4D97-AF65-F5344CB8AC3E}">
        <p14:creationId xmlns:p14="http://schemas.microsoft.com/office/powerpoint/2010/main" val="13895357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 sz="2800" dirty="0"/>
              <a:t>La aplicación de la “cláusula </a:t>
            </a:r>
            <a:r>
              <a:rPr lang="es-ES" sz="2800" dirty="0" err="1"/>
              <a:t>antiabuso</a:t>
            </a:r>
            <a:r>
              <a:rPr lang="es-ES" sz="2800" dirty="0"/>
              <a:t>”. Los motivos económicos válidos (cont.)</a:t>
            </a:r>
          </a:p>
        </p:txBody>
      </p:sp>
      <p:sp>
        <p:nvSpPr>
          <p:cNvPr id="3" name="Content Placeholder 2"/>
          <p:cNvSpPr>
            <a:spLocks noGrp="1"/>
          </p:cNvSpPr>
          <p:nvPr>
            <p:ph idx="1"/>
          </p:nvPr>
        </p:nvSpPr>
        <p:spPr/>
        <p:txBody>
          <a:bodyPr/>
          <a:lstStyle/>
          <a:p>
            <a:pPr lvl="1"/>
            <a:r>
              <a:rPr lang="es-ES" dirty="0" smtClean="0"/>
              <a:t>Artículo 89.2 de la Ley 27/2014</a:t>
            </a:r>
          </a:p>
          <a:p>
            <a:pPr lvl="2"/>
            <a:r>
              <a:rPr lang="es-ES" dirty="0" smtClean="0"/>
              <a:t>Mantiene la redacción anterior</a:t>
            </a:r>
          </a:p>
          <a:p>
            <a:pPr lvl="2"/>
            <a:r>
              <a:rPr lang="es-ES" dirty="0" smtClean="0"/>
              <a:t>Añade “</a:t>
            </a:r>
            <a:r>
              <a:rPr lang="es-ES" i="1" dirty="0" smtClean="0"/>
              <a:t>Las actuaciones de comprobación de la Administración Tributaria que determinen la inaplicación total o parcial del régimen fiscal especial por aplicación de lo dispuesto en el párrafo anterior, eliminarán exclusivamente los efectos de la ventaja fiscal.</a:t>
            </a:r>
            <a:r>
              <a:rPr lang="es-ES" dirty="0" smtClean="0"/>
              <a:t>”</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33</a:t>
            </a:fld>
            <a:endParaRPr lang="es-ES" dirty="0"/>
          </a:p>
        </p:txBody>
      </p:sp>
    </p:spTree>
    <p:extLst>
      <p:ext uri="{BB962C8B-B14F-4D97-AF65-F5344CB8AC3E}">
        <p14:creationId xmlns:p14="http://schemas.microsoft.com/office/powerpoint/2010/main" val="22536187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La aplicación práctica de la “norma </a:t>
            </a:r>
            <a:r>
              <a:rPr lang="es-ES" dirty="0" err="1" smtClean="0"/>
              <a:t>antielusión</a:t>
            </a:r>
            <a:r>
              <a:rPr lang="es-ES" dirty="0" smtClean="0"/>
              <a:t>”</a:t>
            </a:r>
            <a:endParaRPr lang="es-ES" dirty="0"/>
          </a:p>
        </p:txBody>
      </p:sp>
      <p:sp>
        <p:nvSpPr>
          <p:cNvPr id="3" name="Content Placeholder 2"/>
          <p:cNvSpPr>
            <a:spLocks noGrp="1"/>
          </p:cNvSpPr>
          <p:nvPr>
            <p:ph idx="1"/>
          </p:nvPr>
        </p:nvSpPr>
        <p:spPr>
          <a:xfrm>
            <a:off x="457200" y="1313722"/>
            <a:ext cx="8229600" cy="672027"/>
          </a:xfrm>
        </p:spPr>
        <p:txBody>
          <a:bodyPr>
            <a:normAutofit lnSpcReduction="10000"/>
          </a:bodyPr>
          <a:lstStyle/>
          <a:p>
            <a:r>
              <a:rPr lang="es-ES" sz="2000" dirty="0" smtClean="0"/>
              <a:t>Situaciones u operaciones que está regularizando la Administración Tributaria. Ejemplos</a:t>
            </a:r>
            <a:endParaRPr lang="es-ES" sz="2000" dirty="0"/>
          </a:p>
        </p:txBody>
      </p:sp>
      <p:sp>
        <p:nvSpPr>
          <p:cNvPr id="4" name="Slide Number Placeholder 3"/>
          <p:cNvSpPr>
            <a:spLocks noGrp="1"/>
          </p:cNvSpPr>
          <p:nvPr>
            <p:ph type="sldNum" sz="quarter" idx="12"/>
          </p:nvPr>
        </p:nvSpPr>
        <p:spPr/>
        <p:txBody>
          <a:bodyPr/>
          <a:lstStyle/>
          <a:p>
            <a:fld id="{5D4E5B8B-08C6-4AA7-8BA9-0E365B24F6E9}" type="slidenum">
              <a:rPr lang="es-ES" smtClean="0"/>
              <a:t>34</a:t>
            </a:fld>
            <a:endParaRPr lang="es-ES" dirty="0"/>
          </a:p>
        </p:txBody>
      </p:sp>
      <p:sp>
        <p:nvSpPr>
          <p:cNvPr id="6" name="TextBox 5"/>
          <p:cNvSpPr txBox="1"/>
          <p:nvPr/>
        </p:nvSpPr>
        <p:spPr>
          <a:xfrm>
            <a:off x="1315880" y="1971058"/>
            <a:ext cx="1494431" cy="307777"/>
          </a:xfrm>
          <a:prstGeom prst="rect">
            <a:avLst/>
          </a:prstGeom>
          <a:noFill/>
        </p:spPr>
        <p:txBody>
          <a:bodyPr wrap="square" rtlCol="0">
            <a:spAutoFit/>
          </a:bodyPr>
          <a:lstStyle/>
          <a:p>
            <a:pPr algn="ctr"/>
            <a:r>
              <a:rPr lang="es-ES" sz="1400" dirty="0" smtClean="0"/>
              <a:t>Persona Física</a:t>
            </a:r>
            <a:endParaRPr lang="es-ES" sz="1400" dirty="0"/>
          </a:p>
        </p:txBody>
      </p:sp>
      <p:sp>
        <p:nvSpPr>
          <p:cNvPr id="7" name="Rectangle 6"/>
          <p:cNvSpPr/>
          <p:nvPr/>
        </p:nvSpPr>
        <p:spPr>
          <a:xfrm>
            <a:off x="1595659" y="2542185"/>
            <a:ext cx="921225" cy="2661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SL (new)</a:t>
            </a:r>
            <a:endParaRPr lang="es-ES" sz="1200" dirty="0"/>
          </a:p>
        </p:txBody>
      </p:sp>
      <p:sp>
        <p:nvSpPr>
          <p:cNvPr id="8" name="Oval 7"/>
          <p:cNvSpPr/>
          <p:nvPr/>
        </p:nvSpPr>
        <p:spPr>
          <a:xfrm>
            <a:off x="1119116" y="3027527"/>
            <a:ext cx="464024" cy="2138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A</a:t>
            </a:r>
            <a:endParaRPr lang="es-ES" sz="1200" dirty="0"/>
          </a:p>
        </p:txBody>
      </p:sp>
      <p:sp>
        <p:nvSpPr>
          <p:cNvPr id="9" name="Oval 8"/>
          <p:cNvSpPr/>
          <p:nvPr/>
        </p:nvSpPr>
        <p:spPr>
          <a:xfrm>
            <a:off x="1790140" y="3029799"/>
            <a:ext cx="464024" cy="2138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B</a:t>
            </a:r>
            <a:endParaRPr lang="es-ES" sz="1200" dirty="0"/>
          </a:p>
        </p:txBody>
      </p:sp>
      <p:sp>
        <p:nvSpPr>
          <p:cNvPr id="10" name="Oval 9"/>
          <p:cNvSpPr/>
          <p:nvPr/>
        </p:nvSpPr>
        <p:spPr>
          <a:xfrm>
            <a:off x="2413396" y="3018423"/>
            <a:ext cx="464024" cy="2138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C</a:t>
            </a:r>
            <a:endParaRPr lang="es-ES" sz="1200" dirty="0"/>
          </a:p>
        </p:txBody>
      </p:sp>
      <p:cxnSp>
        <p:nvCxnSpPr>
          <p:cNvPr id="12" name="Straight Arrow Connector 11"/>
          <p:cNvCxnSpPr>
            <a:stCxn id="6" idx="2"/>
            <a:endCxn id="7" idx="0"/>
          </p:cNvCxnSpPr>
          <p:nvPr/>
        </p:nvCxnSpPr>
        <p:spPr>
          <a:xfrm flipH="1">
            <a:off x="2056272" y="2278835"/>
            <a:ext cx="6824" cy="2633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324976" y="3413194"/>
            <a:ext cx="1494431" cy="307777"/>
          </a:xfrm>
          <a:prstGeom prst="rect">
            <a:avLst/>
          </a:prstGeom>
          <a:noFill/>
        </p:spPr>
        <p:txBody>
          <a:bodyPr wrap="square" rtlCol="0">
            <a:spAutoFit/>
          </a:bodyPr>
          <a:lstStyle/>
          <a:p>
            <a:pPr algn="ctr"/>
            <a:r>
              <a:rPr lang="es-ES" sz="1400" dirty="0" smtClean="0"/>
              <a:t>Persona Física</a:t>
            </a:r>
            <a:endParaRPr lang="es-ES" sz="1400" dirty="0"/>
          </a:p>
        </p:txBody>
      </p:sp>
      <p:sp>
        <p:nvSpPr>
          <p:cNvPr id="16" name="Rectangle 15"/>
          <p:cNvSpPr/>
          <p:nvPr/>
        </p:nvSpPr>
        <p:spPr>
          <a:xfrm>
            <a:off x="1569493" y="3936553"/>
            <a:ext cx="1009934" cy="2661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SL (new)</a:t>
            </a:r>
            <a:endParaRPr lang="es-ES" sz="1200" dirty="0"/>
          </a:p>
        </p:txBody>
      </p:sp>
      <p:sp>
        <p:nvSpPr>
          <p:cNvPr id="17" name="Oval 16"/>
          <p:cNvSpPr/>
          <p:nvPr/>
        </p:nvSpPr>
        <p:spPr>
          <a:xfrm>
            <a:off x="1189628" y="4444639"/>
            <a:ext cx="464024" cy="2251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A</a:t>
            </a:r>
            <a:endParaRPr lang="es-ES" sz="1200" dirty="0"/>
          </a:p>
        </p:txBody>
      </p:sp>
      <p:sp>
        <p:nvSpPr>
          <p:cNvPr id="18" name="Oval 17"/>
          <p:cNvSpPr/>
          <p:nvPr/>
        </p:nvSpPr>
        <p:spPr>
          <a:xfrm>
            <a:off x="1806060" y="4446911"/>
            <a:ext cx="464024" cy="2251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B</a:t>
            </a:r>
            <a:endParaRPr lang="es-ES" sz="1200" dirty="0"/>
          </a:p>
        </p:txBody>
      </p:sp>
      <p:sp>
        <p:nvSpPr>
          <p:cNvPr id="19" name="Oval 18"/>
          <p:cNvSpPr/>
          <p:nvPr/>
        </p:nvSpPr>
        <p:spPr>
          <a:xfrm>
            <a:off x="2483908" y="4435535"/>
            <a:ext cx="464024" cy="2251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C</a:t>
            </a:r>
            <a:endParaRPr lang="es-ES" sz="1200" dirty="0"/>
          </a:p>
        </p:txBody>
      </p:sp>
      <p:cxnSp>
        <p:nvCxnSpPr>
          <p:cNvPr id="20" name="Straight Arrow Connector 19"/>
          <p:cNvCxnSpPr>
            <a:stCxn id="15" idx="2"/>
            <a:endCxn id="16" idx="0"/>
          </p:cNvCxnSpPr>
          <p:nvPr/>
        </p:nvCxnSpPr>
        <p:spPr>
          <a:xfrm>
            <a:off x="2072192" y="3720971"/>
            <a:ext cx="2268" cy="21558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3418765" y="2200915"/>
            <a:ext cx="2709080" cy="307777"/>
          </a:xfrm>
          <a:prstGeom prst="rect">
            <a:avLst/>
          </a:prstGeom>
          <a:noFill/>
        </p:spPr>
        <p:txBody>
          <a:bodyPr wrap="square" rtlCol="0">
            <a:spAutoFit/>
          </a:bodyPr>
          <a:lstStyle/>
          <a:p>
            <a:r>
              <a:rPr lang="es-ES" sz="1400" dirty="0" smtClean="0"/>
              <a:t>Posterior reparto de dividendos</a:t>
            </a:r>
            <a:endParaRPr lang="es-ES" sz="1400" dirty="0"/>
          </a:p>
        </p:txBody>
      </p:sp>
      <p:sp>
        <p:nvSpPr>
          <p:cNvPr id="22" name="TextBox 21"/>
          <p:cNvSpPr txBox="1"/>
          <p:nvPr/>
        </p:nvSpPr>
        <p:spPr>
          <a:xfrm>
            <a:off x="3405117" y="3796308"/>
            <a:ext cx="3514298" cy="523220"/>
          </a:xfrm>
          <a:prstGeom prst="rect">
            <a:avLst/>
          </a:prstGeom>
          <a:noFill/>
        </p:spPr>
        <p:txBody>
          <a:bodyPr wrap="square" rtlCol="0">
            <a:spAutoFit/>
          </a:bodyPr>
          <a:lstStyle/>
          <a:p>
            <a:r>
              <a:rPr lang="es-ES" sz="1400" dirty="0" smtClean="0"/>
              <a:t>Posterior venta de participaciones de alguna de las sociedades aportadas</a:t>
            </a:r>
            <a:endParaRPr lang="es-ES" sz="1400" dirty="0"/>
          </a:p>
        </p:txBody>
      </p:sp>
      <p:cxnSp>
        <p:nvCxnSpPr>
          <p:cNvPr id="24" name="Straight Arrow Connector 23"/>
          <p:cNvCxnSpPr/>
          <p:nvPr/>
        </p:nvCxnSpPr>
        <p:spPr>
          <a:xfrm flipV="1">
            <a:off x="2796663" y="2353898"/>
            <a:ext cx="622102" cy="8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1584284" y="2200915"/>
            <a:ext cx="511792" cy="276999"/>
          </a:xfrm>
          <a:prstGeom prst="rect">
            <a:avLst/>
          </a:prstGeom>
          <a:noFill/>
        </p:spPr>
        <p:txBody>
          <a:bodyPr wrap="square" rtlCol="0">
            <a:spAutoFit/>
          </a:bodyPr>
          <a:lstStyle/>
          <a:p>
            <a:r>
              <a:rPr lang="es-ES" sz="1200" u="sng" dirty="0" smtClean="0"/>
              <a:t>AND</a:t>
            </a:r>
            <a:endParaRPr lang="es-ES" sz="1200" u="sng" dirty="0"/>
          </a:p>
        </p:txBody>
      </p:sp>
      <p:sp>
        <p:nvSpPr>
          <p:cNvPr id="26" name="TextBox 25"/>
          <p:cNvSpPr txBox="1"/>
          <p:nvPr/>
        </p:nvSpPr>
        <p:spPr>
          <a:xfrm>
            <a:off x="2064236" y="2196363"/>
            <a:ext cx="581172" cy="276999"/>
          </a:xfrm>
          <a:prstGeom prst="rect">
            <a:avLst/>
          </a:prstGeom>
          <a:noFill/>
        </p:spPr>
        <p:txBody>
          <a:bodyPr wrap="square" rtlCol="0">
            <a:spAutoFit/>
          </a:bodyPr>
          <a:lstStyle/>
          <a:p>
            <a:r>
              <a:rPr lang="es-ES" sz="1200" u="sng" dirty="0" smtClean="0"/>
              <a:t>CANJE</a:t>
            </a:r>
            <a:endParaRPr lang="es-ES" sz="1200" u="sng" dirty="0"/>
          </a:p>
        </p:txBody>
      </p:sp>
      <p:cxnSp>
        <p:nvCxnSpPr>
          <p:cNvPr id="28" name="Straight Arrow Connector 27"/>
          <p:cNvCxnSpPr/>
          <p:nvPr/>
        </p:nvCxnSpPr>
        <p:spPr>
          <a:xfrm flipH="1">
            <a:off x="1453487" y="2808317"/>
            <a:ext cx="286603" cy="21010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7" idx="2"/>
          </p:cNvCxnSpPr>
          <p:nvPr/>
        </p:nvCxnSpPr>
        <p:spPr>
          <a:xfrm flipH="1">
            <a:off x="2056271" y="2808317"/>
            <a:ext cx="1" cy="21010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endCxn id="10" idx="0"/>
          </p:cNvCxnSpPr>
          <p:nvPr/>
        </p:nvCxnSpPr>
        <p:spPr>
          <a:xfrm>
            <a:off x="2354822" y="2808317"/>
            <a:ext cx="290586" cy="21010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1599064" y="3664106"/>
            <a:ext cx="511792" cy="276999"/>
          </a:xfrm>
          <a:prstGeom prst="rect">
            <a:avLst/>
          </a:prstGeom>
          <a:noFill/>
        </p:spPr>
        <p:txBody>
          <a:bodyPr wrap="square" rtlCol="0">
            <a:spAutoFit/>
          </a:bodyPr>
          <a:lstStyle/>
          <a:p>
            <a:r>
              <a:rPr lang="es-ES" sz="1200" u="sng" dirty="0" smtClean="0"/>
              <a:t>AND</a:t>
            </a:r>
            <a:endParaRPr lang="es-ES" sz="1200" u="sng" dirty="0"/>
          </a:p>
        </p:txBody>
      </p:sp>
      <p:sp>
        <p:nvSpPr>
          <p:cNvPr id="35" name="TextBox 34"/>
          <p:cNvSpPr txBox="1"/>
          <p:nvPr/>
        </p:nvSpPr>
        <p:spPr>
          <a:xfrm>
            <a:off x="2113136" y="3659554"/>
            <a:ext cx="581172" cy="276999"/>
          </a:xfrm>
          <a:prstGeom prst="rect">
            <a:avLst/>
          </a:prstGeom>
          <a:noFill/>
        </p:spPr>
        <p:txBody>
          <a:bodyPr wrap="square" rtlCol="0">
            <a:spAutoFit/>
          </a:bodyPr>
          <a:lstStyle/>
          <a:p>
            <a:r>
              <a:rPr lang="es-ES" sz="1200" u="sng" dirty="0" smtClean="0"/>
              <a:t>CANJE</a:t>
            </a:r>
            <a:endParaRPr lang="es-ES" sz="1200" u="sng" dirty="0"/>
          </a:p>
        </p:txBody>
      </p:sp>
      <p:cxnSp>
        <p:nvCxnSpPr>
          <p:cNvPr id="36" name="Straight Arrow Connector 35"/>
          <p:cNvCxnSpPr/>
          <p:nvPr/>
        </p:nvCxnSpPr>
        <p:spPr>
          <a:xfrm flipV="1">
            <a:off x="2796663" y="4045116"/>
            <a:ext cx="622102" cy="8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flipH="1">
            <a:off x="1451229" y="4214475"/>
            <a:ext cx="286603" cy="21010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H="1">
            <a:off x="2054013" y="4214475"/>
            <a:ext cx="1" cy="21010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2352564" y="4214475"/>
            <a:ext cx="290586" cy="21010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920087" y="1922810"/>
            <a:ext cx="370762" cy="369332"/>
          </a:xfrm>
          <a:prstGeom prst="rect">
            <a:avLst/>
          </a:prstGeom>
          <a:noFill/>
        </p:spPr>
        <p:txBody>
          <a:bodyPr wrap="square" rtlCol="0">
            <a:spAutoFit/>
          </a:bodyPr>
          <a:lstStyle/>
          <a:p>
            <a:r>
              <a:rPr lang="es-ES" dirty="0" smtClean="0"/>
              <a:t>a)</a:t>
            </a:r>
            <a:endParaRPr lang="es-ES" dirty="0"/>
          </a:p>
        </p:txBody>
      </p:sp>
      <p:sp>
        <p:nvSpPr>
          <p:cNvPr id="39" name="TextBox 38"/>
          <p:cNvSpPr txBox="1"/>
          <p:nvPr/>
        </p:nvSpPr>
        <p:spPr>
          <a:xfrm>
            <a:off x="926918" y="3379438"/>
            <a:ext cx="424210" cy="369332"/>
          </a:xfrm>
          <a:prstGeom prst="rect">
            <a:avLst/>
          </a:prstGeom>
          <a:noFill/>
        </p:spPr>
        <p:txBody>
          <a:bodyPr wrap="square" rtlCol="0">
            <a:spAutoFit/>
          </a:bodyPr>
          <a:lstStyle/>
          <a:p>
            <a:r>
              <a:rPr lang="es-ES" dirty="0"/>
              <a:t>b</a:t>
            </a:r>
            <a:r>
              <a:rPr lang="es-ES" dirty="0" smtClean="0"/>
              <a:t>)</a:t>
            </a:r>
            <a:endParaRPr lang="es-ES" dirty="0"/>
          </a:p>
        </p:txBody>
      </p:sp>
    </p:spTree>
    <p:extLst>
      <p:ext uri="{BB962C8B-B14F-4D97-AF65-F5344CB8AC3E}">
        <p14:creationId xmlns:p14="http://schemas.microsoft.com/office/powerpoint/2010/main" val="11951732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2800" dirty="0" smtClean="0"/>
              <a:t>La aplicación práctica de la “norma </a:t>
            </a:r>
            <a:r>
              <a:rPr lang="es-ES" sz="2800" dirty="0" err="1" smtClean="0"/>
              <a:t>antielusión</a:t>
            </a:r>
            <a:r>
              <a:rPr lang="es-ES" sz="2800" dirty="0" smtClean="0"/>
              <a:t>” (cont.)</a:t>
            </a:r>
            <a:endParaRPr lang="es-ES" sz="2800" dirty="0"/>
          </a:p>
        </p:txBody>
      </p:sp>
      <p:sp>
        <p:nvSpPr>
          <p:cNvPr id="3" name="Content Placeholder 2"/>
          <p:cNvSpPr>
            <a:spLocks noGrp="1"/>
          </p:cNvSpPr>
          <p:nvPr>
            <p:ph idx="1"/>
          </p:nvPr>
        </p:nvSpPr>
        <p:spPr>
          <a:xfrm>
            <a:off x="457200" y="1313722"/>
            <a:ext cx="8229600" cy="672027"/>
          </a:xfrm>
        </p:spPr>
        <p:txBody>
          <a:bodyPr>
            <a:normAutofit lnSpcReduction="10000"/>
          </a:bodyPr>
          <a:lstStyle/>
          <a:p>
            <a:r>
              <a:rPr lang="es-ES" sz="2000" dirty="0" smtClean="0"/>
              <a:t>Situaciones u operaciones que está regularizando la Administración Tributaria. Ejemplos</a:t>
            </a:r>
            <a:endParaRPr lang="es-ES" sz="2000" dirty="0"/>
          </a:p>
        </p:txBody>
      </p:sp>
      <p:sp>
        <p:nvSpPr>
          <p:cNvPr id="4" name="Slide Number Placeholder 3"/>
          <p:cNvSpPr>
            <a:spLocks noGrp="1"/>
          </p:cNvSpPr>
          <p:nvPr>
            <p:ph type="sldNum" sz="quarter" idx="12"/>
          </p:nvPr>
        </p:nvSpPr>
        <p:spPr>
          <a:xfrm>
            <a:off x="6553200" y="4617135"/>
            <a:ext cx="2133600" cy="273844"/>
          </a:xfrm>
        </p:spPr>
        <p:txBody>
          <a:bodyPr/>
          <a:lstStyle/>
          <a:p>
            <a:fld id="{5D4E5B8B-08C6-4AA7-8BA9-0E365B24F6E9}" type="slidenum">
              <a:rPr lang="es-ES" smtClean="0"/>
              <a:t>35</a:t>
            </a:fld>
            <a:endParaRPr lang="es-ES" dirty="0"/>
          </a:p>
        </p:txBody>
      </p:sp>
      <p:sp>
        <p:nvSpPr>
          <p:cNvPr id="8" name="Oval 7"/>
          <p:cNvSpPr/>
          <p:nvPr/>
        </p:nvSpPr>
        <p:spPr>
          <a:xfrm>
            <a:off x="1587708" y="2154504"/>
            <a:ext cx="464024" cy="2138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A</a:t>
            </a:r>
            <a:endParaRPr lang="es-ES" sz="1200" dirty="0"/>
          </a:p>
        </p:txBody>
      </p:sp>
      <p:sp>
        <p:nvSpPr>
          <p:cNvPr id="9" name="Oval 8"/>
          <p:cNvSpPr/>
          <p:nvPr/>
        </p:nvSpPr>
        <p:spPr>
          <a:xfrm>
            <a:off x="1601171" y="2763214"/>
            <a:ext cx="464024" cy="2138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B</a:t>
            </a:r>
            <a:endParaRPr lang="es-ES" sz="1200" dirty="0"/>
          </a:p>
        </p:txBody>
      </p:sp>
      <p:sp>
        <p:nvSpPr>
          <p:cNvPr id="17" name="Oval 16"/>
          <p:cNvSpPr/>
          <p:nvPr/>
        </p:nvSpPr>
        <p:spPr>
          <a:xfrm>
            <a:off x="1574048" y="3301382"/>
            <a:ext cx="464024" cy="2251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A</a:t>
            </a:r>
            <a:endParaRPr lang="es-ES" sz="1200" dirty="0"/>
          </a:p>
        </p:txBody>
      </p:sp>
      <p:sp>
        <p:nvSpPr>
          <p:cNvPr id="18" name="Oval 17"/>
          <p:cNvSpPr/>
          <p:nvPr/>
        </p:nvSpPr>
        <p:spPr>
          <a:xfrm>
            <a:off x="1585442" y="4015146"/>
            <a:ext cx="464024" cy="2251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B</a:t>
            </a:r>
            <a:endParaRPr lang="es-ES" sz="1200" dirty="0"/>
          </a:p>
        </p:txBody>
      </p:sp>
      <p:sp>
        <p:nvSpPr>
          <p:cNvPr id="21" name="TextBox 20"/>
          <p:cNvSpPr txBox="1"/>
          <p:nvPr/>
        </p:nvSpPr>
        <p:spPr>
          <a:xfrm>
            <a:off x="4142109" y="2140935"/>
            <a:ext cx="4503761" cy="738664"/>
          </a:xfrm>
          <a:prstGeom prst="rect">
            <a:avLst/>
          </a:prstGeom>
          <a:noFill/>
        </p:spPr>
        <p:txBody>
          <a:bodyPr wrap="square" rtlCol="0">
            <a:spAutoFit/>
          </a:bodyPr>
          <a:lstStyle/>
          <a:p>
            <a:r>
              <a:rPr lang="es-ES" sz="1400" dirty="0" smtClean="0"/>
              <a:t>La sociedad B no tiene una actividad económica clara y se produce una revalorización importante de sus activos en sociedad absorbente</a:t>
            </a:r>
            <a:endParaRPr lang="es-ES" sz="1400" dirty="0"/>
          </a:p>
        </p:txBody>
      </p:sp>
      <p:sp>
        <p:nvSpPr>
          <p:cNvPr id="22" name="TextBox 21"/>
          <p:cNvSpPr txBox="1"/>
          <p:nvPr/>
        </p:nvSpPr>
        <p:spPr>
          <a:xfrm>
            <a:off x="4115957" y="3141708"/>
            <a:ext cx="4195529" cy="523220"/>
          </a:xfrm>
          <a:prstGeom prst="rect">
            <a:avLst/>
          </a:prstGeom>
          <a:noFill/>
        </p:spPr>
        <p:txBody>
          <a:bodyPr wrap="square" rtlCol="0">
            <a:spAutoFit/>
          </a:bodyPr>
          <a:lstStyle/>
          <a:p>
            <a:r>
              <a:rPr lang="es-ES" sz="1400" dirty="0" smtClean="0"/>
              <a:t>BIN en la absorbida que se aprovechan en la absorbente (en otro caso, se perderían)</a:t>
            </a:r>
            <a:endParaRPr lang="es-ES" sz="1400" dirty="0"/>
          </a:p>
        </p:txBody>
      </p:sp>
      <p:cxnSp>
        <p:nvCxnSpPr>
          <p:cNvPr id="24" name="Straight Arrow Connector 23"/>
          <p:cNvCxnSpPr/>
          <p:nvPr/>
        </p:nvCxnSpPr>
        <p:spPr>
          <a:xfrm flipV="1">
            <a:off x="3439264" y="2298966"/>
            <a:ext cx="622102" cy="8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H="1">
            <a:off x="1831099" y="2401865"/>
            <a:ext cx="1" cy="3414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V="1">
            <a:off x="3493856" y="3328256"/>
            <a:ext cx="622102" cy="8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H="1">
            <a:off x="1831099" y="3598642"/>
            <a:ext cx="6642" cy="3660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920087" y="1922810"/>
            <a:ext cx="370762" cy="369332"/>
          </a:xfrm>
          <a:prstGeom prst="rect">
            <a:avLst/>
          </a:prstGeom>
          <a:noFill/>
        </p:spPr>
        <p:txBody>
          <a:bodyPr wrap="square" rtlCol="0">
            <a:spAutoFit/>
          </a:bodyPr>
          <a:lstStyle/>
          <a:p>
            <a:r>
              <a:rPr lang="es-ES" dirty="0"/>
              <a:t>c</a:t>
            </a:r>
            <a:r>
              <a:rPr lang="es-ES" dirty="0" smtClean="0"/>
              <a:t>)</a:t>
            </a:r>
            <a:endParaRPr lang="es-ES" dirty="0"/>
          </a:p>
        </p:txBody>
      </p:sp>
      <p:sp>
        <p:nvSpPr>
          <p:cNvPr id="39" name="TextBox 38"/>
          <p:cNvSpPr txBox="1"/>
          <p:nvPr/>
        </p:nvSpPr>
        <p:spPr>
          <a:xfrm>
            <a:off x="926918" y="3229310"/>
            <a:ext cx="424210" cy="369332"/>
          </a:xfrm>
          <a:prstGeom prst="rect">
            <a:avLst/>
          </a:prstGeom>
          <a:noFill/>
        </p:spPr>
        <p:txBody>
          <a:bodyPr wrap="square" rtlCol="0">
            <a:spAutoFit/>
          </a:bodyPr>
          <a:lstStyle/>
          <a:p>
            <a:r>
              <a:rPr lang="es-ES" dirty="0" smtClean="0"/>
              <a:t>d)</a:t>
            </a:r>
            <a:endParaRPr lang="es-ES" dirty="0"/>
          </a:p>
        </p:txBody>
      </p:sp>
      <p:sp>
        <p:nvSpPr>
          <p:cNvPr id="27" name="Arc 26"/>
          <p:cNvSpPr/>
          <p:nvPr/>
        </p:nvSpPr>
        <p:spPr>
          <a:xfrm rot="21219832">
            <a:off x="1866908" y="2261410"/>
            <a:ext cx="506103" cy="639171"/>
          </a:xfrm>
          <a:prstGeom prst="arc">
            <a:avLst>
              <a:gd name="adj1" fmla="val 16200000"/>
              <a:gd name="adj2" fmla="val 5455007"/>
            </a:avLst>
          </a:prstGeom>
          <a:ln>
            <a:head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29" name="TextBox 28"/>
          <p:cNvSpPr txBox="1"/>
          <p:nvPr/>
        </p:nvSpPr>
        <p:spPr>
          <a:xfrm>
            <a:off x="2345756" y="2441870"/>
            <a:ext cx="700978" cy="307777"/>
          </a:xfrm>
          <a:prstGeom prst="rect">
            <a:avLst/>
          </a:prstGeom>
          <a:noFill/>
        </p:spPr>
        <p:txBody>
          <a:bodyPr wrap="square" rtlCol="0">
            <a:spAutoFit/>
          </a:bodyPr>
          <a:lstStyle/>
          <a:p>
            <a:r>
              <a:rPr lang="es-ES" sz="1400" dirty="0" smtClean="0"/>
              <a:t>Fusión</a:t>
            </a:r>
            <a:endParaRPr lang="es-ES" sz="1400" dirty="0"/>
          </a:p>
        </p:txBody>
      </p:sp>
      <p:sp>
        <p:nvSpPr>
          <p:cNvPr id="40" name="Arc 39"/>
          <p:cNvSpPr/>
          <p:nvPr/>
        </p:nvSpPr>
        <p:spPr>
          <a:xfrm rot="21219832">
            <a:off x="1839784" y="3439950"/>
            <a:ext cx="506103" cy="639171"/>
          </a:xfrm>
          <a:prstGeom prst="arc">
            <a:avLst>
              <a:gd name="adj1" fmla="val 16200000"/>
              <a:gd name="adj2" fmla="val 6123734"/>
            </a:avLst>
          </a:prstGeom>
          <a:ln>
            <a:head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41" name="TextBox 40"/>
          <p:cNvSpPr txBox="1"/>
          <p:nvPr/>
        </p:nvSpPr>
        <p:spPr>
          <a:xfrm>
            <a:off x="2335563" y="3416683"/>
            <a:ext cx="700978" cy="738664"/>
          </a:xfrm>
          <a:prstGeom prst="rect">
            <a:avLst/>
          </a:prstGeom>
          <a:noFill/>
        </p:spPr>
        <p:txBody>
          <a:bodyPr wrap="square" rtlCol="0">
            <a:spAutoFit/>
          </a:bodyPr>
          <a:lstStyle/>
          <a:p>
            <a:r>
              <a:rPr lang="es-ES" sz="1400" dirty="0" smtClean="0"/>
              <a:t>Fusión</a:t>
            </a:r>
          </a:p>
          <a:p>
            <a:endParaRPr lang="es-ES" sz="1400" dirty="0" smtClean="0"/>
          </a:p>
          <a:p>
            <a:r>
              <a:rPr lang="es-ES" sz="1400" dirty="0" smtClean="0"/>
              <a:t>(BIN)</a:t>
            </a:r>
            <a:endParaRPr lang="es-ES" sz="1400" dirty="0"/>
          </a:p>
        </p:txBody>
      </p:sp>
      <p:sp>
        <p:nvSpPr>
          <p:cNvPr id="42" name="TextBox 41"/>
          <p:cNvSpPr txBox="1"/>
          <p:nvPr/>
        </p:nvSpPr>
        <p:spPr>
          <a:xfrm>
            <a:off x="4125054" y="3609291"/>
            <a:ext cx="4520816" cy="523220"/>
          </a:xfrm>
          <a:prstGeom prst="rect">
            <a:avLst/>
          </a:prstGeom>
          <a:noFill/>
        </p:spPr>
        <p:txBody>
          <a:bodyPr wrap="square" rtlCol="0">
            <a:spAutoFit/>
          </a:bodyPr>
          <a:lstStyle/>
          <a:p>
            <a:r>
              <a:rPr lang="es-ES" sz="1400" dirty="0" smtClean="0"/>
              <a:t>Confirmado el criterio por STS de 7 de abril de 2011 (Rec. 4939/2007)</a:t>
            </a:r>
            <a:endParaRPr lang="es-ES" sz="1400" dirty="0"/>
          </a:p>
        </p:txBody>
      </p:sp>
      <p:cxnSp>
        <p:nvCxnSpPr>
          <p:cNvPr id="43" name="Straight Arrow Connector 42"/>
          <p:cNvCxnSpPr/>
          <p:nvPr/>
        </p:nvCxnSpPr>
        <p:spPr>
          <a:xfrm flipV="1">
            <a:off x="3502952" y="3795839"/>
            <a:ext cx="622102" cy="8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4140974" y="4068771"/>
            <a:ext cx="4520816" cy="738664"/>
          </a:xfrm>
          <a:prstGeom prst="rect">
            <a:avLst/>
          </a:prstGeom>
          <a:noFill/>
        </p:spPr>
        <p:txBody>
          <a:bodyPr wrap="square" rtlCol="0">
            <a:spAutoFit/>
          </a:bodyPr>
          <a:lstStyle/>
          <a:p>
            <a:r>
              <a:rPr lang="es-ES" sz="1400" dirty="0" smtClean="0"/>
              <a:t>Por el contra, la STS de 9 de marzo de 2017 (Rec. 897/2016) admite la compensación en la absorbente al apreciar que existen otros motivos económicos válidos</a:t>
            </a:r>
            <a:endParaRPr lang="es-ES" sz="1400" dirty="0"/>
          </a:p>
        </p:txBody>
      </p:sp>
      <p:cxnSp>
        <p:nvCxnSpPr>
          <p:cNvPr id="45" name="Straight Arrow Connector 44"/>
          <p:cNvCxnSpPr/>
          <p:nvPr/>
        </p:nvCxnSpPr>
        <p:spPr>
          <a:xfrm flipV="1">
            <a:off x="3518872" y="4255319"/>
            <a:ext cx="622102" cy="8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766194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2800" dirty="0" smtClean="0"/>
              <a:t>La aplicación práctica de la “norma </a:t>
            </a:r>
            <a:r>
              <a:rPr lang="es-ES" sz="2800" dirty="0" err="1" smtClean="0"/>
              <a:t>antielusión</a:t>
            </a:r>
            <a:r>
              <a:rPr lang="es-ES" sz="2800" dirty="0" smtClean="0"/>
              <a:t>” (cont.)</a:t>
            </a:r>
            <a:endParaRPr lang="es-ES" sz="2800" dirty="0"/>
          </a:p>
        </p:txBody>
      </p:sp>
      <p:sp>
        <p:nvSpPr>
          <p:cNvPr id="3" name="Content Placeholder 2"/>
          <p:cNvSpPr>
            <a:spLocks noGrp="1"/>
          </p:cNvSpPr>
          <p:nvPr>
            <p:ph idx="1"/>
          </p:nvPr>
        </p:nvSpPr>
        <p:spPr>
          <a:xfrm>
            <a:off x="457200" y="1313722"/>
            <a:ext cx="8229600" cy="672027"/>
          </a:xfrm>
        </p:spPr>
        <p:txBody>
          <a:bodyPr>
            <a:normAutofit lnSpcReduction="10000"/>
          </a:bodyPr>
          <a:lstStyle/>
          <a:p>
            <a:r>
              <a:rPr lang="es-ES" sz="2000" dirty="0" smtClean="0"/>
              <a:t>Situaciones u operaciones que está regularizando la Administración Tributaria. Ejemplos</a:t>
            </a:r>
            <a:endParaRPr lang="es-ES" sz="2000" dirty="0"/>
          </a:p>
        </p:txBody>
      </p:sp>
      <p:sp>
        <p:nvSpPr>
          <p:cNvPr id="4" name="Slide Number Placeholder 3"/>
          <p:cNvSpPr>
            <a:spLocks noGrp="1"/>
          </p:cNvSpPr>
          <p:nvPr>
            <p:ph type="sldNum" sz="quarter" idx="12"/>
          </p:nvPr>
        </p:nvSpPr>
        <p:spPr>
          <a:xfrm>
            <a:off x="6553200" y="4617135"/>
            <a:ext cx="2133600" cy="273844"/>
          </a:xfrm>
        </p:spPr>
        <p:txBody>
          <a:bodyPr/>
          <a:lstStyle/>
          <a:p>
            <a:fld id="{5D4E5B8B-08C6-4AA7-8BA9-0E365B24F6E9}" type="slidenum">
              <a:rPr lang="es-ES" smtClean="0"/>
              <a:t>36</a:t>
            </a:fld>
            <a:endParaRPr lang="es-ES" dirty="0"/>
          </a:p>
        </p:txBody>
      </p:sp>
      <p:sp>
        <p:nvSpPr>
          <p:cNvPr id="21" name="TextBox 20"/>
          <p:cNvSpPr txBox="1"/>
          <p:nvPr/>
        </p:nvSpPr>
        <p:spPr>
          <a:xfrm>
            <a:off x="4735797" y="2140935"/>
            <a:ext cx="4053363" cy="738664"/>
          </a:xfrm>
          <a:prstGeom prst="rect">
            <a:avLst/>
          </a:prstGeom>
          <a:noFill/>
        </p:spPr>
        <p:txBody>
          <a:bodyPr wrap="square" rtlCol="0">
            <a:spAutoFit/>
          </a:bodyPr>
          <a:lstStyle/>
          <a:p>
            <a:pPr algn="just"/>
            <a:r>
              <a:rPr lang="es-ES" sz="1400" dirty="0" smtClean="0"/>
              <a:t>Reducción de capital con devolución de aportación de socios 2 y 3 al cabo de 2 años, por discrepancias sociales</a:t>
            </a:r>
            <a:endParaRPr lang="es-ES" sz="1400" dirty="0"/>
          </a:p>
        </p:txBody>
      </p:sp>
      <p:cxnSp>
        <p:nvCxnSpPr>
          <p:cNvPr id="24" name="Straight Arrow Connector 23"/>
          <p:cNvCxnSpPr/>
          <p:nvPr/>
        </p:nvCxnSpPr>
        <p:spPr>
          <a:xfrm flipV="1">
            <a:off x="4132502" y="2294444"/>
            <a:ext cx="622102" cy="8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783607" y="1922810"/>
            <a:ext cx="370762" cy="369332"/>
          </a:xfrm>
          <a:prstGeom prst="rect">
            <a:avLst/>
          </a:prstGeom>
          <a:noFill/>
        </p:spPr>
        <p:txBody>
          <a:bodyPr wrap="square" rtlCol="0">
            <a:spAutoFit/>
          </a:bodyPr>
          <a:lstStyle/>
          <a:p>
            <a:r>
              <a:rPr lang="es-ES" dirty="0"/>
              <a:t>e</a:t>
            </a:r>
            <a:r>
              <a:rPr lang="es-ES" dirty="0" smtClean="0"/>
              <a:t>)</a:t>
            </a:r>
            <a:endParaRPr lang="es-ES" dirty="0"/>
          </a:p>
        </p:txBody>
      </p:sp>
      <p:sp>
        <p:nvSpPr>
          <p:cNvPr id="5" name="TextBox 4"/>
          <p:cNvSpPr txBox="1"/>
          <p:nvPr/>
        </p:nvSpPr>
        <p:spPr>
          <a:xfrm>
            <a:off x="1154796" y="2083243"/>
            <a:ext cx="1015061" cy="307777"/>
          </a:xfrm>
          <a:prstGeom prst="rect">
            <a:avLst/>
          </a:prstGeom>
          <a:noFill/>
        </p:spPr>
        <p:txBody>
          <a:bodyPr wrap="square" rtlCol="0">
            <a:spAutoFit/>
          </a:bodyPr>
          <a:lstStyle/>
          <a:p>
            <a:pPr algn="ctr"/>
            <a:r>
              <a:rPr lang="es-ES" sz="1400" dirty="0" smtClean="0"/>
              <a:t>Socio PF</a:t>
            </a:r>
            <a:r>
              <a:rPr lang="es-ES" sz="1400" baseline="-25000" dirty="0" smtClean="0"/>
              <a:t>1</a:t>
            </a:r>
            <a:endParaRPr lang="es-ES" sz="1400" baseline="-25000" dirty="0"/>
          </a:p>
        </p:txBody>
      </p:sp>
      <p:sp>
        <p:nvSpPr>
          <p:cNvPr id="26" name="TextBox 25"/>
          <p:cNvSpPr txBox="1"/>
          <p:nvPr/>
        </p:nvSpPr>
        <p:spPr>
          <a:xfrm>
            <a:off x="2122258" y="2083242"/>
            <a:ext cx="999692" cy="307777"/>
          </a:xfrm>
          <a:prstGeom prst="rect">
            <a:avLst/>
          </a:prstGeom>
          <a:noFill/>
        </p:spPr>
        <p:txBody>
          <a:bodyPr wrap="square" rtlCol="0">
            <a:spAutoFit/>
          </a:bodyPr>
          <a:lstStyle/>
          <a:p>
            <a:pPr algn="ctr"/>
            <a:r>
              <a:rPr lang="es-ES" sz="1400" dirty="0" smtClean="0"/>
              <a:t>Socio PF</a:t>
            </a:r>
            <a:r>
              <a:rPr lang="es-ES" sz="1400" baseline="-25000" dirty="0" smtClean="0"/>
              <a:t>2</a:t>
            </a:r>
            <a:endParaRPr lang="es-ES" sz="1400" baseline="-25000" dirty="0"/>
          </a:p>
        </p:txBody>
      </p:sp>
      <p:sp>
        <p:nvSpPr>
          <p:cNvPr id="28" name="TextBox 27"/>
          <p:cNvSpPr txBox="1"/>
          <p:nvPr/>
        </p:nvSpPr>
        <p:spPr>
          <a:xfrm>
            <a:off x="3159474" y="2083241"/>
            <a:ext cx="870038" cy="307777"/>
          </a:xfrm>
          <a:prstGeom prst="rect">
            <a:avLst/>
          </a:prstGeom>
          <a:noFill/>
        </p:spPr>
        <p:txBody>
          <a:bodyPr wrap="square" rtlCol="0">
            <a:spAutoFit/>
          </a:bodyPr>
          <a:lstStyle/>
          <a:p>
            <a:pPr algn="ctr"/>
            <a:r>
              <a:rPr lang="es-ES" sz="1400" dirty="0" smtClean="0"/>
              <a:t>Socio PF</a:t>
            </a:r>
            <a:r>
              <a:rPr lang="es-ES" sz="1400" baseline="-25000" dirty="0" smtClean="0"/>
              <a:t>3</a:t>
            </a:r>
            <a:endParaRPr lang="es-ES" sz="1400" baseline="-25000" dirty="0"/>
          </a:p>
        </p:txBody>
      </p:sp>
      <p:sp>
        <p:nvSpPr>
          <p:cNvPr id="31" name="Rectangle 30"/>
          <p:cNvSpPr/>
          <p:nvPr/>
        </p:nvSpPr>
        <p:spPr>
          <a:xfrm>
            <a:off x="1280617" y="4056537"/>
            <a:ext cx="2679094" cy="37258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Sociedad </a:t>
            </a:r>
            <a:r>
              <a:rPr lang="es-ES" sz="1200" dirty="0" err="1" smtClean="0"/>
              <a:t>Promo</a:t>
            </a:r>
            <a:endParaRPr lang="es-ES" sz="1200" dirty="0"/>
          </a:p>
        </p:txBody>
      </p:sp>
      <p:cxnSp>
        <p:nvCxnSpPr>
          <p:cNvPr id="32" name="Straight Arrow Connector 31"/>
          <p:cNvCxnSpPr>
            <a:endCxn id="6" idx="0"/>
          </p:cNvCxnSpPr>
          <p:nvPr/>
        </p:nvCxnSpPr>
        <p:spPr>
          <a:xfrm flipH="1">
            <a:off x="1555342" y="2320030"/>
            <a:ext cx="2630" cy="70244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1150246" y="2761441"/>
            <a:ext cx="511792" cy="261610"/>
          </a:xfrm>
          <a:prstGeom prst="rect">
            <a:avLst/>
          </a:prstGeom>
          <a:noFill/>
        </p:spPr>
        <p:txBody>
          <a:bodyPr wrap="square" rtlCol="0">
            <a:spAutoFit/>
          </a:bodyPr>
          <a:lstStyle/>
          <a:p>
            <a:r>
              <a:rPr lang="es-ES" sz="1100" u="sng" dirty="0" smtClean="0"/>
              <a:t>AND</a:t>
            </a:r>
            <a:endParaRPr lang="es-ES" sz="1100" u="sng" dirty="0"/>
          </a:p>
        </p:txBody>
      </p:sp>
      <p:sp>
        <p:nvSpPr>
          <p:cNvPr id="34" name="TextBox 33"/>
          <p:cNvSpPr txBox="1"/>
          <p:nvPr/>
        </p:nvSpPr>
        <p:spPr>
          <a:xfrm>
            <a:off x="1534093" y="2756889"/>
            <a:ext cx="581172" cy="261610"/>
          </a:xfrm>
          <a:prstGeom prst="rect">
            <a:avLst/>
          </a:prstGeom>
          <a:noFill/>
        </p:spPr>
        <p:txBody>
          <a:bodyPr wrap="square" rtlCol="0">
            <a:spAutoFit/>
          </a:bodyPr>
          <a:lstStyle/>
          <a:p>
            <a:r>
              <a:rPr lang="es-ES" sz="1100" u="sng" dirty="0" smtClean="0"/>
              <a:t>CANJE</a:t>
            </a:r>
            <a:endParaRPr lang="es-ES" sz="1100" u="sng" dirty="0"/>
          </a:p>
        </p:txBody>
      </p:sp>
      <p:cxnSp>
        <p:nvCxnSpPr>
          <p:cNvPr id="35" name="Straight Arrow Connector 34"/>
          <p:cNvCxnSpPr/>
          <p:nvPr/>
        </p:nvCxnSpPr>
        <p:spPr>
          <a:xfrm>
            <a:off x="2612579" y="2391019"/>
            <a:ext cx="1" cy="6343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2189337" y="2763713"/>
            <a:ext cx="511792" cy="261610"/>
          </a:xfrm>
          <a:prstGeom prst="rect">
            <a:avLst/>
          </a:prstGeom>
          <a:noFill/>
        </p:spPr>
        <p:txBody>
          <a:bodyPr wrap="square" rtlCol="0">
            <a:spAutoFit/>
          </a:bodyPr>
          <a:lstStyle/>
          <a:p>
            <a:r>
              <a:rPr lang="es-ES" sz="1100" u="sng" dirty="0" smtClean="0"/>
              <a:t>AND</a:t>
            </a:r>
            <a:endParaRPr lang="es-ES" sz="1100" u="sng" dirty="0"/>
          </a:p>
        </p:txBody>
      </p:sp>
      <p:sp>
        <p:nvSpPr>
          <p:cNvPr id="46" name="TextBox 45"/>
          <p:cNvSpPr txBox="1"/>
          <p:nvPr/>
        </p:nvSpPr>
        <p:spPr>
          <a:xfrm>
            <a:off x="2573184" y="2759161"/>
            <a:ext cx="581172" cy="261610"/>
          </a:xfrm>
          <a:prstGeom prst="rect">
            <a:avLst/>
          </a:prstGeom>
          <a:noFill/>
        </p:spPr>
        <p:txBody>
          <a:bodyPr wrap="square" rtlCol="0">
            <a:spAutoFit/>
          </a:bodyPr>
          <a:lstStyle/>
          <a:p>
            <a:r>
              <a:rPr lang="es-ES" sz="1100" u="sng" dirty="0" smtClean="0"/>
              <a:t>CANJE</a:t>
            </a:r>
            <a:endParaRPr lang="es-ES" sz="1100" u="sng" dirty="0"/>
          </a:p>
        </p:txBody>
      </p:sp>
      <p:cxnSp>
        <p:nvCxnSpPr>
          <p:cNvPr id="47" name="Straight Arrow Connector 46"/>
          <p:cNvCxnSpPr/>
          <p:nvPr/>
        </p:nvCxnSpPr>
        <p:spPr>
          <a:xfrm>
            <a:off x="3589369" y="2318881"/>
            <a:ext cx="0" cy="70644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3181643" y="2760292"/>
            <a:ext cx="511792" cy="261610"/>
          </a:xfrm>
          <a:prstGeom prst="rect">
            <a:avLst/>
          </a:prstGeom>
          <a:noFill/>
        </p:spPr>
        <p:txBody>
          <a:bodyPr wrap="square" rtlCol="0">
            <a:spAutoFit/>
          </a:bodyPr>
          <a:lstStyle/>
          <a:p>
            <a:r>
              <a:rPr lang="es-ES" sz="1100" u="sng" dirty="0" smtClean="0"/>
              <a:t>AND</a:t>
            </a:r>
            <a:endParaRPr lang="es-ES" sz="1100" u="sng" dirty="0"/>
          </a:p>
        </p:txBody>
      </p:sp>
      <p:sp>
        <p:nvSpPr>
          <p:cNvPr id="49" name="TextBox 48"/>
          <p:cNvSpPr txBox="1"/>
          <p:nvPr/>
        </p:nvSpPr>
        <p:spPr>
          <a:xfrm>
            <a:off x="3565490" y="2755740"/>
            <a:ext cx="581172" cy="261610"/>
          </a:xfrm>
          <a:prstGeom prst="rect">
            <a:avLst/>
          </a:prstGeom>
          <a:noFill/>
        </p:spPr>
        <p:txBody>
          <a:bodyPr wrap="square" rtlCol="0">
            <a:spAutoFit/>
          </a:bodyPr>
          <a:lstStyle/>
          <a:p>
            <a:r>
              <a:rPr lang="es-ES" sz="1100" u="sng" dirty="0" smtClean="0"/>
              <a:t>CANJE</a:t>
            </a:r>
            <a:endParaRPr lang="es-ES" sz="1100" u="sng" dirty="0"/>
          </a:p>
        </p:txBody>
      </p:sp>
      <p:cxnSp>
        <p:nvCxnSpPr>
          <p:cNvPr id="50" name="Straight Arrow Connector 49"/>
          <p:cNvCxnSpPr>
            <a:stCxn id="6" idx="2"/>
          </p:cNvCxnSpPr>
          <p:nvPr/>
        </p:nvCxnSpPr>
        <p:spPr>
          <a:xfrm>
            <a:off x="1555342" y="3273362"/>
            <a:ext cx="207918" cy="7743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a:off x="2620875" y="3305175"/>
            <a:ext cx="1230" cy="75136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a:stCxn id="30" idx="2"/>
          </p:cNvCxnSpPr>
          <p:nvPr/>
        </p:nvCxnSpPr>
        <p:spPr>
          <a:xfrm flipH="1">
            <a:off x="3376692" y="3314700"/>
            <a:ext cx="253833" cy="73305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614294" y="3568455"/>
            <a:ext cx="511799" cy="276999"/>
          </a:xfrm>
          <a:prstGeom prst="rect">
            <a:avLst/>
          </a:prstGeom>
          <a:noFill/>
        </p:spPr>
        <p:txBody>
          <a:bodyPr wrap="square" rtlCol="0">
            <a:spAutoFit/>
          </a:bodyPr>
          <a:lstStyle/>
          <a:p>
            <a:r>
              <a:rPr lang="es-ES" sz="1200" dirty="0" smtClean="0"/>
              <a:t>33%</a:t>
            </a:r>
            <a:endParaRPr lang="es-ES" sz="1200" dirty="0"/>
          </a:p>
        </p:txBody>
      </p:sp>
      <p:sp>
        <p:nvSpPr>
          <p:cNvPr id="53" name="TextBox 52"/>
          <p:cNvSpPr txBox="1"/>
          <p:nvPr/>
        </p:nvSpPr>
        <p:spPr>
          <a:xfrm>
            <a:off x="2590239" y="3472010"/>
            <a:ext cx="511799" cy="276999"/>
          </a:xfrm>
          <a:prstGeom prst="rect">
            <a:avLst/>
          </a:prstGeom>
          <a:noFill/>
        </p:spPr>
        <p:txBody>
          <a:bodyPr wrap="square" rtlCol="0">
            <a:spAutoFit/>
          </a:bodyPr>
          <a:lstStyle/>
          <a:p>
            <a:r>
              <a:rPr lang="es-ES" sz="1200" dirty="0" smtClean="0"/>
              <a:t>52%</a:t>
            </a:r>
            <a:endParaRPr lang="es-ES" sz="1200" dirty="0"/>
          </a:p>
        </p:txBody>
      </p:sp>
      <p:sp>
        <p:nvSpPr>
          <p:cNvPr id="54" name="TextBox 53"/>
          <p:cNvSpPr txBox="1"/>
          <p:nvPr/>
        </p:nvSpPr>
        <p:spPr>
          <a:xfrm>
            <a:off x="3495537" y="3570416"/>
            <a:ext cx="511799" cy="276999"/>
          </a:xfrm>
          <a:prstGeom prst="rect">
            <a:avLst/>
          </a:prstGeom>
          <a:noFill/>
        </p:spPr>
        <p:txBody>
          <a:bodyPr wrap="square" rtlCol="0">
            <a:spAutoFit/>
          </a:bodyPr>
          <a:lstStyle/>
          <a:p>
            <a:r>
              <a:rPr lang="es-ES" sz="1200" dirty="0" smtClean="0"/>
              <a:t>10%</a:t>
            </a:r>
            <a:endParaRPr lang="es-ES" sz="1200" dirty="0"/>
          </a:p>
        </p:txBody>
      </p:sp>
      <p:sp>
        <p:nvSpPr>
          <p:cNvPr id="6" name="Rectangle 5"/>
          <p:cNvSpPr/>
          <p:nvPr/>
        </p:nvSpPr>
        <p:spPr>
          <a:xfrm>
            <a:off x="1299667" y="3022474"/>
            <a:ext cx="511350" cy="2508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9" name="Rectangle 28"/>
          <p:cNvSpPr/>
          <p:nvPr/>
        </p:nvSpPr>
        <p:spPr>
          <a:xfrm>
            <a:off x="2355675" y="3054287"/>
            <a:ext cx="511350" cy="2508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0" name="Rectangle 29"/>
          <p:cNvSpPr/>
          <p:nvPr/>
        </p:nvSpPr>
        <p:spPr>
          <a:xfrm>
            <a:off x="3374850" y="3063812"/>
            <a:ext cx="511350" cy="2508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7" name="TextBox 36"/>
          <p:cNvSpPr txBox="1"/>
          <p:nvPr/>
        </p:nvSpPr>
        <p:spPr>
          <a:xfrm>
            <a:off x="1517017" y="2391018"/>
            <a:ext cx="530858" cy="276999"/>
          </a:xfrm>
          <a:prstGeom prst="rect">
            <a:avLst/>
          </a:prstGeom>
          <a:noFill/>
        </p:spPr>
        <p:txBody>
          <a:bodyPr wrap="square" rtlCol="0">
            <a:spAutoFit/>
          </a:bodyPr>
          <a:lstStyle/>
          <a:p>
            <a:r>
              <a:rPr lang="es-ES" sz="1200" dirty="0" smtClean="0"/>
              <a:t>100%</a:t>
            </a:r>
            <a:endParaRPr lang="es-ES" sz="1200" dirty="0"/>
          </a:p>
        </p:txBody>
      </p:sp>
      <p:sp>
        <p:nvSpPr>
          <p:cNvPr id="39" name="TextBox 38"/>
          <p:cNvSpPr txBox="1"/>
          <p:nvPr/>
        </p:nvSpPr>
        <p:spPr>
          <a:xfrm>
            <a:off x="2542493" y="2400342"/>
            <a:ext cx="530858" cy="276999"/>
          </a:xfrm>
          <a:prstGeom prst="rect">
            <a:avLst/>
          </a:prstGeom>
          <a:noFill/>
        </p:spPr>
        <p:txBody>
          <a:bodyPr wrap="square" rtlCol="0">
            <a:spAutoFit/>
          </a:bodyPr>
          <a:lstStyle/>
          <a:p>
            <a:r>
              <a:rPr lang="es-ES" sz="1200" dirty="0" smtClean="0"/>
              <a:t>100%</a:t>
            </a:r>
            <a:endParaRPr lang="es-ES" sz="1200" dirty="0"/>
          </a:p>
        </p:txBody>
      </p:sp>
      <p:sp>
        <p:nvSpPr>
          <p:cNvPr id="40" name="TextBox 39"/>
          <p:cNvSpPr txBox="1"/>
          <p:nvPr/>
        </p:nvSpPr>
        <p:spPr>
          <a:xfrm>
            <a:off x="3523568" y="2400342"/>
            <a:ext cx="530858" cy="276999"/>
          </a:xfrm>
          <a:prstGeom prst="rect">
            <a:avLst/>
          </a:prstGeom>
          <a:noFill/>
        </p:spPr>
        <p:txBody>
          <a:bodyPr wrap="square" rtlCol="0">
            <a:spAutoFit/>
          </a:bodyPr>
          <a:lstStyle/>
          <a:p>
            <a:r>
              <a:rPr lang="es-ES" sz="1200" dirty="0" smtClean="0"/>
              <a:t>100%</a:t>
            </a:r>
            <a:endParaRPr lang="es-ES" sz="1200" dirty="0"/>
          </a:p>
        </p:txBody>
      </p:sp>
    </p:spTree>
    <p:extLst>
      <p:ext uri="{BB962C8B-B14F-4D97-AF65-F5344CB8AC3E}">
        <p14:creationId xmlns:p14="http://schemas.microsoft.com/office/powerpoint/2010/main" val="22133652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2800" dirty="0" smtClean="0"/>
              <a:t>La aplicación práctica de la “norma </a:t>
            </a:r>
            <a:r>
              <a:rPr lang="es-ES" sz="2800" dirty="0" err="1" smtClean="0"/>
              <a:t>antielusión</a:t>
            </a:r>
            <a:r>
              <a:rPr lang="es-ES" sz="2800" dirty="0" smtClean="0"/>
              <a:t>” (cont.)</a:t>
            </a:r>
            <a:endParaRPr lang="es-ES" sz="2800" dirty="0"/>
          </a:p>
        </p:txBody>
      </p:sp>
      <p:sp>
        <p:nvSpPr>
          <p:cNvPr id="3" name="Content Placeholder 2"/>
          <p:cNvSpPr>
            <a:spLocks noGrp="1"/>
          </p:cNvSpPr>
          <p:nvPr>
            <p:ph idx="1"/>
          </p:nvPr>
        </p:nvSpPr>
        <p:spPr>
          <a:xfrm>
            <a:off x="457200" y="1313722"/>
            <a:ext cx="8229600" cy="672027"/>
          </a:xfrm>
        </p:spPr>
        <p:txBody>
          <a:bodyPr>
            <a:normAutofit lnSpcReduction="10000"/>
          </a:bodyPr>
          <a:lstStyle/>
          <a:p>
            <a:r>
              <a:rPr lang="es-ES" sz="2000" dirty="0" smtClean="0"/>
              <a:t>Situaciones u operaciones que está regularizando la Administración Tributaria. Ejemplos</a:t>
            </a:r>
            <a:endParaRPr lang="es-ES" sz="2000" dirty="0"/>
          </a:p>
        </p:txBody>
      </p:sp>
      <p:sp>
        <p:nvSpPr>
          <p:cNvPr id="4" name="Slide Number Placeholder 3"/>
          <p:cNvSpPr>
            <a:spLocks noGrp="1"/>
          </p:cNvSpPr>
          <p:nvPr>
            <p:ph type="sldNum" sz="quarter" idx="12"/>
          </p:nvPr>
        </p:nvSpPr>
        <p:spPr>
          <a:xfrm>
            <a:off x="6553200" y="4617135"/>
            <a:ext cx="2133600" cy="273844"/>
          </a:xfrm>
        </p:spPr>
        <p:txBody>
          <a:bodyPr/>
          <a:lstStyle/>
          <a:p>
            <a:fld id="{5D4E5B8B-08C6-4AA7-8BA9-0E365B24F6E9}" type="slidenum">
              <a:rPr lang="es-ES" smtClean="0"/>
              <a:t>37</a:t>
            </a:fld>
            <a:endParaRPr lang="es-ES" dirty="0"/>
          </a:p>
        </p:txBody>
      </p:sp>
      <p:sp>
        <p:nvSpPr>
          <p:cNvPr id="22" name="TextBox 21"/>
          <p:cNvSpPr txBox="1"/>
          <p:nvPr/>
        </p:nvSpPr>
        <p:spPr>
          <a:xfrm>
            <a:off x="4616381" y="2143846"/>
            <a:ext cx="4195529" cy="523220"/>
          </a:xfrm>
          <a:prstGeom prst="rect">
            <a:avLst/>
          </a:prstGeom>
          <a:noFill/>
        </p:spPr>
        <p:txBody>
          <a:bodyPr wrap="square" rtlCol="0">
            <a:spAutoFit/>
          </a:bodyPr>
          <a:lstStyle/>
          <a:p>
            <a:pPr algn="just"/>
            <a:r>
              <a:rPr lang="es-ES" sz="1400" dirty="0" smtClean="0"/>
              <a:t>Finalidad de la operación el conseguir un puesto en el Consejo de Administración de A</a:t>
            </a:r>
            <a:endParaRPr lang="es-ES" sz="1400" dirty="0"/>
          </a:p>
        </p:txBody>
      </p:sp>
      <p:cxnSp>
        <p:nvCxnSpPr>
          <p:cNvPr id="36" name="Straight Arrow Connector 35"/>
          <p:cNvCxnSpPr/>
          <p:nvPr/>
        </p:nvCxnSpPr>
        <p:spPr>
          <a:xfrm flipV="1">
            <a:off x="4048872" y="2316746"/>
            <a:ext cx="622102" cy="8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578333" y="1985749"/>
            <a:ext cx="424210" cy="369332"/>
          </a:xfrm>
          <a:prstGeom prst="rect">
            <a:avLst/>
          </a:prstGeom>
          <a:noFill/>
        </p:spPr>
        <p:txBody>
          <a:bodyPr wrap="square" rtlCol="0">
            <a:spAutoFit/>
          </a:bodyPr>
          <a:lstStyle/>
          <a:p>
            <a:r>
              <a:rPr lang="es-ES" dirty="0" smtClean="0"/>
              <a:t>f)</a:t>
            </a:r>
            <a:endParaRPr lang="es-ES" dirty="0"/>
          </a:p>
        </p:txBody>
      </p:sp>
      <p:sp>
        <p:nvSpPr>
          <p:cNvPr id="42" name="TextBox 41"/>
          <p:cNvSpPr txBox="1"/>
          <p:nvPr/>
        </p:nvSpPr>
        <p:spPr>
          <a:xfrm>
            <a:off x="4625478" y="2657918"/>
            <a:ext cx="4520816" cy="307777"/>
          </a:xfrm>
          <a:prstGeom prst="rect">
            <a:avLst/>
          </a:prstGeom>
          <a:noFill/>
        </p:spPr>
        <p:txBody>
          <a:bodyPr wrap="square" rtlCol="0">
            <a:spAutoFit/>
          </a:bodyPr>
          <a:lstStyle/>
          <a:p>
            <a:pPr algn="just"/>
            <a:r>
              <a:rPr lang="es-ES" sz="1400" dirty="0" smtClean="0"/>
              <a:t>Se considera que no es un “motivo económico”</a:t>
            </a:r>
            <a:endParaRPr lang="es-ES" sz="1400" dirty="0"/>
          </a:p>
        </p:txBody>
      </p:sp>
      <p:cxnSp>
        <p:nvCxnSpPr>
          <p:cNvPr id="43" name="Straight Arrow Connector 42"/>
          <p:cNvCxnSpPr/>
          <p:nvPr/>
        </p:nvCxnSpPr>
        <p:spPr>
          <a:xfrm flipV="1">
            <a:off x="4057968" y="2830818"/>
            <a:ext cx="622102" cy="8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4641398" y="3042334"/>
            <a:ext cx="4520816" cy="523220"/>
          </a:xfrm>
          <a:prstGeom prst="rect">
            <a:avLst/>
          </a:prstGeom>
          <a:noFill/>
        </p:spPr>
        <p:txBody>
          <a:bodyPr wrap="square" rtlCol="0">
            <a:spAutoFit/>
          </a:bodyPr>
          <a:lstStyle/>
          <a:p>
            <a:pPr algn="just"/>
            <a:r>
              <a:rPr lang="es-ES" sz="1400" dirty="0" smtClean="0"/>
              <a:t>Confirmado por criterio de STS de 1 de junio de 2016 (Rec.3047/2014)</a:t>
            </a:r>
            <a:endParaRPr lang="es-ES" sz="1400" dirty="0"/>
          </a:p>
        </p:txBody>
      </p:sp>
      <p:cxnSp>
        <p:nvCxnSpPr>
          <p:cNvPr id="45" name="Straight Arrow Connector 44"/>
          <p:cNvCxnSpPr/>
          <p:nvPr/>
        </p:nvCxnSpPr>
        <p:spPr>
          <a:xfrm flipV="1">
            <a:off x="4073888" y="3215234"/>
            <a:ext cx="622102" cy="8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1363067" y="2083243"/>
            <a:ext cx="1015061" cy="307777"/>
          </a:xfrm>
          <a:prstGeom prst="rect">
            <a:avLst/>
          </a:prstGeom>
          <a:noFill/>
        </p:spPr>
        <p:txBody>
          <a:bodyPr wrap="square" rtlCol="0">
            <a:spAutoFit/>
          </a:bodyPr>
          <a:lstStyle/>
          <a:p>
            <a:pPr algn="ctr"/>
            <a:r>
              <a:rPr lang="es-ES" sz="1400" dirty="0" smtClean="0"/>
              <a:t>Socio PF</a:t>
            </a:r>
            <a:r>
              <a:rPr lang="es-ES" sz="1400" baseline="-25000" dirty="0" smtClean="0"/>
              <a:t>1</a:t>
            </a:r>
            <a:endParaRPr lang="es-ES" sz="1400" baseline="-25000" dirty="0"/>
          </a:p>
        </p:txBody>
      </p:sp>
      <p:sp>
        <p:nvSpPr>
          <p:cNvPr id="26" name="TextBox 25"/>
          <p:cNvSpPr txBox="1"/>
          <p:nvPr/>
        </p:nvSpPr>
        <p:spPr>
          <a:xfrm>
            <a:off x="2187654" y="2083242"/>
            <a:ext cx="999692" cy="307777"/>
          </a:xfrm>
          <a:prstGeom prst="rect">
            <a:avLst/>
          </a:prstGeom>
          <a:noFill/>
        </p:spPr>
        <p:txBody>
          <a:bodyPr wrap="square" rtlCol="0">
            <a:spAutoFit/>
          </a:bodyPr>
          <a:lstStyle/>
          <a:p>
            <a:pPr algn="ctr"/>
            <a:r>
              <a:rPr lang="es-ES" sz="1400" dirty="0" smtClean="0"/>
              <a:t>Socio PF</a:t>
            </a:r>
            <a:r>
              <a:rPr lang="es-ES" sz="1400" baseline="-25000" dirty="0" smtClean="0"/>
              <a:t>2</a:t>
            </a:r>
            <a:endParaRPr lang="es-ES" sz="1400" baseline="-25000" dirty="0"/>
          </a:p>
        </p:txBody>
      </p:sp>
      <p:sp>
        <p:nvSpPr>
          <p:cNvPr id="31" name="Rectangle 30"/>
          <p:cNvSpPr/>
          <p:nvPr/>
        </p:nvSpPr>
        <p:spPr>
          <a:xfrm>
            <a:off x="1950495" y="3862424"/>
            <a:ext cx="742660" cy="2661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200" dirty="0"/>
          </a:p>
        </p:txBody>
      </p:sp>
      <p:cxnSp>
        <p:nvCxnSpPr>
          <p:cNvPr id="32" name="Straight Arrow Connector 31"/>
          <p:cNvCxnSpPr/>
          <p:nvPr/>
        </p:nvCxnSpPr>
        <p:spPr>
          <a:xfrm flipH="1">
            <a:off x="1759419" y="2320030"/>
            <a:ext cx="6824" cy="2633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H="1">
            <a:off x="2655635" y="2322302"/>
            <a:ext cx="6824" cy="2633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574040" y="2575347"/>
            <a:ext cx="511799" cy="276999"/>
          </a:xfrm>
          <a:prstGeom prst="rect">
            <a:avLst/>
          </a:prstGeom>
          <a:noFill/>
        </p:spPr>
        <p:txBody>
          <a:bodyPr wrap="square" rtlCol="0">
            <a:spAutoFit/>
          </a:bodyPr>
          <a:lstStyle/>
          <a:p>
            <a:r>
              <a:rPr lang="es-ES" sz="1200" dirty="0" smtClean="0"/>
              <a:t>13%</a:t>
            </a:r>
            <a:endParaRPr lang="es-ES" sz="1200" dirty="0"/>
          </a:p>
        </p:txBody>
      </p:sp>
      <p:sp>
        <p:nvSpPr>
          <p:cNvPr id="53" name="TextBox 52"/>
          <p:cNvSpPr txBox="1"/>
          <p:nvPr/>
        </p:nvSpPr>
        <p:spPr>
          <a:xfrm>
            <a:off x="2431600" y="2575347"/>
            <a:ext cx="511799" cy="276999"/>
          </a:xfrm>
          <a:prstGeom prst="rect">
            <a:avLst/>
          </a:prstGeom>
          <a:noFill/>
        </p:spPr>
        <p:txBody>
          <a:bodyPr wrap="square" rtlCol="0">
            <a:spAutoFit/>
          </a:bodyPr>
          <a:lstStyle/>
          <a:p>
            <a:pPr algn="ctr"/>
            <a:r>
              <a:rPr lang="es-ES" sz="1200" dirty="0" smtClean="0"/>
              <a:t>13%</a:t>
            </a:r>
            <a:endParaRPr lang="es-ES" sz="1200" dirty="0"/>
          </a:p>
        </p:txBody>
      </p:sp>
      <p:sp>
        <p:nvSpPr>
          <p:cNvPr id="37" name="Oval 36"/>
          <p:cNvSpPr/>
          <p:nvPr/>
        </p:nvSpPr>
        <p:spPr>
          <a:xfrm>
            <a:off x="1527407" y="2895361"/>
            <a:ext cx="464024" cy="2138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A</a:t>
            </a:r>
            <a:endParaRPr lang="es-ES" sz="1200" dirty="0"/>
          </a:p>
        </p:txBody>
      </p:sp>
      <p:cxnSp>
        <p:nvCxnSpPr>
          <p:cNvPr id="7" name="Straight Connector 6"/>
          <p:cNvCxnSpPr>
            <a:endCxn id="37" idx="0"/>
          </p:cNvCxnSpPr>
          <p:nvPr/>
        </p:nvCxnSpPr>
        <p:spPr>
          <a:xfrm>
            <a:off x="1759419" y="2811806"/>
            <a:ext cx="0" cy="83555"/>
          </a:xfrm>
          <a:prstGeom prst="line">
            <a:avLst/>
          </a:prstGeom>
        </p:spPr>
        <p:style>
          <a:lnRef idx="2">
            <a:schemeClr val="accent1"/>
          </a:lnRef>
          <a:fillRef idx="0">
            <a:schemeClr val="accent1"/>
          </a:fillRef>
          <a:effectRef idx="1">
            <a:schemeClr val="accent1"/>
          </a:effectRef>
          <a:fontRef idx="minor">
            <a:schemeClr val="tx1"/>
          </a:fontRef>
        </p:style>
      </p:cxnSp>
      <p:sp>
        <p:nvSpPr>
          <p:cNvPr id="41" name="Oval 40"/>
          <p:cNvSpPr/>
          <p:nvPr/>
        </p:nvSpPr>
        <p:spPr>
          <a:xfrm>
            <a:off x="2423623" y="2895119"/>
            <a:ext cx="464024" cy="2138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A</a:t>
            </a:r>
            <a:endParaRPr lang="es-ES" sz="1200" dirty="0"/>
          </a:p>
        </p:txBody>
      </p:sp>
      <p:cxnSp>
        <p:nvCxnSpPr>
          <p:cNvPr id="55" name="Straight Connector 54"/>
          <p:cNvCxnSpPr>
            <a:endCxn id="41" idx="0"/>
          </p:cNvCxnSpPr>
          <p:nvPr/>
        </p:nvCxnSpPr>
        <p:spPr>
          <a:xfrm>
            <a:off x="2655635" y="2811564"/>
            <a:ext cx="0" cy="83555"/>
          </a:xfrm>
          <a:prstGeom prst="line">
            <a:avLst/>
          </a:prstGeom>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710536" y="2569944"/>
            <a:ext cx="606175" cy="276999"/>
          </a:xfrm>
          <a:prstGeom prst="rect">
            <a:avLst/>
          </a:prstGeom>
          <a:noFill/>
        </p:spPr>
        <p:txBody>
          <a:bodyPr wrap="square" rtlCol="0">
            <a:spAutoFit/>
          </a:bodyPr>
          <a:lstStyle/>
          <a:p>
            <a:r>
              <a:rPr lang="es-ES" sz="1200" b="1" dirty="0" smtClean="0"/>
              <a:t>ANTES</a:t>
            </a:r>
            <a:endParaRPr lang="es-ES" sz="1200" b="1" dirty="0"/>
          </a:p>
        </p:txBody>
      </p:sp>
      <p:sp>
        <p:nvSpPr>
          <p:cNvPr id="56" name="TextBox 55"/>
          <p:cNvSpPr txBox="1"/>
          <p:nvPr/>
        </p:nvSpPr>
        <p:spPr>
          <a:xfrm>
            <a:off x="691505" y="3798803"/>
            <a:ext cx="782458" cy="276999"/>
          </a:xfrm>
          <a:prstGeom prst="rect">
            <a:avLst/>
          </a:prstGeom>
          <a:noFill/>
        </p:spPr>
        <p:txBody>
          <a:bodyPr wrap="square" rtlCol="0">
            <a:spAutoFit/>
          </a:bodyPr>
          <a:lstStyle/>
          <a:p>
            <a:r>
              <a:rPr lang="es-ES" sz="1200" b="1" dirty="0" smtClean="0"/>
              <a:t>DESPUÉS</a:t>
            </a:r>
            <a:endParaRPr lang="es-ES" sz="1200" b="1" dirty="0"/>
          </a:p>
        </p:txBody>
      </p:sp>
      <p:sp>
        <p:nvSpPr>
          <p:cNvPr id="57" name="TextBox 56"/>
          <p:cNvSpPr txBox="1"/>
          <p:nvPr/>
        </p:nvSpPr>
        <p:spPr>
          <a:xfrm>
            <a:off x="1142995" y="3537193"/>
            <a:ext cx="511792" cy="261610"/>
          </a:xfrm>
          <a:prstGeom prst="rect">
            <a:avLst/>
          </a:prstGeom>
          <a:noFill/>
        </p:spPr>
        <p:txBody>
          <a:bodyPr wrap="square" rtlCol="0">
            <a:spAutoFit/>
          </a:bodyPr>
          <a:lstStyle/>
          <a:p>
            <a:r>
              <a:rPr lang="es-ES" sz="1100" u="sng" dirty="0" smtClean="0"/>
              <a:t>AND</a:t>
            </a:r>
            <a:endParaRPr lang="es-ES" sz="1100" u="sng" dirty="0"/>
          </a:p>
        </p:txBody>
      </p:sp>
      <p:cxnSp>
        <p:nvCxnSpPr>
          <p:cNvPr id="14" name="Straight Connector 13"/>
          <p:cNvCxnSpPr/>
          <p:nvPr/>
        </p:nvCxnSpPr>
        <p:spPr>
          <a:xfrm flipV="1">
            <a:off x="1601336" y="3215234"/>
            <a:ext cx="1313607" cy="845"/>
          </a:xfrm>
          <a:prstGeom prst="line">
            <a:avLst/>
          </a:prstGeom>
        </p:spPr>
        <p:style>
          <a:lnRef idx="2">
            <a:schemeClr val="accent1"/>
          </a:lnRef>
          <a:fillRef idx="0">
            <a:schemeClr val="accent1"/>
          </a:fillRef>
          <a:effectRef idx="1">
            <a:schemeClr val="accent1"/>
          </a:effectRef>
          <a:fontRef idx="minor">
            <a:schemeClr val="tx1"/>
          </a:fontRef>
        </p:style>
      </p:cxnSp>
      <p:sp>
        <p:nvSpPr>
          <p:cNvPr id="58" name="Oval 57"/>
          <p:cNvSpPr/>
          <p:nvPr/>
        </p:nvSpPr>
        <p:spPr>
          <a:xfrm>
            <a:off x="2088122" y="4380219"/>
            <a:ext cx="464024" cy="2138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200" dirty="0" smtClean="0"/>
              <a:t>A</a:t>
            </a:r>
            <a:endParaRPr lang="es-ES" sz="1200" dirty="0"/>
          </a:p>
        </p:txBody>
      </p:sp>
      <p:cxnSp>
        <p:nvCxnSpPr>
          <p:cNvPr id="59" name="Straight Connector 58"/>
          <p:cNvCxnSpPr>
            <a:stCxn id="31" idx="2"/>
            <a:endCxn id="58" idx="0"/>
          </p:cNvCxnSpPr>
          <p:nvPr/>
        </p:nvCxnSpPr>
        <p:spPr>
          <a:xfrm flipH="1">
            <a:off x="2320134" y="4128556"/>
            <a:ext cx="1691" cy="251663"/>
          </a:xfrm>
          <a:prstGeom prst="line">
            <a:avLst/>
          </a:prstGeom>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1931168" y="4115887"/>
            <a:ext cx="511799" cy="276999"/>
          </a:xfrm>
          <a:prstGeom prst="rect">
            <a:avLst/>
          </a:prstGeom>
          <a:noFill/>
        </p:spPr>
        <p:txBody>
          <a:bodyPr wrap="square" rtlCol="0">
            <a:spAutoFit/>
          </a:bodyPr>
          <a:lstStyle/>
          <a:p>
            <a:pPr algn="ctr"/>
            <a:r>
              <a:rPr lang="es-ES" sz="1200" dirty="0" smtClean="0"/>
              <a:t>26%</a:t>
            </a:r>
            <a:endParaRPr lang="es-ES" sz="1200" dirty="0"/>
          </a:p>
        </p:txBody>
      </p:sp>
      <p:sp>
        <p:nvSpPr>
          <p:cNvPr id="61" name="TextBox 60"/>
          <p:cNvSpPr txBox="1"/>
          <p:nvPr/>
        </p:nvSpPr>
        <p:spPr>
          <a:xfrm>
            <a:off x="1496134" y="3299728"/>
            <a:ext cx="1015061" cy="307777"/>
          </a:xfrm>
          <a:prstGeom prst="rect">
            <a:avLst/>
          </a:prstGeom>
          <a:noFill/>
        </p:spPr>
        <p:txBody>
          <a:bodyPr wrap="square" rtlCol="0">
            <a:spAutoFit/>
          </a:bodyPr>
          <a:lstStyle/>
          <a:p>
            <a:pPr algn="ctr"/>
            <a:r>
              <a:rPr lang="es-ES" sz="1400" dirty="0" smtClean="0"/>
              <a:t>Socio PF</a:t>
            </a:r>
            <a:r>
              <a:rPr lang="es-ES" sz="1400" baseline="-25000" dirty="0" smtClean="0"/>
              <a:t>1</a:t>
            </a:r>
            <a:endParaRPr lang="es-ES" sz="1400" baseline="-25000" dirty="0"/>
          </a:p>
        </p:txBody>
      </p:sp>
      <p:sp>
        <p:nvSpPr>
          <p:cNvPr id="62" name="TextBox 61"/>
          <p:cNvSpPr txBox="1"/>
          <p:nvPr/>
        </p:nvSpPr>
        <p:spPr>
          <a:xfrm>
            <a:off x="2320721" y="3299727"/>
            <a:ext cx="999692" cy="307777"/>
          </a:xfrm>
          <a:prstGeom prst="rect">
            <a:avLst/>
          </a:prstGeom>
          <a:noFill/>
        </p:spPr>
        <p:txBody>
          <a:bodyPr wrap="square" rtlCol="0">
            <a:spAutoFit/>
          </a:bodyPr>
          <a:lstStyle/>
          <a:p>
            <a:pPr algn="ctr"/>
            <a:r>
              <a:rPr lang="es-ES" sz="1400" dirty="0" smtClean="0"/>
              <a:t>Socio PF</a:t>
            </a:r>
            <a:r>
              <a:rPr lang="es-ES" sz="1400" baseline="-25000" dirty="0" smtClean="0"/>
              <a:t>2</a:t>
            </a:r>
            <a:endParaRPr lang="es-ES" sz="1400" baseline="-25000" dirty="0"/>
          </a:p>
        </p:txBody>
      </p:sp>
      <p:cxnSp>
        <p:nvCxnSpPr>
          <p:cNvPr id="63" name="Straight Arrow Connector 62"/>
          <p:cNvCxnSpPr/>
          <p:nvPr/>
        </p:nvCxnSpPr>
        <p:spPr>
          <a:xfrm>
            <a:off x="1899310" y="3536515"/>
            <a:ext cx="213265" cy="3259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H="1">
            <a:off x="2529111" y="3533496"/>
            <a:ext cx="218928" cy="32363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1935723" y="3521804"/>
            <a:ext cx="511799" cy="276999"/>
          </a:xfrm>
          <a:prstGeom prst="rect">
            <a:avLst/>
          </a:prstGeom>
          <a:noFill/>
        </p:spPr>
        <p:txBody>
          <a:bodyPr wrap="square" rtlCol="0">
            <a:spAutoFit/>
          </a:bodyPr>
          <a:lstStyle/>
          <a:p>
            <a:r>
              <a:rPr lang="es-ES" sz="1200" dirty="0" smtClean="0"/>
              <a:t>50%</a:t>
            </a:r>
            <a:endParaRPr lang="es-ES" sz="1200" dirty="0"/>
          </a:p>
        </p:txBody>
      </p:sp>
      <p:sp>
        <p:nvSpPr>
          <p:cNvPr id="66" name="TextBox 65"/>
          <p:cNvSpPr txBox="1"/>
          <p:nvPr/>
        </p:nvSpPr>
        <p:spPr>
          <a:xfrm>
            <a:off x="2611275" y="3549808"/>
            <a:ext cx="511799" cy="276999"/>
          </a:xfrm>
          <a:prstGeom prst="rect">
            <a:avLst/>
          </a:prstGeom>
          <a:noFill/>
        </p:spPr>
        <p:txBody>
          <a:bodyPr wrap="square" rtlCol="0">
            <a:spAutoFit/>
          </a:bodyPr>
          <a:lstStyle/>
          <a:p>
            <a:r>
              <a:rPr lang="es-ES" sz="1200" dirty="0" smtClean="0"/>
              <a:t>50%</a:t>
            </a:r>
            <a:endParaRPr lang="es-ES" sz="1200" dirty="0"/>
          </a:p>
        </p:txBody>
      </p:sp>
    </p:spTree>
    <p:extLst>
      <p:ext uri="{BB962C8B-B14F-4D97-AF65-F5344CB8AC3E}">
        <p14:creationId xmlns:p14="http://schemas.microsoft.com/office/powerpoint/2010/main" val="26849018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2800" dirty="0" smtClean="0"/>
              <a:t>Conclusiones en relación a la “cláusula </a:t>
            </a:r>
            <a:r>
              <a:rPr lang="es-ES" sz="2800" dirty="0" err="1" smtClean="0"/>
              <a:t>antiabuso</a:t>
            </a:r>
            <a:r>
              <a:rPr lang="es-ES" sz="2800" dirty="0" smtClean="0"/>
              <a:t>”</a:t>
            </a:r>
            <a:endParaRPr lang="es-ES" sz="2800" dirty="0"/>
          </a:p>
        </p:txBody>
      </p:sp>
      <p:sp>
        <p:nvSpPr>
          <p:cNvPr id="3" name="Content Placeholder 2"/>
          <p:cNvSpPr>
            <a:spLocks noGrp="1"/>
          </p:cNvSpPr>
          <p:nvPr>
            <p:ph idx="1"/>
          </p:nvPr>
        </p:nvSpPr>
        <p:spPr/>
        <p:txBody>
          <a:bodyPr>
            <a:normAutofit fontScale="77500" lnSpcReduction="20000"/>
          </a:bodyPr>
          <a:lstStyle/>
          <a:p>
            <a:r>
              <a:rPr lang="es-ES" dirty="0" smtClean="0"/>
              <a:t>El concepto motivo económico válido engloba mucho más de lo que una pura y exclusiva ventaja fiscal</a:t>
            </a:r>
          </a:p>
          <a:p>
            <a:r>
              <a:rPr lang="es-ES" dirty="0" smtClean="0"/>
              <a:t>Cabe que concurran motivos económicos y ventajas fiscales, siempre que éstas no sean de una importancia vital para justificar la operación</a:t>
            </a:r>
          </a:p>
          <a:p>
            <a:r>
              <a:rPr lang="es-ES" dirty="0" smtClean="0"/>
              <a:t>Solo es aplicable la cláusula </a:t>
            </a:r>
            <a:r>
              <a:rPr lang="es-ES" dirty="0" err="1" smtClean="0"/>
              <a:t>antiabuso</a:t>
            </a:r>
            <a:r>
              <a:rPr lang="es-ES" dirty="0" smtClean="0"/>
              <a:t> cuando el principal objetivo de la operación es el fraude o la evasión fiscal</a:t>
            </a:r>
          </a:p>
          <a:p>
            <a:r>
              <a:rPr lang="es-ES" dirty="0" smtClean="0"/>
              <a:t>La finalidad de beneficiarse de una legislación más favorable no es, por si misma, suficiente para entender que existe un uso abusivo del derecho</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38</a:t>
            </a:fld>
            <a:endParaRPr lang="es-ES" dirty="0"/>
          </a:p>
        </p:txBody>
      </p:sp>
    </p:spTree>
    <p:extLst>
      <p:ext uri="{BB962C8B-B14F-4D97-AF65-F5344CB8AC3E}">
        <p14:creationId xmlns:p14="http://schemas.microsoft.com/office/powerpoint/2010/main" val="2644858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2800" dirty="0" smtClean="0"/>
              <a:t>Conclusiones en relación a la “cláusula </a:t>
            </a:r>
            <a:r>
              <a:rPr lang="es-ES" sz="2800" dirty="0" err="1" smtClean="0"/>
              <a:t>antiabuso</a:t>
            </a:r>
            <a:r>
              <a:rPr lang="es-ES" sz="2800" dirty="0" smtClean="0"/>
              <a:t>”</a:t>
            </a:r>
            <a:endParaRPr lang="es-ES" sz="2800" dirty="0"/>
          </a:p>
        </p:txBody>
      </p:sp>
      <p:sp>
        <p:nvSpPr>
          <p:cNvPr id="3" name="Content Placeholder 2"/>
          <p:cNvSpPr>
            <a:spLocks noGrp="1"/>
          </p:cNvSpPr>
          <p:nvPr>
            <p:ph idx="1"/>
          </p:nvPr>
        </p:nvSpPr>
        <p:spPr/>
        <p:txBody>
          <a:bodyPr>
            <a:normAutofit fontScale="70000" lnSpcReduction="20000"/>
          </a:bodyPr>
          <a:lstStyle/>
          <a:p>
            <a:r>
              <a:rPr lang="es-ES" dirty="0" smtClean="0"/>
              <a:t>Los estados deben respetar la proporcionalidad en la aplicación de las medidas nacionales anti-abuso</a:t>
            </a:r>
          </a:p>
          <a:p>
            <a:r>
              <a:rPr lang="es-ES" dirty="0" smtClean="0"/>
              <a:t>La reestructuración o racionalización de actividades son, entre otros, motivos económicos válidos pero puede haber otros diferente (la enumeración es de “numerus </a:t>
            </a:r>
            <a:r>
              <a:rPr lang="es-ES" dirty="0" err="1" smtClean="0"/>
              <a:t>apertus</a:t>
            </a:r>
            <a:r>
              <a:rPr lang="es-ES" dirty="0" smtClean="0"/>
              <a:t>” no de “numerus clausus”)</a:t>
            </a:r>
          </a:p>
          <a:p>
            <a:r>
              <a:rPr lang="es-ES" dirty="0" smtClean="0"/>
              <a:t>El análisis debe de ser caso por caso, sin categorías predeterminadas, y debe ser global en cuanto a todos los elementos de la operación efectuada</a:t>
            </a:r>
          </a:p>
          <a:p>
            <a:r>
              <a:rPr lang="es-ES" dirty="0" smtClean="0"/>
              <a:t>Es posible que no haya motivos válidos, pero tampoco fraude o evasión fiscal. En ese supuesto sería aplicable la libertad </a:t>
            </a:r>
            <a:r>
              <a:rPr lang="es-ES" dirty="0" err="1" smtClean="0"/>
              <a:t>negocial</a:t>
            </a:r>
            <a:r>
              <a:rPr lang="es-ES" dirty="0" smtClean="0"/>
              <a:t> recogida en nuestra legislación civil y mercantil</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39</a:t>
            </a:fld>
            <a:endParaRPr lang="es-ES" dirty="0"/>
          </a:p>
        </p:txBody>
      </p:sp>
    </p:spTree>
    <p:extLst>
      <p:ext uri="{BB962C8B-B14F-4D97-AF65-F5344CB8AC3E}">
        <p14:creationId xmlns:p14="http://schemas.microsoft.com/office/powerpoint/2010/main" val="43122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Aspectos mercantiles</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4</a:t>
            </a:fld>
            <a:endParaRPr lang="es-ES" dirty="0"/>
          </a:p>
        </p:txBody>
      </p:sp>
      <p:sp>
        <p:nvSpPr>
          <p:cNvPr id="5" name="Rectangle 4"/>
          <p:cNvSpPr/>
          <p:nvPr/>
        </p:nvSpPr>
        <p:spPr>
          <a:xfrm>
            <a:off x="169101" y="2362558"/>
            <a:ext cx="2235896" cy="776613"/>
          </a:xfrm>
          <a:prstGeom prst="rect">
            <a:avLst/>
          </a:prstGeom>
          <a:solidFill>
            <a:srgbClr val="FF99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smtClean="0"/>
              <a:t>La regulación de las “operaciones societarias”</a:t>
            </a:r>
            <a:endParaRPr lang="es-ES" dirty="0"/>
          </a:p>
        </p:txBody>
      </p:sp>
      <p:sp>
        <p:nvSpPr>
          <p:cNvPr id="6" name="TextBox 5"/>
          <p:cNvSpPr txBox="1"/>
          <p:nvPr/>
        </p:nvSpPr>
        <p:spPr>
          <a:xfrm>
            <a:off x="4052170" y="1365337"/>
            <a:ext cx="4171167" cy="1661993"/>
          </a:xfrm>
          <a:prstGeom prst="rect">
            <a:avLst/>
          </a:prstGeom>
          <a:noFill/>
        </p:spPr>
        <p:txBody>
          <a:bodyPr wrap="square" rtlCol="0">
            <a:spAutoFit/>
          </a:bodyPr>
          <a:lstStyle/>
          <a:p>
            <a:pPr marL="285750" indent="-285750">
              <a:buFont typeface="Arial" panose="020B0604020202020204" pitchFamily="34" charset="0"/>
              <a:buChar char="•"/>
            </a:pPr>
            <a:r>
              <a:rPr lang="es-ES" sz="1600" dirty="0" smtClean="0"/>
              <a:t>Ley de modificaciones estructurales de sociedades mercantiles: Operaciones</a:t>
            </a:r>
          </a:p>
          <a:p>
            <a:pPr marL="742950" lvl="1" indent="-285750">
              <a:buFont typeface="Arial" panose="020B0604020202020204" pitchFamily="34" charset="0"/>
              <a:buChar char="•"/>
            </a:pPr>
            <a:r>
              <a:rPr lang="es-ES" sz="1400" dirty="0" smtClean="0"/>
              <a:t>Transformación</a:t>
            </a:r>
          </a:p>
          <a:p>
            <a:pPr marL="742950" lvl="1" indent="-285750">
              <a:buFont typeface="Arial" panose="020B0604020202020204" pitchFamily="34" charset="0"/>
              <a:buChar char="•"/>
            </a:pPr>
            <a:r>
              <a:rPr lang="es-ES" sz="1400" dirty="0" smtClean="0"/>
              <a:t>Fusión</a:t>
            </a:r>
          </a:p>
          <a:p>
            <a:pPr marL="742950" lvl="1" indent="-285750">
              <a:buFont typeface="Arial" panose="020B0604020202020204" pitchFamily="34" charset="0"/>
              <a:buChar char="•"/>
            </a:pPr>
            <a:r>
              <a:rPr lang="es-ES" sz="1400" dirty="0" smtClean="0"/>
              <a:t>Escisión</a:t>
            </a:r>
          </a:p>
          <a:p>
            <a:pPr marL="742950" lvl="1" indent="-285750">
              <a:buFont typeface="Arial" panose="020B0604020202020204" pitchFamily="34" charset="0"/>
              <a:buChar char="•"/>
            </a:pPr>
            <a:r>
              <a:rPr lang="es-ES" sz="1400" dirty="0" smtClean="0"/>
              <a:t>Cesión global de activos y pasivos</a:t>
            </a:r>
          </a:p>
          <a:p>
            <a:pPr marL="742950" lvl="1" indent="-285750">
              <a:buFont typeface="Arial" panose="020B0604020202020204" pitchFamily="34" charset="0"/>
              <a:buChar char="•"/>
            </a:pPr>
            <a:r>
              <a:rPr lang="es-ES" sz="1400" dirty="0" smtClean="0"/>
              <a:t>Traslado internacional de domicilio social</a:t>
            </a:r>
            <a:endParaRPr lang="es-ES" sz="1400" dirty="0"/>
          </a:p>
        </p:txBody>
      </p:sp>
      <p:sp>
        <p:nvSpPr>
          <p:cNvPr id="7" name="TextBox 6"/>
          <p:cNvSpPr txBox="1"/>
          <p:nvPr/>
        </p:nvSpPr>
        <p:spPr>
          <a:xfrm>
            <a:off x="4047618" y="3095360"/>
            <a:ext cx="4171167" cy="1846659"/>
          </a:xfrm>
          <a:prstGeom prst="rect">
            <a:avLst/>
          </a:prstGeom>
          <a:noFill/>
        </p:spPr>
        <p:txBody>
          <a:bodyPr wrap="square" rtlCol="0">
            <a:spAutoFit/>
          </a:bodyPr>
          <a:lstStyle/>
          <a:p>
            <a:pPr marL="285750" indent="-285750">
              <a:buFont typeface="Arial" panose="020B0604020202020204" pitchFamily="34" charset="0"/>
              <a:buChar char="•"/>
            </a:pPr>
            <a:r>
              <a:rPr lang="es-ES" sz="1600" dirty="0" smtClean="0"/>
              <a:t>Ley de Sociedades de capital:</a:t>
            </a:r>
          </a:p>
          <a:p>
            <a:pPr marL="742950" lvl="1" indent="-285750">
              <a:buFont typeface="Arial" panose="020B0604020202020204" pitchFamily="34" charset="0"/>
              <a:buChar char="•"/>
            </a:pPr>
            <a:r>
              <a:rPr lang="es-ES" sz="1400" dirty="0" smtClean="0"/>
              <a:t>Ampliaciones de capital</a:t>
            </a:r>
          </a:p>
          <a:p>
            <a:pPr marL="742950" lvl="1" indent="-285750">
              <a:buFont typeface="Arial" panose="020B0604020202020204" pitchFamily="34" charset="0"/>
              <a:buChar char="•"/>
            </a:pPr>
            <a:r>
              <a:rPr lang="es-ES" sz="1400" dirty="0" smtClean="0"/>
              <a:t>Reducciones de capital</a:t>
            </a:r>
          </a:p>
          <a:p>
            <a:pPr marL="742950" lvl="1" indent="-285750">
              <a:buFont typeface="Arial" panose="020B0604020202020204" pitchFamily="34" charset="0"/>
              <a:buChar char="•"/>
            </a:pPr>
            <a:r>
              <a:rPr lang="es-ES" sz="1400" dirty="0" smtClean="0"/>
              <a:t>Distribución de reservas o prima de emisión</a:t>
            </a:r>
          </a:p>
          <a:p>
            <a:pPr marL="742950" lvl="1" indent="-285750">
              <a:buFont typeface="Arial" panose="020B0604020202020204" pitchFamily="34" charset="0"/>
              <a:buChar char="•"/>
            </a:pPr>
            <a:r>
              <a:rPr lang="es-ES" sz="1400" dirty="0" smtClean="0"/>
              <a:t>Separación de socios</a:t>
            </a:r>
          </a:p>
          <a:p>
            <a:pPr marL="742950" lvl="1" indent="-285750">
              <a:buFont typeface="Arial" panose="020B0604020202020204" pitchFamily="34" charset="0"/>
              <a:buChar char="•"/>
            </a:pPr>
            <a:r>
              <a:rPr lang="es-ES" sz="1400" dirty="0" smtClean="0"/>
              <a:t>Aportaciones no dinerarias / </a:t>
            </a:r>
            <a:r>
              <a:rPr lang="es-ES" sz="1400" dirty="0" err="1" smtClean="0"/>
              <a:t>Filialización</a:t>
            </a:r>
            <a:endParaRPr lang="es-ES" sz="1400" dirty="0" smtClean="0"/>
          </a:p>
          <a:p>
            <a:pPr marL="742950" lvl="1" indent="-285750">
              <a:buFont typeface="Arial" panose="020B0604020202020204" pitchFamily="34" charset="0"/>
              <a:buChar char="•"/>
            </a:pPr>
            <a:r>
              <a:rPr lang="es-ES" sz="1400" dirty="0" smtClean="0"/>
              <a:t>Transmisiones de acciones o participaciones</a:t>
            </a:r>
          </a:p>
          <a:p>
            <a:pPr marL="742950" lvl="1" indent="-285750">
              <a:buFont typeface="Arial" panose="020B0604020202020204" pitchFamily="34" charset="0"/>
              <a:buChar char="•"/>
            </a:pPr>
            <a:r>
              <a:rPr lang="es-ES" sz="1400" dirty="0" smtClean="0"/>
              <a:t>Disolución y liquidación social</a:t>
            </a:r>
            <a:endParaRPr lang="es-ES" sz="1400" dirty="0"/>
          </a:p>
        </p:txBody>
      </p:sp>
      <p:cxnSp>
        <p:nvCxnSpPr>
          <p:cNvPr id="8" name="Straight Arrow Connector 7"/>
          <p:cNvCxnSpPr/>
          <p:nvPr/>
        </p:nvCxnSpPr>
        <p:spPr>
          <a:xfrm flipV="1">
            <a:off x="2404997" y="1600200"/>
            <a:ext cx="1557403" cy="99306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a:off x="2404997" y="2838185"/>
            <a:ext cx="1642621" cy="4572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44349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El alcance de la regularización</a:t>
            </a:r>
            <a:endParaRPr lang="es-ES" dirty="0"/>
          </a:p>
        </p:txBody>
      </p:sp>
      <p:sp>
        <p:nvSpPr>
          <p:cNvPr id="3" name="Content Placeholder 2"/>
          <p:cNvSpPr>
            <a:spLocks noGrp="1"/>
          </p:cNvSpPr>
          <p:nvPr>
            <p:ph idx="1"/>
          </p:nvPr>
        </p:nvSpPr>
        <p:spPr/>
        <p:txBody>
          <a:bodyPr/>
          <a:lstStyle/>
          <a:p>
            <a:r>
              <a:rPr lang="es-ES" dirty="0" smtClean="0"/>
              <a:t>Antecedentes en la práctica administrativa</a:t>
            </a:r>
          </a:p>
          <a:p>
            <a:pPr lvl="1"/>
            <a:r>
              <a:rPr lang="es-ES" dirty="0" smtClean="0"/>
              <a:t>El informe de la S.L. de Ordenación legal</a:t>
            </a:r>
          </a:p>
          <a:p>
            <a:pPr lvl="1"/>
            <a:r>
              <a:rPr lang="es-ES" dirty="0" smtClean="0"/>
              <a:t>Los criterios de la DGT</a:t>
            </a:r>
          </a:p>
          <a:p>
            <a:pPr lvl="1"/>
            <a:r>
              <a:rPr lang="es-ES" dirty="0" smtClean="0"/>
              <a:t>Las resoluciones del TEAC y las sentencias de la AN</a:t>
            </a:r>
          </a:p>
          <a:p>
            <a:pPr marL="0" indent="0">
              <a:buNone/>
            </a:pP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40</a:t>
            </a:fld>
            <a:endParaRPr lang="es-ES" dirty="0"/>
          </a:p>
        </p:txBody>
      </p:sp>
    </p:spTree>
    <p:extLst>
      <p:ext uri="{BB962C8B-B14F-4D97-AF65-F5344CB8AC3E}">
        <p14:creationId xmlns:p14="http://schemas.microsoft.com/office/powerpoint/2010/main" val="183452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El alcance de la regularización</a:t>
            </a:r>
            <a:endParaRPr lang="es-ES" dirty="0"/>
          </a:p>
        </p:txBody>
      </p:sp>
      <p:sp>
        <p:nvSpPr>
          <p:cNvPr id="3" name="Content Placeholder 2"/>
          <p:cNvSpPr>
            <a:spLocks noGrp="1"/>
          </p:cNvSpPr>
          <p:nvPr>
            <p:ph idx="1"/>
          </p:nvPr>
        </p:nvSpPr>
        <p:spPr/>
        <p:txBody>
          <a:bodyPr>
            <a:normAutofit fontScale="77500" lnSpcReduction="20000"/>
          </a:bodyPr>
          <a:lstStyle/>
          <a:p>
            <a:r>
              <a:rPr lang="es-ES" dirty="0" smtClean="0"/>
              <a:t>Situación actual</a:t>
            </a:r>
          </a:p>
          <a:p>
            <a:pPr lvl="1"/>
            <a:r>
              <a:rPr lang="es-ES" dirty="0" smtClean="0"/>
              <a:t>Periodos no prescritos anteriores a 2015</a:t>
            </a:r>
          </a:p>
          <a:p>
            <a:pPr lvl="2"/>
            <a:r>
              <a:rPr lang="es-ES" dirty="0" smtClean="0"/>
              <a:t>La Administración tributaria generalmente no lo admite</a:t>
            </a:r>
          </a:p>
          <a:p>
            <a:pPr lvl="2"/>
            <a:r>
              <a:rPr lang="es-ES" dirty="0" smtClean="0"/>
              <a:t>El Tribunal Supremo lo admite en aplicación del principio de proporcionalidad que está recogido en la Directiva</a:t>
            </a:r>
          </a:p>
          <a:p>
            <a:pPr lvl="3"/>
            <a:r>
              <a:rPr lang="es-ES" dirty="0" smtClean="0"/>
              <a:t>STS de 18 de noviembre de 2013 (</a:t>
            </a:r>
            <a:r>
              <a:rPr lang="es-ES" dirty="0" err="1" smtClean="0"/>
              <a:t>Rec</a:t>
            </a:r>
            <a:r>
              <a:rPr lang="es-ES" dirty="0" smtClean="0"/>
              <a:t> 654/2012)</a:t>
            </a:r>
            <a:endParaRPr lang="es-ES" dirty="0"/>
          </a:p>
          <a:p>
            <a:pPr marL="2286000" lvl="5" indent="0">
              <a:buNone/>
            </a:pPr>
            <a:r>
              <a:rPr lang="es-ES" dirty="0" smtClean="0"/>
              <a:t>Aplica el criterio de proporcionalidad a la STJCE </a:t>
            </a:r>
            <a:r>
              <a:rPr lang="es-ES" dirty="0" err="1" smtClean="0"/>
              <a:t>Leur-Bloem</a:t>
            </a:r>
            <a:endParaRPr lang="es-ES" dirty="0" smtClean="0"/>
          </a:p>
          <a:p>
            <a:pPr marL="2286000" lvl="5" indent="0">
              <a:buNone/>
            </a:pPr>
            <a:r>
              <a:rPr lang="es-ES" i="1" dirty="0" smtClean="0"/>
              <a:t>“Nada impide, efectivamente la inaplicación parcial del referido régimen especial, ni en la letra ni en el espíritu de la Directiva. Aún más, lo impone la operatividad del principio de proporcionalidad.”</a:t>
            </a:r>
          </a:p>
          <a:p>
            <a:pPr lvl="1"/>
            <a:r>
              <a:rPr lang="es-ES" dirty="0" smtClean="0"/>
              <a:t>Periodos posteriores a 2015 -&gt; La norma española recoge la inaplicación parcial</a:t>
            </a:r>
          </a:p>
        </p:txBody>
      </p:sp>
      <p:sp>
        <p:nvSpPr>
          <p:cNvPr id="4" name="Slide Number Placeholder 3"/>
          <p:cNvSpPr>
            <a:spLocks noGrp="1"/>
          </p:cNvSpPr>
          <p:nvPr>
            <p:ph type="sldNum" sz="quarter" idx="12"/>
          </p:nvPr>
        </p:nvSpPr>
        <p:spPr/>
        <p:txBody>
          <a:bodyPr/>
          <a:lstStyle/>
          <a:p>
            <a:fld id="{5D4E5B8B-08C6-4AA7-8BA9-0E365B24F6E9}" type="slidenum">
              <a:rPr lang="es-ES" smtClean="0"/>
              <a:t>41</a:t>
            </a:fld>
            <a:endParaRPr lang="es-ES" dirty="0"/>
          </a:p>
        </p:txBody>
      </p:sp>
      <p:cxnSp>
        <p:nvCxnSpPr>
          <p:cNvPr id="6" name="Elbow Connector 5"/>
          <p:cNvCxnSpPr/>
          <p:nvPr/>
        </p:nvCxnSpPr>
        <p:spPr>
          <a:xfrm>
            <a:off x="2490716" y="3282287"/>
            <a:ext cx="300251" cy="184244"/>
          </a:xfrm>
          <a:prstGeom prst="bentConnector3">
            <a:avLst>
              <a:gd name="adj1" fmla="val 4546"/>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Elbow Connector 8"/>
          <p:cNvCxnSpPr/>
          <p:nvPr/>
        </p:nvCxnSpPr>
        <p:spPr>
          <a:xfrm>
            <a:off x="2210937" y="3282287"/>
            <a:ext cx="532263" cy="498143"/>
          </a:xfrm>
          <a:prstGeom prst="bentConnector3">
            <a:avLst>
              <a:gd name="adj1" fmla="val 1282"/>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01272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Aspectos contables relevantes</a:t>
            </a:r>
            <a:endParaRPr lang="es-ES" dirty="0"/>
          </a:p>
        </p:txBody>
      </p:sp>
      <p:sp>
        <p:nvSpPr>
          <p:cNvPr id="3" name="Content Placeholder 2"/>
          <p:cNvSpPr>
            <a:spLocks noGrp="1"/>
          </p:cNvSpPr>
          <p:nvPr>
            <p:ph idx="1"/>
          </p:nvPr>
        </p:nvSpPr>
        <p:spPr/>
        <p:txBody>
          <a:bodyPr>
            <a:normAutofit fontScale="92500"/>
          </a:bodyPr>
          <a:lstStyle/>
          <a:p>
            <a:r>
              <a:rPr lang="es-ES" dirty="0" smtClean="0"/>
              <a:t>Contabilización dependiendo de que las entidades intervinientes sean independientes o formen parte de un grupo empresarial</a:t>
            </a:r>
          </a:p>
          <a:p>
            <a:pPr lvl="1"/>
            <a:r>
              <a:rPr lang="es-ES" dirty="0" smtClean="0"/>
              <a:t>NRV 19ª “Combinaciones de negocio” – </a:t>
            </a:r>
            <a:r>
              <a:rPr lang="es-ES" b="1" i="1" dirty="0" smtClean="0"/>
              <a:t>Método de adquisición</a:t>
            </a:r>
          </a:p>
          <a:p>
            <a:pPr lvl="2"/>
            <a:r>
              <a:rPr lang="es-ES" dirty="0" smtClean="0"/>
              <a:t>El patrimonio de la sociedad transmitente se actualiza permaneciendo inalterado el valor del patrimonio de la adquirente</a:t>
            </a:r>
          </a:p>
          <a:p>
            <a:pPr lvl="2"/>
            <a:r>
              <a:rPr lang="es-ES" dirty="0" smtClean="0"/>
              <a:t>La propia norma establece el proceso</a:t>
            </a:r>
          </a:p>
          <a:p>
            <a:pPr lvl="2"/>
            <a:r>
              <a:rPr lang="es-ES" dirty="0" smtClean="0"/>
              <a:t>No retroacción</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5</a:t>
            </a:fld>
            <a:endParaRPr lang="es-ES" dirty="0"/>
          </a:p>
        </p:txBody>
      </p:sp>
    </p:spTree>
    <p:extLst>
      <p:ext uri="{BB962C8B-B14F-4D97-AF65-F5344CB8AC3E}">
        <p14:creationId xmlns:p14="http://schemas.microsoft.com/office/powerpoint/2010/main" val="2708054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a:t>Aspectos contables </a:t>
            </a:r>
            <a:r>
              <a:rPr lang="es-ES" dirty="0" smtClean="0"/>
              <a:t>relevantes (cont.)</a:t>
            </a:r>
            <a:endParaRPr lang="es-ES" dirty="0"/>
          </a:p>
        </p:txBody>
      </p:sp>
      <p:sp>
        <p:nvSpPr>
          <p:cNvPr id="3" name="Content Placeholder 2"/>
          <p:cNvSpPr>
            <a:spLocks noGrp="1"/>
          </p:cNvSpPr>
          <p:nvPr>
            <p:ph idx="1"/>
          </p:nvPr>
        </p:nvSpPr>
        <p:spPr/>
        <p:txBody>
          <a:bodyPr>
            <a:normAutofit fontScale="92500"/>
          </a:bodyPr>
          <a:lstStyle/>
          <a:p>
            <a:pPr lvl="1"/>
            <a:r>
              <a:rPr lang="es-ES" dirty="0" smtClean="0"/>
              <a:t>NRV 21ª “Operaciones entre empresas del grupo” -&gt; </a:t>
            </a:r>
            <a:r>
              <a:rPr lang="es-ES" b="1" i="1" dirty="0" smtClean="0"/>
              <a:t>Método de unión de intereses</a:t>
            </a:r>
          </a:p>
          <a:p>
            <a:pPr lvl="2"/>
            <a:r>
              <a:rPr lang="es-ES" dirty="0" smtClean="0"/>
              <a:t>Los patrimonios de las sociedades intervinientes no se actualizan</a:t>
            </a:r>
          </a:p>
          <a:p>
            <a:pPr lvl="2"/>
            <a:r>
              <a:rPr lang="es-ES" dirty="0" smtClean="0"/>
              <a:t>Retroacción contable</a:t>
            </a:r>
          </a:p>
          <a:p>
            <a:pPr lvl="1"/>
            <a:r>
              <a:rPr lang="es-ES" dirty="0" smtClean="0"/>
              <a:t>NRV 1ª Apartado 3. “Permutas comerciales y no comerciales”</a:t>
            </a:r>
          </a:p>
          <a:p>
            <a:pPr lvl="1"/>
            <a:r>
              <a:rPr lang="es-ES" dirty="0" smtClean="0"/>
              <a:t>Información en Memoria</a:t>
            </a:r>
          </a:p>
          <a:p>
            <a:pPr lvl="1"/>
            <a:r>
              <a:rPr lang="es-ES" dirty="0" smtClean="0"/>
              <a:t>Consultas del ICAC (entre ellas la CICAC 2 Boletín 88/Diciembre 2011)</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6</a:t>
            </a:fld>
            <a:endParaRPr lang="es-ES" dirty="0"/>
          </a:p>
        </p:txBody>
      </p:sp>
    </p:spTree>
    <p:extLst>
      <p:ext uri="{BB962C8B-B14F-4D97-AF65-F5344CB8AC3E}">
        <p14:creationId xmlns:p14="http://schemas.microsoft.com/office/powerpoint/2010/main" val="1817183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Aspectos Fiscales. Normativa</a:t>
            </a:r>
            <a:endParaRPr lang="es-ES" dirty="0"/>
          </a:p>
        </p:txBody>
      </p:sp>
      <p:sp>
        <p:nvSpPr>
          <p:cNvPr id="3" name="Content Placeholder 2"/>
          <p:cNvSpPr>
            <a:spLocks noGrp="1"/>
          </p:cNvSpPr>
          <p:nvPr>
            <p:ph idx="1"/>
          </p:nvPr>
        </p:nvSpPr>
        <p:spPr/>
        <p:txBody>
          <a:bodyPr>
            <a:normAutofit fontScale="85000" lnSpcReduction="20000"/>
          </a:bodyPr>
          <a:lstStyle/>
          <a:p>
            <a:r>
              <a:rPr lang="es-ES" dirty="0" smtClean="0"/>
              <a:t>Normativa comunitaria: Directiva 2009/133/CE de régimen fiscal de reorganizaciones empresariales (que deroga la Directiva 90/434/CE)</a:t>
            </a:r>
          </a:p>
          <a:p>
            <a:r>
              <a:rPr lang="es-ES" dirty="0" smtClean="0"/>
              <a:t>Ley 27/2014 del Impuesto sobre Sociedades</a:t>
            </a:r>
          </a:p>
          <a:p>
            <a:pPr lvl="1"/>
            <a:r>
              <a:rPr lang="es-ES" dirty="0" smtClean="0"/>
              <a:t>Capítulo VII Título VII</a:t>
            </a:r>
          </a:p>
          <a:p>
            <a:pPr lvl="2"/>
            <a:r>
              <a:rPr lang="es-ES" dirty="0" smtClean="0"/>
              <a:t>Régimen general</a:t>
            </a:r>
          </a:p>
          <a:p>
            <a:pPr lvl="2"/>
            <a:r>
              <a:rPr lang="es-ES" dirty="0" smtClean="0"/>
              <a:t>Diferimiento</a:t>
            </a:r>
          </a:p>
          <a:p>
            <a:pPr lvl="1"/>
            <a:r>
              <a:rPr lang="es-ES" dirty="0" smtClean="0"/>
              <a:t>Artículo 17</a:t>
            </a:r>
          </a:p>
          <a:p>
            <a:pPr lvl="2"/>
            <a:r>
              <a:rPr lang="es-ES" dirty="0" smtClean="0"/>
              <a:t>Régimen especial</a:t>
            </a:r>
          </a:p>
          <a:p>
            <a:pPr lvl="2"/>
            <a:r>
              <a:rPr lang="es-ES" dirty="0" smtClean="0"/>
              <a:t>No diferimiento</a:t>
            </a:r>
            <a:endParaRPr lang="es-ES" dirty="0"/>
          </a:p>
        </p:txBody>
      </p:sp>
      <p:sp>
        <p:nvSpPr>
          <p:cNvPr id="4" name="Slide Number Placeholder 3"/>
          <p:cNvSpPr>
            <a:spLocks noGrp="1"/>
          </p:cNvSpPr>
          <p:nvPr>
            <p:ph type="sldNum" sz="quarter" idx="12"/>
          </p:nvPr>
        </p:nvSpPr>
        <p:spPr/>
        <p:txBody>
          <a:bodyPr/>
          <a:lstStyle/>
          <a:p>
            <a:fld id="{5D4E5B8B-08C6-4AA7-8BA9-0E365B24F6E9}" type="slidenum">
              <a:rPr lang="es-ES" smtClean="0"/>
              <a:t>7</a:t>
            </a:fld>
            <a:endParaRPr lang="es-ES" dirty="0"/>
          </a:p>
        </p:txBody>
      </p:sp>
    </p:spTree>
    <p:extLst>
      <p:ext uri="{BB962C8B-B14F-4D97-AF65-F5344CB8AC3E}">
        <p14:creationId xmlns:p14="http://schemas.microsoft.com/office/powerpoint/2010/main" val="3754547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a:t>Aspectos Fiscales. </a:t>
            </a:r>
            <a:r>
              <a:rPr lang="es-ES" dirty="0" smtClean="0"/>
              <a:t>Normativa (cont.)</a:t>
            </a:r>
            <a:endParaRPr lang="es-ES" dirty="0"/>
          </a:p>
        </p:txBody>
      </p:sp>
      <p:sp>
        <p:nvSpPr>
          <p:cNvPr id="3" name="Content Placeholder 2"/>
          <p:cNvSpPr>
            <a:spLocks noGrp="1"/>
          </p:cNvSpPr>
          <p:nvPr>
            <p:ph idx="1"/>
          </p:nvPr>
        </p:nvSpPr>
        <p:spPr/>
        <p:txBody>
          <a:bodyPr/>
          <a:lstStyle/>
          <a:p>
            <a:r>
              <a:rPr lang="es-ES" dirty="0" smtClean="0"/>
              <a:t>Otras implicaciones fiscales:</a:t>
            </a:r>
          </a:p>
          <a:p>
            <a:pPr lvl="1"/>
            <a:r>
              <a:rPr lang="es-ES" dirty="0" smtClean="0"/>
              <a:t>Impuesto sobre el Valor Añadido</a:t>
            </a:r>
          </a:p>
          <a:p>
            <a:pPr lvl="1"/>
            <a:r>
              <a:rPr lang="es-ES" dirty="0" smtClean="0"/>
              <a:t>Impuesto sobre Transmisiones Patrimoniales y Actos Jurídicos Documentados</a:t>
            </a:r>
          </a:p>
          <a:p>
            <a:pPr lvl="1"/>
            <a:r>
              <a:rPr lang="es-ES" dirty="0" smtClean="0"/>
              <a:t>Impuesto sobre el incremento del valor de los terrenos de naturaleza urbana</a:t>
            </a:r>
          </a:p>
        </p:txBody>
      </p:sp>
      <p:sp>
        <p:nvSpPr>
          <p:cNvPr id="4" name="Slide Number Placeholder 3"/>
          <p:cNvSpPr>
            <a:spLocks noGrp="1"/>
          </p:cNvSpPr>
          <p:nvPr>
            <p:ph type="sldNum" sz="quarter" idx="12"/>
          </p:nvPr>
        </p:nvSpPr>
        <p:spPr/>
        <p:txBody>
          <a:bodyPr/>
          <a:lstStyle/>
          <a:p>
            <a:fld id="{5D4E5B8B-08C6-4AA7-8BA9-0E365B24F6E9}" type="slidenum">
              <a:rPr lang="es-ES" smtClean="0"/>
              <a:t>8</a:t>
            </a:fld>
            <a:endParaRPr lang="es-ES" dirty="0"/>
          </a:p>
        </p:txBody>
      </p:sp>
    </p:spTree>
    <p:extLst>
      <p:ext uri="{BB962C8B-B14F-4D97-AF65-F5344CB8AC3E}">
        <p14:creationId xmlns:p14="http://schemas.microsoft.com/office/powerpoint/2010/main" val="4257032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Hechos imponibles potenciales</a:t>
            </a:r>
            <a:endParaRPr lang="es-ES" dirty="0"/>
          </a:p>
        </p:txBody>
      </p:sp>
      <p:sp>
        <p:nvSpPr>
          <p:cNvPr id="3" name="Content Placeholder 2"/>
          <p:cNvSpPr>
            <a:spLocks noGrp="1"/>
          </p:cNvSpPr>
          <p:nvPr>
            <p:ph idx="1"/>
          </p:nvPr>
        </p:nvSpPr>
        <p:spPr/>
        <p:txBody>
          <a:bodyPr>
            <a:normAutofit/>
          </a:bodyPr>
          <a:lstStyle/>
          <a:p>
            <a:r>
              <a:rPr lang="es-ES" dirty="0" smtClean="0"/>
              <a:t>Régimen fiscal</a:t>
            </a:r>
          </a:p>
          <a:p>
            <a:pPr lvl="1"/>
            <a:r>
              <a:rPr lang="es-ES" dirty="0" smtClean="0"/>
              <a:t>Desde la perspectiva fiscal, la nota característica común de este tipo de operaciones es que, en general, tanto la legislación española como muchas otras jurisdicciones, consideran que en su realización se pone de manifiesto la capacidad económica susceptible de gravamen en los diferentes sujetos que intervienen en las mismas:</a:t>
            </a:r>
          </a:p>
        </p:txBody>
      </p:sp>
      <p:sp>
        <p:nvSpPr>
          <p:cNvPr id="4" name="Slide Number Placeholder 3"/>
          <p:cNvSpPr>
            <a:spLocks noGrp="1"/>
          </p:cNvSpPr>
          <p:nvPr>
            <p:ph type="sldNum" sz="quarter" idx="12"/>
          </p:nvPr>
        </p:nvSpPr>
        <p:spPr/>
        <p:txBody>
          <a:bodyPr/>
          <a:lstStyle/>
          <a:p>
            <a:fld id="{5D4E5B8B-08C6-4AA7-8BA9-0E365B24F6E9}" type="slidenum">
              <a:rPr lang="es-ES" smtClean="0"/>
              <a:t>9</a:t>
            </a:fld>
            <a:endParaRPr lang="es-ES" dirty="0"/>
          </a:p>
        </p:txBody>
      </p:sp>
    </p:spTree>
    <p:extLst>
      <p:ext uri="{BB962C8B-B14F-4D97-AF65-F5344CB8AC3E}">
        <p14:creationId xmlns:p14="http://schemas.microsoft.com/office/powerpoint/2010/main" val="1918633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3103</Words>
  <Application>Microsoft Office PowerPoint</Application>
  <PresentationFormat>On-screen Show (16:9)</PresentationFormat>
  <Paragraphs>394</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Tema de Office</vt:lpstr>
      <vt:lpstr>PowerPoint Presentation</vt:lpstr>
      <vt:lpstr>Normativa aplicable</vt:lpstr>
      <vt:lpstr>Aproximación al concepto de reestructuración empresarial</vt:lpstr>
      <vt:lpstr>Aspectos mercantiles</vt:lpstr>
      <vt:lpstr>Aspectos contables relevantes</vt:lpstr>
      <vt:lpstr>Aspectos contables relevantes (cont.)</vt:lpstr>
      <vt:lpstr>Aspectos Fiscales. Normativa</vt:lpstr>
      <vt:lpstr>Aspectos Fiscales. Normativa (cont.)</vt:lpstr>
      <vt:lpstr>Hechos imponibles potenciales</vt:lpstr>
      <vt:lpstr>Hechos imponibles potenciales (cont.)</vt:lpstr>
      <vt:lpstr>Hechos imponibles potenciales (cont.)</vt:lpstr>
      <vt:lpstr>Hechos imponibles potenciales (cont.)</vt:lpstr>
      <vt:lpstr>Principales cuestiones controvertidas</vt:lpstr>
      <vt:lpstr>Encaje mercantil o fiscal de algunas operaciones</vt:lpstr>
      <vt:lpstr>Encaje mercantil o fiscal de algunas operaciones (cont.)</vt:lpstr>
      <vt:lpstr>Encaje mercantil o fiscal de algunas operaciones (cont.)</vt:lpstr>
      <vt:lpstr>Encaje mercantil o fiscal de algunas operaciones (cont.)</vt:lpstr>
      <vt:lpstr>Encaje mercantil o fiscal de algunas operaciones (cont.)</vt:lpstr>
      <vt:lpstr>Encaje mercantil o fiscal de algunas operaciones (cont.)</vt:lpstr>
      <vt:lpstr>Encaje mercantil o fiscal de algunas operaciones (cont.)</vt:lpstr>
      <vt:lpstr>Encaje mercantil o fiscal de algunas operaciones (cont.) (Requisitos intrínsecos de algunas figuras)</vt:lpstr>
      <vt:lpstr>Encaje mercantil o fiscal de algunas operaciones (cont.) (Requisitos intrínsecos de algunas figuras)</vt:lpstr>
      <vt:lpstr>Encaje mercantil o fiscal de algunas operaciones (cont.) (Requisitos intrínsecos de algunas figuras)</vt:lpstr>
      <vt:lpstr>Encaje mercantil o fiscal de algunas operaciones (cont.) (Requisitos intrínsecos de algunas figuras)</vt:lpstr>
      <vt:lpstr>Encaje mercantil o fiscal de algunas operaciones (cont.) (Requisitos intrínsecos de algunas figuras)</vt:lpstr>
      <vt:lpstr>La aplicación de la “cláusula antiabuso”. Los motivos económicos válidos</vt:lpstr>
      <vt:lpstr>La aplicación de la “cláusula antiabuso”. Los motivos económicos válidos (cont.)</vt:lpstr>
      <vt:lpstr>La aplicación de la “cláusula antiabuso”. Los motivos económicos válidos (cont.)</vt:lpstr>
      <vt:lpstr>La aplicación de la “cláusula antiabuso”. Los motivos económicos válidos (cont.)</vt:lpstr>
      <vt:lpstr>La aplicación de la “cláusula antiabuso”. Los motivos económicos válidos (cont.)</vt:lpstr>
      <vt:lpstr>La aplicación de la “cláusula antiabuso”. Los motivos económicos válidos (cont.)</vt:lpstr>
      <vt:lpstr>La aplicación de la “cláusula antiabuso”. Los motivos económicos válidos (cont.)</vt:lpstr>
      <vt:lpstr>La aplicación de la “cláusula antiabuso”. Los motivos económicos válidos (cont.)</vt:lpstr>
      <vt:lpstr>La aplicación práctica de la “norma antielusión”</vt:lpstr>
      <vt:lpstr>La aplicación práctica de la “norma antielusión” (cont.)</vt:lpstr>
      <vt:lpstr>La aplicación práctica de la “norma antielusión” (cont.)</vt:lpstr>
      <vt:lpstr>La aplicación práctica de la “norma antielusión” (cont.)</vt:lpstr>
      <vt:lpstr>Conclusiones en relación a la “cláusula antiabuso”</vt:lpstr>
      <vt:lpstr>Conclusiones en relación a la “cláusula antiabuso”</vt:lpstr>
      <vt:lpstr>El alcance de la regularización</vt:lpstr>
      <vt:lpstr>El alcance de la regularización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