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9"/>
  </p:notesMasterIdLst>
  <p:sldIdLst>
    <p:sldId id="256" r:id="rId2"/>
    <p:sldId id="257" r:id="rId3"/>
    <p:sldId id="258" r:id="rId4"/>
    <p:sldId id="259" r:id="rId5"/>
    <p:sldId id="281" r:id="rId6"/>
    <p:sldId id="283" r:id="rId7"/>
    <p:sldId id="282" r:id="rId8"/>
    <p:sldId id="262" r:id="rId9"/>
    <p:sldId id="263" r:id="rId10"/>
    <p:sldId id="264" r:id="rId11"/>
    <p:sldId id="265" r:id="rId12"/>
    <p:sldId id="261" r:id="rId13"/>
    <p:sldId id="276" r:id="rId14"/>
    <p:sldId id="266" r:id="rId15"/>
    <p:sldId id="269" r:id="rId16"/>
    <p:sldId id="271" r:id="rId17"/>
    <p:sldId id="272" r:id="rId18"/>
    <p:sldId id="267" r:id="rId19"/>
    <p:sldId id="277" r:id="rId20"/>
    <p:sldId id="268" r:id="rId21"/>
    <p:sldId id="270" r:id="rId22"/>
    <p:sldId id="278" r:id="rId23"/>
    <p:sldId id="294" r:id="rId24"/>
    <p:sldId id="279" r:id="rId25"/>
    <p:sldId id="285" r:id="rId26"/>
    <p:sldId id="287" r:id="rId27"/>
    <p:sldId id="288" r:id="rId28"/>
    <p:sldId id="280" r:id="rId29"/>
    <p:sldId id="291" r:id="rId30"/>
    <p:sldId id="290" r:id="rId31"/>
    <p:sldId id="295" r:id="rId32"/>
    <p:sldId id="296" r:id="rId33"/>
    <p:sldId id="292" r:id="rId34"/>
    <p:sldId id="293" r:id="rId35"/>
    <p:sldId id="345" r:id="rId36"/>
    <p:sldId id="346" r:id="rId37"/>
    <p:sldId id="313" r:id="rId38"/>
    <p:sldId id="314" r:id="rId39"/>
    <p:sldId id="348" r:id="rId40"/>
    <p:sldId id="349" r:id="rId41"/>
    <p:sldId id="347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06" r:id="rId73"/>
    <p:sldId id="307" r:id="rId74"/>
    <p:sldId id="308" r:id="rId75"/>
    <p:sldId id="309" r:id="rId76"/>
    <p:sldId id="310" r:id="rId77"/>
    <p:sldId id="311" r:id="rId78"/>
    <p:sldId id="312" r:id="rId79"/>
    <p:sldId id="297" r:id="rId80"/>
    <p:sldId id="350" r:id="rId81"/>
    <p:sldId id="305" r:id="rId82"/>
    <p:sldId id="304" r:id="rId83"/>
    <p:sldId id="300" r:id="rId84"/>
    <p:sldId id="301" r:id="rId85"/>
    <p:sldId id="302" r:id="rId86"/>
    <p:sldId id="303" r:id="rId87"/>
    <p:sldId id="351" r:id="rId88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Ángel Calle / M.A.C. Asesores" initials="MÁC/MA" lastIdx="1" clrIdx="0">
    <p:extLst>
      <p:ext uri="{19B8F6BF-5375-455C-9EA6-DF929625EA0E}">
        <p15:presenceInfo xmlns:p15="http://schemas.microsoft.com/office/powerpoint/2012/main" userId="S-1-5-21-3539619633-3267143742-3476090921-1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5088" autoAdjust="0"/>
  </p:normalViewPr>
  <p:slideViewPr>
    <p:cSldViewPr snapToGrid="0" snapToObjects="1">
      <p:cViewPr varScale="1">
        <p:scale>
          <a:sx n="139" d="100"/>
          <a:sy n="139" d="100"/>
        </p:scale>
        <p:origin x="32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E73C-3FC3-47C0-8D96-621027B36B0F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7E519-C295-466B-BD3F-FC414BB431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10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795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Gastos de manutención y estancia: No hay cambios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033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082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410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La tributación no es exactamente igual que el IRNR normal. Tipos diferentes.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2873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3157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No aplicable en NF y NC si se factura mas 50% al anterior empleador.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717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059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943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Hay una limitación para extinción de relación de alta dirección se limita esta deducción. Si el pago es 1M€ no se puede aplicar y si esta entre 0,7 y 1M Limite=300.000- (700.000-rto)</a:t>
            </a:r>
          </a:p>
          <a:p>
            <a:r>
              <a:rPr lang="es-ES" dirty="0"/>
              <a:t>TF: Limite opera primero la integración mas reducida. (a favor del contribuyente)</a:t>
            </a:r>
          </a:p>
          <a:p>
            <a:r>
              <a:rPr lang="es-ES" dirty="0"/>
              <a:t>TF: Deja caro que no se puede obtener de forma periódica o recurrente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639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541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4533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76681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No aplicable en NF y NC si se factura mas 50% al anterior empleador.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675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6787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5072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2561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5767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DT 9ª coeficientes de abatimiento para compras previas a 1994.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882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1701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TF: Si </a:t>
            </a:r>
            <a:r>
              <a:rPr lang="es-ES" dirty="0" err="1"/>
              <a:t>rto</a:t>
            </a:r>
            <a:r>
              <a:rPr lang="es-ES" dirty="0"/>
              <a:t> </a:t>
            </a:r>
            <a:r>
              <a:rPr lang="es-ES" dirty="0" err="1"/>
              <a:t>act</a:t>
            </a:r>
            <a:r>
              <a:rPr lang="es-ES" dirty="0"/>
              <a:t> </a:t>
            </a:r>
            <a:r>
              <a:rPr lang="es-ES" dirty="0" err="1"/>
              <a:t>ecomicas</a:t>
            </a:r>
            <a:r>
              <a:rPr lang="es-ES" dirty="0"/>
              <a:t> es negativo. Compensación 30 años siguientes con limitaciones de IS.</a:t>
            </a:r>
          </a:p>
          <a:p>
            <a:r>
              <a:rPr lang="es-ES" dirty="0"/>
              <a:t>TF Y TC: Si algún componente de BIG o BIA es negativo, tienes 4 años para compensar con un </a:t>
            </a:r>
            <a:r>
              <a:rPr lang="es-ES" dirty="0" err="1"/>
              <a:t>rto</a:t>
            </a:r>
            <a:r>
              <a:rPr lang="es-ES" dirty="0"/>
              <a:t> idéntico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3128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Mínimo personal reduce mas a quien mas renta tiene </a:t>
            </a:r>
            <a:r>
              <a:rPr lang="es-ES" dirty="0" err="1"/>
              <a:t>xq</a:t>
            </a:r>
            <a:r>
              <a:rPr lang="es-ES" dirty="0"/>
              <a:t> reduce base contra marginal.</a:t>
            </a:r>
          </a:p>
          <a:p>
            <a:r>
              <a:rPr lang="es-ES" dirty="0"/>
              <a:t>Los beneficios de mínimo personal se traban como deducciones en cuota en NF.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99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Deducción impuestos pagados por SC y participadas de esta (si participación de SC en participada &gt;5%, 3% si cotiza en bolsa)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0456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Mínimo personal reduce mas a quien mas renta tiene </a:t>
            </a:r>
            <a:r>
              <a:rPr lang="es-ES" dirty="0" err="1"/>
              <a:t>xq</a:t>
            </a:r>
            <a:r>
              <a:rPr lang="es-ES" dirty="0"/>
              <a:t> reduce base contra marginal.</a:t>
            </a:r>
          </a:p>
          <a:p>
            <a:r>
              <a:rPr lang="es-ES" dirty="0"/>
              <a:t>Los beneficios de mínimo personal se traban como deducciones en cuota en NF.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852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0717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0601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1481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815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98931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Solo puedes reducir la base en la pensión por alimentos judicialmente declarada.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27373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6525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7868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39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9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TC: Hay una limitación para extinción de relación de alta dirección se limita esta deducción. Si el pago es 1M€ no se puede aplicar y si esta entre 0,7 y 1M Limite=300.000- (700.000-rto)</a:t>
            </a:r>
          </a:p>
          <a:p>
            <a:r>
              <a:rPr lang="es-ES" dirty="0"/>
              <a:t>TF: Limite opera primero la integración mas reducida.</a:t>
            </a:r>
          </a:p>
          <a:p>
            <a:r>
              <a:rPr lang="es-ES" dirty="0"/>
              <a:t>TF: Deja caro que no se puede obtener de forma periódica o recurrente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8333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7193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8265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39437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En arrendamiento financiero la única diferencia es que el 1,5 del duplo es para Pymes que es un colectivo mucho mas grande que las ERD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0481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El fondo de comercio financiero es deducible solo si el transmitente de la empresa no aplico la exención del articulo 34.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7191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Libertad activos de I+D es igual en ambas normativas</a:t>
            </a:r>
          </a:p>
          <a:p>
            <a:r>
              <a:rPr lang="es-ES" dirty="0"/>
              <a:t>3 y 4 NF sujeto a aprobación del proyecto por la </a:t>
            </a:r>
            <a:r>
              <a:rPr lang="es-ES" dirty="0" err="1"/>
              <a:t>admin</a:t>
            </a:r>
            <a:r>
              <a:rPr lang="es-ES" dirty="0"/>
              <a:t> tributaria.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6420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6724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13.2 participaciones no cumplen el art 21 (5% o 20M) y 15.k) si cumple el art 21.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243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34 en NF = 21 en NC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69922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 15.j; NF 31.j) No es deducible un gasto con vinculada que no haya tributado al menos al 10% el ingreso en la otra.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49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447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SPS: Sistemas de Previsión Social</a:t>
            </a:r>
          </a:p>
          <a:p>
            <a:r>
              <a:rPr lang="es-ES" dirty="0"/>
              <a:t>TC: Art 52 </a:t>
            </a:r>
            <a:r>
              <a:rPr lang="es-ES" dirty="0" err="1"/>
              <a:t>Act</a:t>
            </a:r>
            <a:r>
              <a:rPr lang="es-ES" dirty="0"/>
              <a:t> Eco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49226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362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1861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63787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35133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NF ART 47: Se puede proponer otro a la administración si se prueba que se podría conseguir en el mercado o es equivalente al que tiene el grupo.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5461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7491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 15.j; NF 31.j) No es deducible un gasto con vinculada que no haya tributado al menos al 10% el ingreso en la otra.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65293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 15.j; NF 31.j) No es deducible un gasto con vinculada que no haya tributado al menos al 10% el ingreso en la otra.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130959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Art 29.1 tipo normal 25%, 29.6 tipo 30% entidades de crédito, o hidrocarburos.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00724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Art 29.1 tipo normal 25%, 29.6 tipo 30% entidades de crédito, o hidrocarburos.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59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388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SPS: Sistemas de Previsión Social</a:t>
            </a:r>
          </a:p>
          <a:p>
            <a:r>
              <a:rPr lang="es-ES" dirty="0"/>
              <a:t>TC: Art 52 </a:t>
            </a:r>
            <a:r>
              <a:rPr lang="es-ES" dirty="0" err="1"/>
              <a:t>Act</a:t>
            </a:r>
            <a:r>
              <a:rPr lang="es-ES" dirty="0"/>
              <a:t> Eco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06029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Art 29.1 tipo normal 25%, 29.6 tipo 30% entidades de crédito, o hidrocarburos.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97061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Art 29.1 tipo normal 25%, 29.6 tipo 30% entidades de crédito, o hidrocarburos.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87401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NC: Art 29.1 tipo normal 25%, 29.6 tipo 30% entidades de crédito, o hidrocarburos.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46996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43528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29363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99743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34611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SMI 2018: 10.302,60. Mínimo 4.378 Max 5.000€</a:t>
            </a:r>
          </a:p>
          <a:p>
            <a:r>
              <a:rPr lang="es-ES" dirty="0"/>
              <a:t>170% SM=17.500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29166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25276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69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945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SPS: Sistemas de Previsión Social</a:t>
            </a:r>
          </a:p>
          <a:p>
            <a:r>
              <a:rPr lang="es-ES" dirty="0"/>
              <a:t>TC: Art 52 </a:t>
            </a:r>
            <a:r>
              <a:rPr lang="es-ES" dirty="0" err="1"/>
              <a:t>Act</a:t>
            </a:r>
            <a:r>
              <a:rPr lang="es-ES" dirty="0"/>
              <a:t> Eco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76485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62027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085714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56324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96082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880908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Exención a fondos europeos de impulso a la innovación y fondos europeos de impulso a la financiación de actividades </a:t>
            </a:r>
            <a:r>
              <a:rPr lang="es-ES_tradnl" dirty="0" err="1"/>
              <a:t>economicas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05217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723227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848364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02093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79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346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92581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81416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Resto, el valor real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4161535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En seguros de Vida hay un doble limite. De otros 400.000€ Grupo I, 20% </a:t>
            </a:r>
            <a:r>
              <a:rPr lang="es-ES" dirty="0" err="1">
                <a:solidFill>
                  <a:srgbClr val="FF0000"/>
                </a:solidFill>
              </a:rPr>
              <a:t>max</a:t>
            </a:r>
            <a:r>
              <a:rPr lang="es-ES" dirty="0">
                <a:solidFill>
                  <a:srgbClr val="FF0000"/>
                </a:solidFill>
              </a:rPr>
              <a:t> 200.000 grupo II y III; 10% limite 40.000€ grupo IV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15454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08067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93120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47900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Las tablas son las de Bizkaia. Gipuzkoa y Araba son iguales los tipos pero los tramos cambian un poco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835297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87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655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37E519-C295-466B-BD3F-FC414BB431CE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79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21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97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333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1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17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3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93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05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25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6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79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6D484-92BA-9B41-A6E9-1A9CCD4A8752}" type="datetimeFigureOut">
              <a:rPr lang="es-ES" smtClean="0"/>
              <a:t>26/11/2018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ECAAF-2746-F845-8900-213CC5C93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337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23166" y="4301477"/>
            <a:ext cx="55438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Miguel Angel Calle</a:t>
            </a:r>
          </a:p>
          <a:p>
            <a:pPr algn="ctr"/>
            <a:r>
              <a:rPr lang="es-ES" sz="1600" dirty="0"/>
              <a:t>Vocal del Consejo Directivo del REAF Asesores Fiscales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60784" y="2799192"/>
            <a:ext cx="84597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Diferencias entre las normativas de las Haciendas Vascas</a:t>
            </a:r>
          </a:p>
          <a:p>
            <a:pPr algn="ctr"/>
            <a:r>
              <a:rPr lang="es-ES" sz="2800" dirty="0"/>
              <a:t>y la de Territorio Común en la imposición directa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782146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Exenciones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Locomoción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722738"/>
          </a:xfrm>
        </p:spPr>
        <p:txBody>
          <a:bodyPr>
            <a:normAutofit fontScale="92500" lnSpcReduction="10000"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35/2006:Art.17.1.d)</a:t>
            </a:r>
          </a:p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RD 439/2007:Art.9.a.2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408727"/>
            <a:ext cx="4040188" cy="263244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Medio de transporte público: 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Importe justificado</a:t>
            </a:r>
          </a:p>
          <a:p>
            <a:pPr marL="0" indent="539750">
              <a:lnSpc>
                <a:spcPct val="150000"/>
              </a:lnSpc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Otro caso: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0,19€/km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+ gastos justificados </a:t>
            </a:r>
          </a:p>
          <a:p>
            <a:pPr lvl="1">
              <a:lnSpc>
                <a:spcPct val="150000"/>
              </a:lnSpc>
            </a:pP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879966"/>
          </a:xfrm>
        </p:spPr>
        <p:txBody>
          <a:bodyPr>
            <a:normAutofit fontScale="92500" lnSpcReduction="10000"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NF:Art.16.d)</a:t>
            </a:r>
          </a:p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DF 47/2014(B); 33/2014 (G); 40/2014 (A) :Art.13.2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408727"/>
            <a:ext cx="4203774" cy="221039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Medio de transporte público: 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Importe justificado</a:t>
            </a:r>
          </a:p>
          <a:p>
            <a:pPr marL="0" indent="539750">
              <a:lnSpc>
                <a:spcPct val="150000"/>
              </a:lnSpc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Otro caso: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0,29€/km</a:t>
            </a:r>
          </a:p>
          <a:p>
            <a:pPr marL="0" indent="53975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+ gastos justificados 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04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Exenciones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Solo TC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85138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RD 439/2007:Art.42.3.c)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97706"/>
            <a:ext cx="4040188" cy="263244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Primas con aseguradoras por enfermedad</a:t>
            </a:r>
          </a:p>
          <a:p>
            <a:pPr lvl="1">
              <a:lnSpc>
                <a:spcPct val="150000"/>
              </a:lnSpc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Trabajador, cónyuge y descendientes</a:t>
            </a:r>
          </a:p>
          <a:p>
            <a:pPr lvl="1">
              <a:lnSpc>
                <a:spcPct val="150000"/>
              </a:lnSpc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Max 500€ por persona (1.500 discapacitados)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Servicios de educación a precio gratuito o reducido en:</a:t>
            </a:r>
          </a:p>
          <a:p>
            <a:pPr lvl="1">
              <a:lnSpc>
                <a:spcPct val="150000"/>
              </a:lnSpc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Preescolar, infantil, primaria, secundaria obligatoria, bachillerato y FP.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(NF sólo preescolar)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197706"/>
            <a:ext cx="4203774" cy="279189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Acciones a empleados:</a:t>
            </a:r>
          </a:p>
          <a:p>
            <a:pPr lvl="1">
              <a:lnSpc>
                <a:spcPct val="150000"/>
              </a:lnSpc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Máximo 12.000€</a:t>
            </a:r>
          </a:p>
          <a:p>
            <a:pPr lvl="1">
              <a:lnSpc>
                <a:spcPct val="150000"/>
              </a:lnSpc>
            </a:pPr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Oferta a todos los empleados</a:t>
            </a:r>
          </a:p>
          <a:p>
            <a:pPr marL="0" indent="539750">
              <a:lnSpc>
                <a:spcPct val="150000"/>
              </a:lnSpc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65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Bonificación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35/2006:Art.20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800" b="0" i="1" dirty="0">
                <a:latin typeface="Verdana" panose="020B0604030504040204" pitchFamily="34" charset="0"/>
                <a:ea typeface="Verdana" panose="020B0604030504040204" pitchFamily="34" charset="0"/>
              </a:rPr>
              <a:t>Reducción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Rtas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≠ trabajo &gt; 6.500</a:t>
            </a:r>
          </a:p>
          <a:p>
            <a:pPr marL="0" indent="720725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</a:p>
          <a:p>
            <a:pPr>
              <a:lnSpc>
                <a:spcPct val="150000"/>
              </a:lnSpc>
            </a:pP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Rtas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≠ trabajo ≤ 6.500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≤ 13.115:</a:t>
            </a:r>
          </a:p>
          <a:p>
            <a:pPr marL="985838" lvl="1" indent="0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5.565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&gt; 13.115 y &lt;16.825:</a:t>
            </a:r>
          </a:p>
          <a:p>
            <a:pPr marL="985838" lvl="1" indent="0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5.565-1,5x(</a:t>
            </a: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neto-13.115)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≥ 16.825:</a:t>
            </a:r>
          </a:p>
          <a:p>
            <a:pPr marL="1073150" lvl="1" indent="-87313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NF:Art.23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800" b="0" i="1" dirty="0">
                <a:latin typeface="Verdana" panose="020B0604030504040204" pitchFamily="34" charset="0"/>
                <a:ea typeface="Verdana" panose="020B0604030504040204" pitchFamily="34" charset="0"/>
              </a:rPr>
              <a:t>Bonificación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8"/>
            <a:ext cx="4203774" cy="30348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Rtas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≠ trabajo &gt; 7.500</a:t>
            </a:r>
          </a:p>
          <a:p>
            <a:pPr marL="0" indent="720725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3.000</a:t>
            </a:r>
          </a:p>
          <a:p>
            <a:pPr>
              <a:lnSpc>
                <a:spcPct val="150000"/>
              </a:lnSpc>
            </a:pP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Rtas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≠ trabajo ≤ 7.500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≤ 7.500:</a:t>
            </a:r>
          </a:p>
          <a:p>
            <a:pPr marL="985838" lvl="1" indent="0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4.650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&gt; 7.500 y ≤15.000:</a:t>
            </a:r>
          </a:p>
          <a:p>
            <a:pPr marL="985838" lvl="1" indent="0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4.650-0,22x(</a:t>
            </a: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neto-7.500)</a:t>
            </a:r>
          </a:p>
          <a:p>
            <a:pPr lvl="1">
              <a:lnSpc>
                <a:spcPct val="150000"/>
              </a:lnSpc>
            </a:pPr>
            <a:r>
              <a:rPr lang="es-ES" sz="105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 neto trabajo &gt; 15.000:</a:t>
            </a:r>
          </a:p>
          <a:p>
            <a:pPr marL="1073150" lvl="1" indent="-87313">
              <a:lnSpc>
                <a:spcPct val="150000"/>
              </a:lnSpc>
              <a:buNone/>
            </a:pPr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3.000 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Discapacitado:</a:t>
            </a:r>
          </a:p>
          <a:p>
            <a:pPr lvl="1"/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&gt;33% y &lt; 65%: Incremento 100%</a:t>
            </a:r>
          </a:p>
          <a:p>
            <a:pPr lvl="1"/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&gt;65% o </a:t>
            </a:r>
            <a:r>
              <a:rPr lang="es-ES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movi</a:t>
            </a: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. reducida: Incremento 250%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70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Trabajadores Impatriados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35/2006:Art.93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Opción de tributación en IRNR 1+5ejercicios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Requisitos trabajador: 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No residente en España 10 años antes.</a:t>
            </a:r>
            <a:endParaRPr lang="es-ES" sz="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Requisitos empleo: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Contrato de trabajo a excepción de deportistas profesionales.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347265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 :Art.56 bis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866684"/>
            <a:ext cx="4433295" cy="3209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Opción de tributación en IRPF con peculiaridades 1+5ejercicios</a:t>
            </a:r>
          </a:p>
          <a:p>
            <a:pPr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Requisitos trabajador: </a:t>
            </a:r>
          </a:p>
          <a:p>
            <a:pPr lvl="1">
              <a:lnSpc>
                <a:spcPct val="150000"/>
              </a:lnSpc>
            </a:pP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No residente en España 5 años antes.</a:t>
            </a:r>
            <a:endParaRPr lang="es-ES" sz="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Requisitos empleo:</a:t>
            </a:r>
          </a:p>
          <a:p>
            <a:pPr lvl="1">
              <a:lnSpc>
                <a:spcPct val="150000"/>
              </a:lnSpc>
            </a:pP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Trabajos especialmente cualificados, I+D+i, científicos…</a:t>
            </a:r>
          </a:p>
          <a:p>
            <a:pPr lvl="1">
              <a:lnSpc>
                <a:spcPct val="150000"/>
              </a:lnSpc>
            </a:pP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Trabajo efectivo en España. Extranjero máximo 15% (30% gerencia </a:t>
            </a:r>
            <a:r>
              <a:rPr lang="es-ES" sz="900" dirty="0" err="1">
                <a:latin typeface="Verdana" panose="020B0604030504040204" pitchFamily="34" charset="0"/>
                <a:ea typeface="Verdana" panose="020B0604030504040204" pitchFamily="34" charset="0"/>
              </a:rPr>
              <a:t>emp</a:t>
            </a: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 grupo </a:t>
            </a:r>
            <a:r>
              <a:rPr lang="es-ES" sz="900" dirty="0" err="1">
                <a:latin typeface="Verdana" panose="020B0604030504040204" pitchFamily="34" charset="0"/>
                <a:ea typeface="Verdana" panose="020B0604030504040204" pitchFamily="34" charset="0"/>
              </a:rPr>
              <a:t>ext</a:t>
            </a: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342900" lvl="1" indent="-342900">
              <a:lnSpc>
                <a:spcPct val="150000"/>
              </a:lnSpc>
              <a:buFont typeface="Arial"/>
              <a:buChar char="•"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Beneficio fiscal</a:t>
            </a:r>
          </a:p>
          <a:p>
            <a:pPr lvl="1">
              <a:lnSpc>
                <a:spcPct val="150000"/>
              </a:lnSpc>
            </a:pP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Rendimiento de trabajo</a:t>
            </a:r>
          </a:p>
          <a:p>
            <a:pPr lvl="2">
              <a:lnSpc>
                <a:spcPct val="150000"/>
              </a:lnSpc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Exento 15% ingresos</a:t>
            </a:r>
          </a:p>
          <a:p>
            <a:pPr lvl="2">
              <a:lnSpc>
                <a:spcPct val="150000"/>
              </a:lnSpc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Deducción mismos gastos de </a:t>
            </a:r>
            <a:r>
              <a:rPr lang="es-ES" sz="8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 trabajo normal.</a:t>
            </a:r>
          </a:p>
          <a:p>
            <a:pPr lvl="2">
              <a:lnSpc>
                <a:spcPct val="150000"/>
              </a:lnSpc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Gastos justificados de desplazamiento. Max 20% s/</a:t>
            </a:r>
            <a:r>
              <a:rPr lang="es-ES" sz="8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 integro</a:t>
            </a:r>
          </a:p>
          <a:p>
            <a:pPr lvl="1">
              <a:lnSpc>
                <a:spcPct val="150000"/>
              </a:lnSpc>
            </a:pPr>
            <a:r>
              <a:rPr lang="es-ES" sz="900" dirty="0">
                <a:latin typeface="Verdana" panose="020B0604030504040204" pitchFamily="34" charset="0"/>
                <a:ea typeface="Verdana" panose="020B0604030504040204" pitchFamily="34" charset="0"/>
              </a:rPr>
              <a:t>Exento rentas de elementos patrimoniales en extranjero del contribuyente y familia. Tributación efectiva y no paraíso fiscal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8653312-57C7-4780-A7C3-586310FD6B12}"/>
              </a:ext>
            </a:extLst>
          </p:cNvPr>
          <p:cNvSpPr/>
          <p:nvPr/>
        </p:nvSpPr>
        <p:spPr>
          <a:xfrm rot="1836492">
            <a:off x="7377397" y="1761937"/>
            <a:ext cx="1718804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22225">
                  <a:solidFill>
                    <a:schemeClr val="accent2">
                      <a:alpha val="4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effectLst/>
              </a:rPr>
              <a:t>Novedad 2018</a:t>
            </a:r>
          </a:p>
        </p:txBody>
      </p:sp>
    </p:spTree>
    <p:extLst>
      <p:ext uri="{BB962C8B-B14F-4D97-AF65-F5344CB8AC3E}">
        <p14:creationId xmlns:p14="http://schemas.microsoft.com/office/powerpoint/2010/main" val="352787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Ganancias y perdidas en AE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35/2006:Art.28.2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800" b="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en AE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206935"/>
            <a:ext cx="4040188" cy="2623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NO se imputa en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 AE las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derivadas de elementos patrimoniales afectos a la AE.</a:t>
            </a:r>
            <a:endParaRPr lang="es-ES" sz="10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NF:Art.25.3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800" b="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 en AE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206935"/>
            <a:ext cx="4203774" cy="2782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SI se imputa en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 AE las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derivadas de elementos patrimoniales afectos a la AE.</a:t>
            </a:r>
            <a:endParaRPr lang="es-ES" sz="10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34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ED. Reducción inicio actividad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35/2006:Art.32.3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20%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neto positivo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Primer periodo con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positivo y siguiente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Base máxima de reducción 100.000€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Art.25.5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8"/>
            <a:ext cx="4203774" cy="30348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10%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neto positivo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Primer periodo con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positivo y siguiente</a:t>
            </a:r>
            <a:endParaRPr lang="es-ES" sz="65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6088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El primer periodo tiene que estar dentro de los 5 PI desde inicio de actividad</a:t>
            </a:r>
          </a:p>
        </p:txBody>
      </p:sp>
    </p:spTree>
    <p:extLst>
      <p:ext uri="{BB962C8B-B14F-4D97-AF65-F5344CB8AC3E}">
        <p14:creationId xmlns:p14="http://schemas.microsoft.com/office/powerpoint/2010/main" val="1431932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ED. Gastos deducibles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35/2006:Art.30.2.5ª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Primas seguro enfermedad contribuyente, cónyuge e hijos. </a:t>
            </a:r>
          </a:p>
          <a:p>
            <a:pPr marL="446088" indent="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500€ por persona (1.500 minusválidos)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Gastos vivienda en afectación parcial:</a:t>
            </a:r>
          </a:p>
          <a:p>
            <a:pPr marL="446088" indent="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30% s/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ppva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ppv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manutención necesarios pagados por medios electrónicos. Límite dietas.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Art.27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8"/>
            <a:ext cx="4203774" cy="303481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relaciones públicas: restauración, hostelería..</a:t>
            </a:r>
          </a:p>
          <a:p>
            <a:pPr marL="446088" indent="0">
              <a:lnSpc>
                <a:spcPct val="16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50% máximo 5%Ingresos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Regalos y obsequios:</a:t>
            </a:r>
          </a:p>
          <a:p>
            <a:pPr marL="446088" indent="0">
              <a:lnSpc>
                <a:spcPct val="17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300€/año por destinatario</a:t>
            </a:r>
          </a:p>
        </p:txBody>
      </p:sp>
    </p:spTree>
    <p:extLst>
      <p:ext uri="{BB962C8B-B14F-4D97-AF65-F5344CB8AC3E}">
        <p14:creationId xmlns:p14="http://schemas.microsoft.com/office/powerpoint/2010/main" val="2677565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ED.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deducibles. Vehículo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75096" y="1386862"/>
            <a:ext cx="7711706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NF:Art.27.5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8000" y="1954788"/>
            <a:ext cx="8020800" cy="303481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Norma general: No deducible turismos, remolques, ciclomotores y motocicletas.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Acreditación: Notoriamente relevante y habitual para la obtención de ingresos y pruebe afectación exclusiva a la actividad.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Amortización, arrendamiento: Min 5.000€ o %Amort s/25.000€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Gastos financieros: % </a:t>
            </a:r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pp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25.000 s/coste adquisición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Mantenimientos y consumos: Máximo 6.000€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Afectación no exclusiva: Presunción 50%. 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Amortización, arrendamiento: 50% Min (2.500€ o 50%x%Amort s/25.000€)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Gastos financieros: 50%x% </a:t>
            </a:r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pp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25.000 s/coste adquisición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Mantenimientos y consumos: 50% Máximo 3.000€</a:t>
            </a:r>
          </a:p>
        </p:txBody>
      </p:sp>
    </p:spTree>
    <p:extLst>
      <p:ext uri="{BB962C8B-B14F-4D97-AF65-F5344CB8AC3E}">
        <p14:creationId xmlns:p14="http://schemas.microsoft.com/office/powerpoint/2010/main" val="2450879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Econ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Rentas irregulares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35/2006:Art.32.1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&gt;2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30%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máxima reducción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300.000€x30%=90.000€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25.4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&gt;2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Integración 60% (Reducción 40%)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&gt;5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Integración 50% (Reducción 50%)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máxima reducción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300.000€</a:t>
            </a:r>
          </a:p>
        </p:txBody>
      </p:sp>
    </p:spTree>
    <p:extLst>
      <p:ext uri="{BB962C8B-B14F-4D97-AF65-F5344CB8AC3E}">
        <p14:creationId xmlns:p14="http://schemas.microsoft.com/office/powerpoint/2010/main" val="2792953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Econ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Reducción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Rendimiento neto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35/2006:Art.32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Caso general</a:t>
            </a:r>
          </a:p>
          <a:p>
            <a:pPr lvl="1">
              <a:lnSpc>
                <a:spcPct val="150000"/>
              </a:lnSpc>
            </a:pP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neto AE&lt;8.000</a:t>
            </a:r>
          </a:p>
          <a:p>
            <a:pPr marL="1120775" lvl="1" indent="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1.620 €</a:t>
            </a:r>
          </a:p>
          <a:p>
            <a:pPr lvl="1">
              <a:lnSpc>
                <a:spcPct val="150000"/>
              </a:lnSpc>
            </a:pP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neto AE&gt;8.000 Y &lt; 12.000</a:t>
            </a:r>
          </a:p>
          <a:p>
            <a:pPr marL="1120775" lvl="1" indent="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1.620-0,45x(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neto-8.000)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</a:t>
            </a:r>
            <a:r>
              <a:rPr lang="es-ES" sz="1800" b="0" u="sng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Ɇ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89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7536722-2899-4059-8513-139805723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532" y="2262228"/>
            <a:ext cx="1502250" cy="150225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7AAEA52-FDE9-4033-A5D4-FC9FB05B1D73}"/>
              </a:ext>
            </a:extLst>
          </p:cNvPr>
          <p:cNvSpPr/>
          <p:nvPr/>
        </p:nvSpPr>
        <p:spPr>
          <a:xfrm>
            <a:off x="674519" y="2720964"/>
            <a:ext cx="2311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L 35/2006</a:t>
            </a:r>
            <a:endParaRPr lang="es-ES" sz="3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A123F5-52C3-4800-9401-B6D4DF1BCE26}"/>
              </a:ext>
            </a:extLst>
          </p:cNvPr>
          <p:cNvSpPr/>
          <p:nvPr/>
        </p:nvSpPr>
        <p:spPr>
          <a:xfrm>
            <a:off x="5234944" y="2413188"/>
            <a:ext cx="34918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Bizkaia: NF 13/2013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Gipuzkoa: NF 3/2014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Araba: NF 33/2013</a:t>
            </a:r>
            <a:endParaRPr lang="es-ES" sz="2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4551D2A-8A84-4A85-A61C-843CD0D71364}"/>
              </a:ext>
            </a:extLst>
          </p:cNvPr>
          <p:cNvSpPr/>
          <p:nvPr/>
        </p:nvSpPr>
        <p:spPr>
          <a:xfrm>
            <a:off x="474119" y="1063675"/>
            <a:ext cx="7748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Impuesto sobre la Renta de las Personas Físicas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85302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Estimación Directa Simplificada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35/2006:Art.30.1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34279"/>
            <a:ext cx="4040188" cy="14580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Se aplicará si: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Importe Neto de Cifra de Negocios </a:t>
            </a:r>
            <a:r>
              <a:rPr lang="es-ES" sz="12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del conjunto actividades≤600.000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NO se renuncia</a:t>
            </a:r>
            <a:endParaRPr lang="es-ES" sz="6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NF:Art.25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203774" cy="15084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Se aplicará si: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Volumen de operaciones </a:t>
            </a:r>
            <a:r>
              <a:rPr lang="es-ES" sz="12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de conjunto actividades≤600.000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se opta expresamente</a:t>
            </a:r>
            <a:endParaRPr lang="es-ES" sz="6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ítulo 3">
            <a:extLst>
              <a:ext uri="{FF2B5EF4-FFF2-40B4-BE49-F238E27FC236}">
                <a16:creationId xmlns:a16="http://schemas.microsoft.com/office/drawing/2014/main" id="{DEB8D522-799E-431C-BCFF-FB782E1AAA94}"/>
              </a:ext>
            </a:extLst>
          </p:cNvPr>
          <p:cNvSpPr txBox="1">
            <a:spLocks/>
          </p:cNvSpPr>
          <p:nvPr/>
        </p:nvSpPr>
        <p:spPr>
          <a:xfrm>
            <a:off x="530226" y="3630796"/>
            <a:ext cx="8229600" cy="427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Estimación Objetiva</a:t>
            </a:r>
          </a:p>
        </p:txBody>
      </p:sp>
      <p:sp>
        <p:nvSpPr>
          <p:cNvPr id="10" name="Marcador de contenido 5">
            <a:extLst>
              <a:ext uri="{FF2B5EF4-FFF2-40B4-BE49-F238E27FC236}">
                <a16:creationId xmlns:a16="http://schemas.microsoft.com/office/drawing/2014/main" id="{74FF99CD-DC45-435B-A711-C221739AE7D2}"/>
              </a:ext>
            </a:extLst>
          </p:cNvPr>
          <p:cNvSpPr txBox="1">
            <a:spLocks/>
          </p:cNvSpPr>
          <p:nvPr/>
        </p:nvSpPr>
        <p:spPr>
          <a:xfrm>
            <a:off x="1257600" y="4271006"/>
            <a:ext cx="5488800" cy="7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No existe en normativa foral</a:t>
            </a:r>
            <a:endParaRPr lang="es-ES" sz="65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085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Econ.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ED Simplificada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74356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35/2006:Art.30.2.4ª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76000"/>
            <a:ext cx="4040188" cy="24541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Provisiones y gastos difícil justificación: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5% s/</a:t>
            </a:r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neto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Máximo 2.000€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674356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NF:Art.28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376000"/>
            <a:ext cx="4203774" cy="26135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Amortizaciones, provisiones y gastos difícil justificación:</a:t>
            </a:r>
          </a:p>
          <a:p>
            <a:pPr lvl="1"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10% s/</a:t>
            </a:r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neto</a:t>
            </a:r>
          </a:p>
        </p:txBody>
      </p:sp>
    </p:spTree>
    <p:extLst>
      <p:ext uri="{BB962C8B-B14F-4D97-AF65-F5344CB8AC3E}">
        <p14:creationId xmlns:p14="http://schemas.microsoft.com/office/powerpoint/2010/main" val="1935719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K inmobiliario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Arrend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de viviendas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35/2006:Art.23.2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Ingresos por Arrendamiento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- gastos necesarios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- 3% amortización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Rendimiento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-Reducción 60%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Rendimiento neto 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A la Base General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32.1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Ingresos por Arrendamiento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u="sng" dirty="0">
                <a:latin typeface="Verdana" panose="020B0604030504040204" pitchFamily="34" charset="0"/>
                <a:ea typeface="Verdana" panose="020B0604030504040204" pitchFamily="34" charset="0"/>
              </a:rPr>
              <a:t>- gastos financiación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Rendimiento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u="sng" dirty="0">
                <a:latin typeface="Verdana" panose="020B0604030504040204" pitchFamily="34" charset="0"/>
                <a:ea typeface="Verdana" panose="020B0604030504040204" pitchFamily="34" charset="0"/>
              </a:rPr>
              <a:t>-Reducción 20%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Rendimiento neto 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El Rendimiento de cada inmueble no puede ser negativo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 la Base del Ahorro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178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K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inmob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Imputación vivienda vacía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35/2006:Art.85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Inmuebles urbanos o rústicos vacíos: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2% s/ Valor Catastral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1,1% en municipios con valores revisados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22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K mobiliario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Ptamos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emp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vinculadas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35/2006:Art.46.a)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General</a:t>
            </a:r>
          </a:p>
          <a:p>
            <a:pPr lvl="1">
              <a:lnSpc>
                <a:spcPct val="150000"/>
              </a:lnSpc>
            </a:pP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k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mob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s/exceso 3xFFPPx%participación.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ahorro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Resto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63.b)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general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Todos los rendimientos </a:t>
            </a:r>
          </a:p>
        </p:txBody>
      </p:sp>
    </p:spTree>
    <p:extLst>
      <p:ext uri="{BB962C8B-B14F-4D97-AF65-F5344CB8AC3E}">
        <p14:creationId xmlns:p14="http://schemas.microsoft.com/office/powerpoint/2010/main" val="1763666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K mobiliario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Dividendos y similares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733524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9.24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264656"/>
            <a:ext cx="4041775" cy="28753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Dividendos, primas de asistencia y participación en beneficios.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Exención 1.500 € 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9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Patrim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Coeficientes de actualización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44, 45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Valor de adquisición= Valor adquisición actualizado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FAFE55-0035-4815-9212-015C50BE47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84" y="1475922"/>
            <a:ext cx="4164179" cy="318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8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Patrim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Actividades Económicas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35/2006:Art.28.2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A la Base Ahorro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25.3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 la Base general en Rendimiento de actividades económicas según NF Impuesto Sociedades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22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Clases de Renta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Integración y compensación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35/2006:Art.48, 49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BI General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e imputación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Gral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, sin límite.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Gral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entre si.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 b)&lt;0 puede minorar en un 25% a)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ahorro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ahorro, entre si.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ahorro entre si.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 b)&lt;0 puede minorar en un 25% a)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 64 a 66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BI General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e imputación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Gral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, sin límite. Excepto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actividades económicas.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Rendimiento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económicas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Gral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entre si.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 c)&lt;0 puede minorar en un 10% a)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yb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ahorro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ahorro, entre si.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GyP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ahorro entre si.</a:t>
            </a:r>
          </a:p>
        </p:txBody>
      </p:sp>
    </p:spTree>
    <p:extLst>
      <p:ext uri="{BB962C8B-B14F-4D97-AF65-F5344CB8AC3E}">
        <p14:creationId xmlns:p14="http://schemas.microsoft.com/office/powerpoint/2010/main" val="3199758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Reducción por tributación conjunta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35/2006:Art.84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NF:Art.73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43952"/>
            <a:ext cx="3769018" cy="2550669"/>
          </a:xfrm>
        </p:spPr>
        <p:txBody>
          <a:bodyPr/>
          <a:lstStyle/>
          <a:p>
            <a:r>
              <a:rPr lang="es-ES" dirty="0"/>
              <a:t>Unidad familiar: </a:t>
            </a:r>
          </a:p>
          <a:p>
            <a:pPr lvl="1"/>
            <a:r>
              <a:rPr lang="es-ES" dirty="0"/>
              <a:t>3.400€</a:t>
            </a:r>
          </a:p>
          <a:p>
            <a:r>
              <a:rPr lang="es-ES" dirty="0"/>
              <a:t>Unidad familiar monoparental:</a:t>
            </a:r>
          </a:p>
          <a:p>
            <a:pPr lvl="1"/>
            <a:r>
              <a:rPr lang="es-ES" dirty="0"/>
              <a:t>2.150€</a:t>
            </a:r>
          </a:p>
        </p:txBody>
      </p:sp>
      <p:sp>
        <p:nvSpPr>
          <p:cNvPr id="10" name="Marcador de contenido 7">
            <a:extLst>
              <a:ext uri="{FF2B5EF4-FFF2-40B4-BE49-F238E27FC236}">
                <a16:creationId xmlns:a16="http://schemas.microsoft.com/office/drawing/2014/main" id="{EFAF0A95-9842-4D40-A635-AB3CADF35635}"/>
              </a:ext>
            </a:extLst>
          </p:cNvPr>
          <p:cNvSpPr txBox="1">
            <a:spLocks/>
          </p:cNvSpPr>
          <p:nvPr/>
        </p:nvSpPr>
        <p:spPr>
          <a:xfrm>
            <a:off x="4209569" y="2043952"/>
            <a:ext cx="3769018" cy="2550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Unidad familiar: </a:t>
            </a:r>
          </a:p>
          <a:p>
            <a:pPr lvl="1"/>
            <a:r>
              <a:rPr lang="es-ES" dirty="0"/>
              <a:t>4.282€</a:t>
            </a:r>
          </a:p>
          <a:p>
            <a:r>
              <a:rPr lang="es-ES" dirty="0"/>
              <a:t>Unidad familiar monoparental:</a:t>
            </a:r>
          </a:p>
          <a:p>
            <a:pPr lvl="1"/>
            <a:r>
              <a:rPr lang="es-ES" dirty="0"/>
              <a:t>3.720€</a:t>
            </a:r>
          </a:p>
        </p:txBody>
      </p:sp>
    </p:spTree>
    <p:extLst>
      <p:ext uri="{BB962C8B-B14F-4D97-AF65-F5344CB8AC3E}">
        <p14:creationId xmlns:p14="http://schemas.microsoft.com/office/powerpoint/2010/main" val="927794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Contribuyente</a:t>
            </a: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98418" y="1386862"/>
            <a:ext cx="7488383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11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94510" y="1954789"/>
            <a:ext cx="4793672" cy="2875360"/>
          </a:xfrm>
        </p:spPr>
        <p:txBody>
          <a:bodyPr>
            <a:normAutofit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Atribución de rentas</a:t>
            </a:r>
          </a:p>
          <a:p>
            <a:pPr marL="0" indent="0" algn="just">
              <a:buNone/>
            </a:pPr>
            <a:endParaRPr lang="es-ES" sz="1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Todas las sociedades civiles, con personalidad jurídica o no, tributan por atribución en IRPF.</a:t>
            </a:r>
          </a:p>
          <a:p>
            <a:pPr marL="0" indent="0" algn="just">
              <a:buNone/>
            </a:pPr>
            <a:endParaRPr lang="es-ES" sz="1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Disposición Adicional Trigésima cuarta.</a:t>
            </a:r>
          </a:p>
          <a:p>
            <a:pPr marL="0" indent="0" algn="just">
              <a:buNone/>
            </a:pPr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Sociedades civiles estatales tributan por IS.</a:t>
            </a:r>
          </a:p>
          <a:p>
            <a:pPr algn="just"/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Atribución en IRPF foral a sus participes.</a:t>
            </a:r>
          </a:p>
          <a:p>
            <a:pPr algn="just"/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Atribución en ejercicio siguiente a cierre del PI de la SC.</a:t>
            </a:r>
          </a:p>
          <a:p>
            <a:pPr algn="just"/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Deducción impuestos pagados por SC y participadas de esta.</a:t>
            </a:r>
          </a:p>
          <a:p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5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Beneficios fiscales situación del SP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08C178C-A52E-4BBE-B447-998139CF5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30800"/>
              </p:ext>
            </p:extLst>
          </p:nvPr>
        </p:nvGraphicFramePr>
        <p:xfrm>
          <a:off x="553250" y="1537065"/>
          <a:ext cx="7699400" cy="33100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4850">
                  <a:extLst>
                    <a:ext uri="{9D8B030D-6E8A-4147-A177-3AD203B41FA5}">
                      <a16:colId xmlns:a16="http://schemas.microsoft.com/office/drawing/2014/main" val="3978749989"/>
                    </a:ext>
                  </a:extLst>
                </a:gridCol>
                <a:gridCol w="2508838">
                  <a:extLst>
                    <a:ext uri="{9D8B030D-6E8A-4147-A177-3AD203B41FA5}">
                      <a16:colId xmlns:a16="http://schemas.microsoft.com/office/drawing/2014/main" val="2486206812"/>
                    </a:ext>
                  </a:extLst>
                </a:gridCol>
                <a:gridCol w="2466575">
                  <a:extLst>
                    <a:ext uri="{9D8B030D-6E8A-4147-A177-3AD203B41FA5}">
                      <a16:colId xmlns:a16="http://schemas.microsoft.com/office/drawing/2014/main" val="621906420"/>
                    </a:ext>
                  </a:extLst>
                </a:gridCol>
                <a:gridCol w="799137">
                  <a:extLst>
                    <a:ext uri="{9D8B030D-6E8A-4147-A177-3AD203B41FA5}">
                      <a16:colId xmlns:a16="http://schemas.microsoft.com/office/drawing/2014/main" val="1845483027"/>
                    </a:ext>
                  </a:extLst>
                </a:gridCol>
              </a:tblGrid>
              <a:tr h="537483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Beneficio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u="non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 35/2006 (art)</a:t>
                      </a:r>
                    </a:p>
                    <a:p>
                      <a:pPr algn="ctr"/>
                      <a:r>
                        <a:rPr lang="es-ES" sz="1400" b="0" u="non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Reducciones</a:t>
                      </a:r>
                      <a:endParaRPr lang="es-E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u="non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NF (art)</a:t>
                      </a:r>
                    </a:p>
                    <a:p>
                      <a:pPr algn="ctr"/>
                      <a:r>
                        <a:rPr lang="es-ES" sz="1400" b="0" u="non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Deducciones</a:t>
                      </a:r>
                      <a:endParaRPr lang="es-E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u="none" dirty="0" err="1"/>
                        <a:t>Mrg</a:t>
                      </a:r>
                      <a:r>
                        <a:rPr lang="es-ES" sz="1400" b="0" u="non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983508"/>
                  </a:ext>
                </a:extLst>
              </a:tr>
              <a:tr h="537483">
                <a:tc>
                  <a:txBody>
                    <a:bodyPr/>
                    <a:lstStyle/>
                    <a:p>
                      <a:r>
                        <a:rPr lang="es-ES" sz="1400" dirty="0"/>
                        <a:t>Mínimo por contribuyente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5.500                                   (57)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1.410                                    (77)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25,6%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1215"/>
                  </a:ext>
                </a:extLst>
              </a:tr>
              <a:tr h="767832">
                <a:tc>
                  <a:txBody>
                    <a:bodyPr/>
                    <a:lstStyle/>
                    <a:p>
                      <a:r>
                        <a:rPr lang="es-ES" sz="1400" dirty="0"/>
                        <a:t>Edad del contribuyente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&gt;65: 1.150 x año                (57)</a:t>
                      </a:r>
                    </a:p>
                    <a:p>
                      <a:r>
                        <a:rPr lang="es-ES" sz="1400" dirty="0"/>
                        <a:t>&gt;75: 1.400 x 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BI ≤ 20.000€                       (83)</a:t>
                      </a:r>
                    </a:p>
                    <a:p>
                      <a:pPr lvl="1"/>
                      <a:r>
                        <a:rPr lang="es-ES" sz="1400" dirty="0"/>
                        <a:t>&gt;65:340</a:t>
                      </a:r>
                    </a:p>
                    <a:p>
                      <a:pPr lvl="1"/>
                      <a:r>
                        <a:rPr lang="es-ES" sz="1400" dirty="0"/>
                        <a:t>&gt; 75: 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29,5%</a:t>
                      </a:r>
                    </a:p>
                    <a:p>
                      <a:pPr algn="ctr"/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339339"/>
                  </a:ext>
                </a:extLst>
              </a:tr>
              <a:tr h="562845">
                <a:tc>
                  <a:txBody>
                    <a:bodyPr/>
                    <a:lstStyle/>
                    <a:p>
                      <a:r>
                        <a:rPr lang="es-ES" sz="1400" dirty="0"/>
                        <a:t>Descendiente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2.400, 2.700, 4.000, 4.500   (58)</a:t>
                      </a:r>
                    </a:p>
                    <a:p>
                      <a:r>
                        <a:rPr lang="es-ES" sz="1400" dirty="0"/>
                        <a:t>&lt;3 + 2.800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594, 735, 1.242, 1.467, 1.917 &lt;3 + 341                             (79)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24,75%</a:t>
                      </a:r>
                    </a:p>
                    <a:p>
                      <a:pPr algn="ctr"/>
                      <a:r>
                        <a:rPr lang="es-ES" sz="12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227282"/>
                  </a:ext>
                </a:extLst>
              </a:tr>
              <a:tr h="537483">
                <a:tc>
                  <a:txBody>
                    <a:bodyPr/>
                    <a:lstStyle/>
                    <a:p>
                      <a:r>
                        <a:rPr lang="es-ES" sz="1400" dirty="0"/>
                        <a:t>Ascendiente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&gt;65: 1.150                                (59)</a:t>
                      </a:r>
                    </a:p>
                    <a:p>
                      <a:r>
                        <a:rPr lang="es-ES" sz="1400" dirty="0"/>
                        <a:t>&gt;75: 1.150+1.400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284                                        (81)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25,7%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211504"/>
                  </a:ext>
                </a:extLst>
              </a:tr>
              <a:tr h="366938">
                <a:tc>
                  <a:txBody>
                    <a:bodyPr/>
                    <a:lstStyle/>
                    <a:p>
                      <a:r>
                        <a:rPr lang="es-ES" sz="1400" dirty="0"/>
                        <a:t>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10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470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Escala de tipos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Base General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35/2006:Art.63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Art.75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99FDDDCE-C6B4-41F5-A158-7862950069B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7803163"/>
              </p:ext>
            </p:extLst>
          </p:nvPr>
        </p:nvGraphicFramePr>
        <p:xfrm>
          <a:off x="5049537" y="2121478"/>
          <a:ext cx="3003329" cy="2044353"/>
        </p:xfrm>
        <a:graphic>
          <a:graphicData uri="http://schemas.openxmlformats.org/drawingml/2006/table">
            <a:tbl>
              <a:tblPr/>
              <a:tblGrid>
                <a:gridCol w="682752">
                  <a:extLst>
                    <a:ext uri="{9D8B030D-6E8A-4147-A177-3AD203B41FA5}">
                      <a16:colId xmlns:a16="http://schemas.microsoft.com/office/drawing/2014/main" val="52583302"/>
                    </a:ext>
                  </a:extLst>
                </a:gridCol>
                <a:gridCol w="691563">
                  <a:extLst>
                    <a:ext uri="{9D8B030D-6E8A-4147-A177-3AD203B41FA5}">
                      <a16:colId xmlns:a16="http://schemas.microsoft.com/office/drawing/2014/main" val="3794611626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1299172551"/>
                    </a:ext>
                  </a:extLst>
                </a:gridCol>
                <a:gridCol w="822190">
                  <a:extLst>
                    <a:ext uri="{9D8B030D-6E8A-4147-A177-3AD203B41FA5}">
                      <a16:colId xmlns:a16="http://schemas.microsoft.com/office/drawing/2014/main" val="2633003917"/>
                    </a:ext>
                  </a:extLst>
                </a:gridCol>
              </a:tblGrid>
              <a:tr h="468041"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 Integra</a:t>
                      </a:r>
                      <a:endParaRPr lang="es-ES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35147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15.790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34209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15.790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3.631,70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15.790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77766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31.580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8.052,90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15.790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50695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47.370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13.579,40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20.290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45244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67.660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21.695,40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26.060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133103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93.720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33.422,40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31.230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71347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124.950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47.788,10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57.240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35739"/>
                  </a:ext>
                </a:extLst>
              </a:tr>
              <a:tr h="197039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182.190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74.691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49,00</a:t>
                      </a:r>
                    </a:p>
                  </a:txBody>
                  <a:tcPr marL="33378" marR="33378" marT="16689" marB="1668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66105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5668D1D-C1FF-4E0E-AFAF-DC9B573C2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292102"/>
              </p:ext>
            </p:extLst>
          </p:nvPr>
        </p:nvGraphicFramePr>
        <p:xfrm>
          <a:off x="457200" y="3525219"/>
          <a:ext cx="3907332" cy="1344411"/>
        </p:xfrm>
        <a:graphic>
          <a:graphicData uri="http://schemas.openxmlformats.org/drawingml/2006/table">
            <a:tbl>
              <a:tblPr/>
              <a:tblGrid>
                <a:gridCol w="976833">
                  <a:extLst>
                    <a:ext uri="{9D8B030D-6E8A-4147-A177-3AD203B41FA5}">
                      <a16:colId xmlns:a16="http://schemas.microsoft.com/office/drawing/2014/main" val="4233491018"/>
                    </a:ext>
                  </a:extLst>
                </a:gridCol>
                <a:gridCol w="976833">
                  <a:extLst>
                    <a:ext uri="{9D8B030D-6E8A-4147-A177-3AD203B41FA5}">
                      <a16:colId xmlns:a16="http://schemas.microsoft.com/office/drawing/2014/main" val="2975097101"/>
                    </a:ext>
                  </a:extLst>
                </a:gridCol>
                <a:gridCol w="976833">
                  <a:extLst>
                    <a:ext uri="{9D8B030D-6E8A-4147-A177-3AD203B41FA5}">
                      <a16:colId xmlns:a16="http://schemas.microsoft.com/office/drawing/2014/main" val="479865502"/>
                    </a:ext>
                  </a:extLst>
                </a:gridCol>
                <a:gridCol w="976833">
                  <a:extLst>
                    <a:ext uri="{9D8B030D-6E8A-4147-A177-3AD203B41FA5}">
                      <a16:colId xmlns:a16="http://schemas.microsoft.com/office/drawing/2014/main" val="1343060178"/>
                    </a:ext>
                  </a:extLst>
                </a:gridCol>
              </a:tblGrid>
              <a:tr h="347534"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CCAA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 combinado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29092"/>
                  </a:ext>
                </a:extLst>
              </a:tr>
              <a:tr h="224443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Cantabria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 90.000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25,50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48%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58248"/>
                  </a:ext>
                </a:extLst>
              </a:tr>
              <a:tr h="224443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Asturias y Cataluña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&gt;175.000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25,50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48%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33867"/>
                  </a:ext>
                </a:extLst>
              </a:tr>
              <a:tr h="141194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 Rioja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 120.000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25,50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48%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09662"/>
                  </a:ext>
                </a:extLst>
              </a:tr>
              <a:tr h="161829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Madrid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&gt; 53.407,20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21,00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43,50%</a:t>
                      </a:r>
                    </a:p>
                  </a:txBody>
                  <a:tcPr marL="74252" marR="74252" marT="37126" marB="371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28356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94D7E56D-D315-4A59-BEAB-4E46EADCD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2237"/>
              </p:ext>
            </p:extLst>
          </p:nvPr>
        </p:nvGraphicFramePr>
        <p:xfrm>
          <a:off x="457200" y="1954790"/>
          <a:ext cx="3565392" cy="1482323"/>
        </p:xfrm>
        <a:graphic>
          <a:graphicData uri="http://schemas.openxmlformats.org/drawingml/2006/table">
            <a:tbl>
              <a:tblPr/>
              <a:tblGrid>
                <a:gridCol w="891348">
                  <a:extLst>
                    <a:ext uri="{9D8B030D-6E8A-4147-A177-3AD203B41FA5}">
                      <a16:colId xmlns:a16="http://schemas.microsoft.com/office/drawing/2014/main" val="2174605640"/>
                    </a:ext>
                  </a:extLst>
                </a:gridCol>
                <a:gridCol w="891348">
                  <a:extLst>
                    <a:ext uri="{9D8B030D-6E8A-4147-A177-3AD203B41FA5}">
                      <a16:colId xmlns:a16="http://schemas.microsoft.com/office/drawing/2014/main" val="4022003245"/>
                    </a:ext>
                  </a:extLst>
                </a:gridCol>
                <a:gridCol w="891348">
                  <a:extLst>
                    <a:ext uri="{9D8B030D-6E8A-4147-A177-3AD203B41FA5}">
                      <a16:colId xmlns:a16="http://schemas.microsoft.com/office/drawing/2014/main" val="502423862"/>
                    </a:ext>
                  </a:extLst>
                </a:gridCol>
                <a:gridCol w="891348">
                  <a:extLst>
                    <a:ext uri="{9D8B030D-6E8A-4147-A177-3AD203B41FA5}">
                      <a16:colId xmlns:a16="http://schemas.microsoft.com/office/drawing/2014/main" val="1345958278"/>
                    </a:ext>
                  </a:extLst>
                </a:gridCol>
              </a:tblGrid>
              <a:tr h="300253"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 Integra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002028"/>
                  </a:ext>
                </a:extLst>
              </a:tr>
              <a:tr h="177642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12.450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9,50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81273"/>
                  </a:ext>
                </a:extLst>
              </a:tr>
              <a:tr h="177642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12.450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1.182,75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7.750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17859"/>
                  </a:ext>
                </a:extLst>
              </a:tr>
              <a:tr h="177642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20.200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2.112,75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15.000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4563"/>
                  </a:ext>
                </a:extLst>
              </a:tr>
              <a:tr h="177642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35.200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4.362,75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24.800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18,5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67121"/>
                  </a:ext>
                </a:extLst>
              </a:tr>
              <a:tr h="300253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60.000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8.950,75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22,5</a:t>
                      </a: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6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818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Escala de tipos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Base Ahorro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35/2006:Art.66,76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Art.76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092BB5-D949-43F5-A9DC-DEA380928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936901"/>
              </p:ext>
            </p:extLst>
          </p:nvPr>
        </p:nvGraphicFramePr>
        <p:xfrm>
          <a:off x="457200" y="2365191"/>
          <a:ext cx="3222000" cy="1117665"/>
        </p:xfrm>
        <a:graphic>
          <a:graphicData uri="http://schemas.openxmlformats.org/drawingml/2006/table">
            <a:tbl>
              <a:tblPr/>
              <a:tblGrid>
                <a:gridCol w="723600">
                  <a:extLst>
                    <a:ext uri="{9D8B030D-6E8A-4147-A177-3AD203B41FA5}">
                      <a16:colId xmlns:a16="http://schemas.microsoft.com/office/drawing/2014/main" val="2030876144"/>
                    </a:ext>
                  </a:extLst>
                </a:gridCol>
                <a:gridCol w="727200">
                  <a:extLst>
                    <a:ext uri="{9D8B030D-6E8A-4147-A177-3AD203B41FA5}">
                      <a16:colId xmlns:a16="http://schemas.microsoft.com/office/drawing/2014/main" val="422740093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770732231"/>
                    </a:ext>
                  </a:extLst>
                </a:gridCol>
                <a:gridCol w="943200">
                  <a:extLst>
                    <a:ext uri="{9D8B030D-6E8A-4147-A177-3AD203B41FA5}">
                      <a16:colId xmlns:a16="http://schemas.microsoft.com/office/drawing/2014/main" val="3465078310"/>
                    </a:ext>
                  </a:extLst>
                </a:gridCol>
              </a:tblGrid>
              <a:tr h="386145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 íntegra</a:t>
                      </a:r>
                      <a:endParaRPr lang="es-ES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 hasta</a:t>
                      </a:r>
                      <a:endParaRPr lang="es-ES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 Combinado</a:t>
                      </a:r>
                      <a:endParaRPr lang="es-ES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1822" marR="71822" marT="35911" marB="3591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08310"/>
                  </a:ext>
                </a:extLst>
              </a:tr>
              <a:tr h="20046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439103"/>
                  </a:ext>
                </a:extLst>
              </a:tr>
              <a:tr h="20046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6.000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570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44.000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143334"/>
                  </a:ext>
                </a:extLst>
              </a:tr>
              <a:tr h="20046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5.190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 adelante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7730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D1EB693-7689-49CD-88DF-BDC7B5ECE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37704"/>
              </p:ext>
            </p:extLst>
          </p:nvPr>
        </p:nvGraphicFramePr>
        <p:xfrm>
          <a:off x="4497388" y="2365701"/>
          <a:ext cx="3621600" cy="1631754"/>
        </p:xfrm>
        <a:graphic>
          <a:graphicData uri="http://schemas.openxmlformats.org/drawingml/2006/table">
            <a:tbl>
              <a:tblPr/>
              <a:tblGrid>
                <a:gridCol w="2635200">
                  <a:extLst>
                    <a:ext uri="{9D8B030D-6E8A-4147-A177-3AD203B41FA5}">
                      <a16:colId xmlns:a16="http://schemas.microsoft.com/office/drawing/2014/main" val="1210037896"/>
                    </a:ext>
                  </a:extLst>
                </a:gridCol>
                <a:gridCol w="986400">
                  <a:extLst>
                    <a:ext uri="{9D8B030D-6E8A-4147-A177-3AD203B41FA5}">
                      <a16:colId xmlns:a16="http://schemas.microsoft.com/office/drawing/2014/main" val="2303115201"/>
                    </a:ext>
                  </a:extLst>
                </a:gridCol>
              </a:tblGrid>
              <a:tr h="271959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Parte de BL del ahorro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 %.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51635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Hasta 2.500,00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1176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2.500,01 hasta 10.000,00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277810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es-ES" sz="10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10.000,01 hasta 15.000,00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871867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es-ES" sz="10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15.000,01 hasta 30.000,00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524894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r>
                        <a:rPr lang="es-ES" sz="1000" b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30.000,01 en adelante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73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8567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Deducciones solo forales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vivienda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86 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Arrendamiento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87 </a:t>
            </a:r>
            <a:r>
              <a:rPr lang="es-ES" sz="1800" b="0" dirty="0">
                <a:latin typeface="Verdana" panose="020B0604030504040204" pitchFamily="34" charset="0"/>
                <a:ea typeface="Verdana" panose="020B0604030504040204" pitchFamily="34" charset="0"/>
              </a:rPr>
              <a:t>Adquisición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0"/>
            <a:ext cx="4040188" cy="2687647"/>
          </a:xfrm>
        </p:spPr>
        <p:txBody>
          <a:bodyPr/>
          <a:lstStyle/>
          <a:p>
            <a:r>
              <a:rPr lang="es-ES" dirty="0"/>
              <a:t>&gt;30 años</a:t>
            </a:r>
          </a:p>
          <a:p>
            <a:pPr lvl="1"/>
            <a:r>
              <a:rPr lang="es-ES" dirty="0"/>
              <a:t>20% máximo 1.600</a:t>
            </a:r>
          </a:p>
          <a:p>
            <a:r>
              <a:rPr lang="es-ES" dirty="0"/>
              <a:t>&lt; 30 años o familia numerosa</a:t>
            </a:r>
          </a:p>
          <a:p>
            <a:pPr lvl="1"/>
            <a:r>
              <a:rPr lang="es-ES" dirty="0"/>
              <a:t>25% máximo 2.000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&gt;30 años</a:t>
            </a:r>
          </a:p>
          <a:p>
            <a:pPr lvl="1"/>
            <a:r>
              <a:rPr lang="es-ES" dirty="0"/>
              <a:t>18% máximo 1.530</a:t>
            </a:r>
          </a:p>
          <a:p>
            <a:r>
              <a:rPr lang="es-ES" dirty="0"/>
              <a:t>&lt; 30 años o familia numerosa</a:t>
            </a:r>
          </a:p>
          <a:p>
            <a:pPr lvl="1"/>
            <a:r>
              <a:rPr lang="es-ES" dirty="0"/>
              <a:t>23% máximo 1.955</a:t>
            </a:r>
          </a:p>
        </p:txBody>
      </p:sp>
    </p:spTree>
    <p:extLst>
      <p:ext uri="{BB962C8B-B14F-4D97-AF65-F5344CB8AC3E}">
        <p14:creationId xmlns:p14="http://schemas.microsoft.com/office/powerpoint/2010/main" val="2937118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Deducciones Territorio común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Familia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35/2006:Art.81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 :Art 81bis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0"/>
            <a:ext cx="4040188" cy="2687647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Mujeres trabajadoras</a:t>
            </a:r>
          </a:p>
          <a:p>
            <a:r>
              <a:rPr lang="es-ES" dirty="0"/>
              <a:t>Hijos &lt; 3 años</a:t>
            </a:r>
          </a:p>
          <a:p>
            <a:r>
              <a:rPr lang="es-ES" dirty="0"/>
              <a:t>1.200€ x hijo</a:t>
            </a:r>
          </a:p>
          <a:p>
            <a:r>
              <a:rPr lang="es-ES" dirty="0"/>
              <a:t>+ hasta 1.000€ </a:t>
            </a:r>
            <a:r>
              <a:rPr lang="es-ES" dirty="0" err="1"/>
              <a:t>gtos</a:t>
            </a:r>
            <a:r>
              <a:rPr lang="es-ES" dirty="0"/>
              <a:t> guardería… </a:t>
            </a:r>
          </a:p>
          <a:p>
            <a:endParaRPr lang="es-ES" dirty="0"/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Deducciones por familia numerosa o personas con discapacidad</a:t>
            </a:r>
          </a:p>
          <a:p>
            <a:pPr lvl="1"/>
            <a:r>
              <a:rPr lang="es-ES" dirty="0"/>
              <a:t>1.200€</a:t>
            </a:r>
          </a:p>
        </p:txBody>
      </p:sp>
    </p:spTree>
    <p:extLst>
      <p:ext uri="{BB962C8B-B14F-4D97-AF65-F5344CB8AC3E}">
        <p14:creationId xmlns:p14="http://schemas.microsoft.com/office/powerpoint/2010/main" val="2772664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Retenciones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Puntos de conexión concierto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62100"/>
            <a:ext cx="8420100" cy="3365500"/>
          </a:xfrm>
        </p:spPr>
        <p:txBody>
          <a:bodyPr>
            <a:normAutofit fontScale="92500"/>
          </a:bodyPr>
          <a:lstStyle/>
          <a:p>
            <a:r>
              <a:rPr lang="es-ES" dirty="0"/>
              <a:t>Centro donde se realicen los trabajos. Si es difícil determinar, en el </a:t>
            </a:r>
            <a:r>
              <a:rPr lang="es-ES" u="sng" dirty="0"/>
              <a:t>centro de trabajo</a:t>
            </a:r>
            <a:r>
              <a:rPr lang="es-ES" dirty="0"/>
              <a:t>.</a:t>
            </a:r>
          </a:p>
          <a:p>
            <a:r>
              <a:rPr lang="es-ES" u="sng" dirty="0"/>
              <a:t>Teletrabajo</a:t>
            </a:r>
            <a:r>
              <a:rPr lang="es-ES" dirty="0"/>
              <a:t> y servicios prestados en el extranjero, </a:t>
            </a:r>
            <a:r>
              <a:rPr lang="es-ES" u="sng" dirty="0"/>
              <a:t>buques</a:t>
            </a:r>
            <a:r>
              <a:rPr lang="es-ES" dirty="0"/>
              <a:t>, embarcaciones, artefactos navales o plataformas fijas en el mar. Se entenderán prestados en el </a:t>
            </a:r>
            <a:r>
              <a:rPr lang="es-ES" u="sng" dirty="0"/>
              <a:t>centro de trabajo </a:t>
            </a:r>
            <a:r>
              <a:rPr lang="es-ES" dirty="0"/>
              <a:t>donde esté adscrito.</a:t>
            </a:r>
          </a:p>
          <a:p>
            <a:r>
              <a:rPr lang="es-ES" u="sng" dirty="0"/>
              <a:t>Órgano de administración </a:t>
            </a:r>
            <a:r>
              <a:rPr lang="es-ES" dirty="0"/>
              <a:t>de empresas que tributen por </a:t>
            </a:r>
            <a:r>
              <a:rPr lang="es-ES" u="sng" dirty="0"/>
              <a:t>VO</a:t>
            </a:r>
            <a:r>
              <a:rPr lang="es-ES" dirty="0"/>
              <a:t> en IS. En función del VO último IS presentado</a:t>
            </a:r>
          </a:p>
          <a:p>
            <a:r>
              <a:rPr lang="es-ES" dirty="0"/>
              <a:t>Retenciones  </a:t>
            </a:r>
            <a:r>
              <a:rPr lang="es-ES" u="sng" dirty="0"/>
              <a:t>actividades económicas y arrendamientos</a:t>
            </a:r>
            <a:r>
              <a:rPr lang="es-ES" dirty="0"/>
              <a:t>: Domicilio retenedor</a:t>
            </a:r>
          </a:p>
        </p:txBody>
      </p:sp>
    </p:spTree>
    <p:extLst>
      <p:ext uri="{BB962C8B-B14F-4D97-AF65-F5344CB8AC3E}">
        <p14:creationId xmlns:p14="http://schemas.microsoft.com/office/powerpoint/2010/main" val="2213277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Retenciones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Cuantificación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1700" y="1866900"/>
            <a:ext cx="7023100" cy="3060700"/>
          </a:xfrm>
        </p:spPr>
        <p:txBody>
          <a:bodyPr>
            <a:normAutofit/>
          </a:bodyPr>
          <a:lstStyle/>
          <a:p>
            <a:r>
              <a:rPr lang="es-ES" dirty="0"/>
              <a:t>Idénticos % de retención salvo rendimientos de trabajo</a:t>
            </a:r>
          </a:p>
          <a:p>
            <a:endParaRPr lang="es-ES" dirty="0"/>
          </a:p>
          <a:p>
            <a:r>
              <a:rPr lang="es-ES" dirty="0"/>
              <a:t>Rendimiento de trabajo: Sistema de tablas de doble entrada según salario bruto anual y número de hijos</a:t>
            </a:r>
          </a:p>
        </p:txBody>
      </p:sp>
    </p:spTree>
    <p:extLst>
      <p:ext uri="{BB962C8B-B14F-4D97-AF65-F5344CB8AC3E}">
        <p14:creationId xmlns:p14="http://schemas.microsoft.com/office/powerpoint/2010/main" val="927369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7536722-2899-4059-8513-139805723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532" y="2262228"/>
            <a:ext cx="1502250" cy="150225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7AAEA52-FDE9-4033-A5D4-FC9FB05B1D73}"/>
              </a:ext>
            </a:extLst>
          </p:cNvPr>
          <p:cNvSpPr/>
          <p:nvPr/>
        </p:nvSpPr>
        <p:spPr>
          <a:xfrm>
            <a:off x="674519" y="2720964"/>
            <a:ext cx="2311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L 27/2014</a:t>
            </a:r>
            <a:endParaRPr lang="es-ES" sz="3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A123F5-52C3-4800-9401-B6D4DF1BCE26}"/>
              </a:ext>
            </a:extLst>
          </p:cNvPr>
          <p:cNvSpPr/>
          <p:nvPr/>
        </p:nvSpPr>
        <p:spPr>
          <a:xfrm>
            <a:off x="5234944" y="2413188"/>
            <a:ext cx="34918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Bizkaia: NF 11/2013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Gipuzkoa: NF 2/2014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Araba: NF 37/2013</a:t>
            </a:r>
            <a:endParaRPr lang="es-ES" sz="2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4551D2A-8A84-4A85-A61C-843CD0D71364}"/>
              </a:ext>
            </a:extLst>
          </p:cNvPr>
          <p:cNvSpPr/>
          <p:nvPr/>
        </p:nvSpPr>
        <p:spPr>
          <a:xfrm>
            <a:off x="474119" y="1063675"/>
            <a:ext cx="7748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Impuesto sobre</a:t>
            </a:r>
          </a:p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Sociedades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77513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Concierto económico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Puntos de conexión</a:t>
            </a:r>
          </a:p>
        </p:txBody>
      </p:sp>
      <p:graphicFrame>
        <p:nvGraphicFramePr>
          <p:cNvPr id="14" name="Marcador de contenido 13">
            <a:extLst>
              <a:ext uri="{FF2B5EF4-FFF2-40B4-BE49-F238E27FC236}">
                <a16:creationId xmlns:a16="http://schemas.microsoft.com/office/drawing/2014/main" id="{EAE76727-E39D-4EF5-B513-C431B732855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9682158"/>
              </p:ext>
            </p:extLst>
          </p:nvPr>
        </p:nvGraphicFramePr>
        <p:xfrm>
          <a:off x="4984510" y="2786371"/>
          <a:ext cx="2777577" cy="141099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33763">
                  <a:extLst>
                    <a:ext uri="{9D8B030D-6E8A-4147-A177-3AD203B41FA5}">
                      <a16:colId xmlns:a16="http://schemas.microsoft.com/office/drawing/2014/main" val="2626785576"/>
                    </a:ext>
                  </a:extLst>
                </a:gridCol>
                <a:gridCol w="974413">
                  <a:extLst>
                    <a:ext uri="{9D8B030D-6E8A-4147-A177-3AD203B41FA5}">
                      <a16:colId xmlns:a16="http://schemas.microsoft.com/office/drawing/2014/main" val="2354577363"/>
                    </a:ext>
                  </a:extLst>
                </a:gridCol>
                <a:gridCol w="969401">
                  <a:extLst>
                    <a:ext uri="{9D8B030D-6E8A-4147-A177-3AD203B41FA5}">
                      <a16:colId xmlns:a16="http://schemas.microsoft.com/office/drawing/2014/main" val="3222418936"/>
                    </a:ext>
                  </a:extLst>
                </a:gridCol>
              </a:tblGrid>
              <a:tr h="3901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Domicilio Fiscal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%VOa-1 en PV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Normativa e Inspección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6669298"/>
                  </a:ext>
                </a:extLst>
              </a:tr>
              <a:tr h="1897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PV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&gt;25%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PV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417475"/>
                  </a:ext>
                </a:extLst>
              </a:tr>
              <a:tr h="1897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PV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≤ 25%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TC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083544"/>
                  </a:ext>
                </a:extLst>
              </a:tr>
              <a:tr h="338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TC </a:t>
                      </a:r>
                      <a:r>
                        <a:rPr lang="es-ES" sz="800">
                          <a:effectLst/>
                        </a:rPr>
                        <a:t>(no grupo fiscal)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≥ 75%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PV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091793"/>
                  </a:ext>
                </a:extLst>
              </a:tr>
              <a:tr h="191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TC </a:t>
                      </a:r>
                      <a:r>
                        <a:rPr lang="es-ES" sz="800">
                          <a:effectLst/>
                        </a:rPr>
                        <a:t>(si grupo fiscal)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100%</a:t>
                      </a:r>
                      <a:endParaRPr lang="es-ES" sz="11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PV</a:t>
                      </a:r>
                      <a:endParaRPr lang="es-ES" sz="11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1569294"/>
                  </a:ext>
                </a:extLst>
              </a:tr>
            </a:tbl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04C5FD69-1236-4362-BCF0-92831C86AF3C}"/>
              </a:ext>
            </a:extLst>
          </p:cNvPr>
          <p:cNvSpPr/>
          <p:nvPr/>
        </p:nvSpPr>
        <p:spPr>
          <a:xfrm>
            <a:off x="647700" y="1549400"/>
            <a:ext cx="6210300" cy="3728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SP VO</a:t>
            </a:r>
            <a:r>
              <a:rPr lang="es-ES" sz="2000" u="sng" baseline="-25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a-1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≤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10M€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Normativa aplicable e inspección: La del domicilio fiscal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Exacción del impuesto: 100% en el territorio del domicilio fiscal.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SP VO</a:t>
            </a:r>
            <a:r>
              <a:rPr lang="es-ES" sz="2000" u="sng" baseline="-25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a-1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&gt;10M€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Normativa aplicable e inspección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Exacción del impuesto: En proporción al </a:t>
            </a:r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VO</a:t>
            </a:r>
            <a:r>
              <a:rPr lang="es-ES" sz="1600" baseline="-25000" dirty="0" err="1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con dos decimales (ojo a no a-1)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3282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870858"/>
            <a:ext cx="8494295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Concierto económico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Volumen de operaciones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E5FC535-8FF7-4E4B-B9E7-42676BD16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64415"/>
            <a:ext cx="8013032" cy="31302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/>
              <a:t>Art 14.  cómputo del volumen de operaciones es </a:t>
            </a:r>
            <a:r>
              <a:rPr lang="es-ES" b="1" i="1" dirty="0"/>
              <a:t>el importe total de las contraprestaciones, excluido el IVA y recargo de equivalencia</a:t>
            </a:r>
            <a:r>
              <a:rPr lang="es-ES" dirty="0"/>
              <a:t>, en su caso, obtenido por las entregas de bienes y prestaciones de servicios realizadas en la actividad, </a:t>
            </a:r>
            <a:r>
              <a:rPr lang="es-ES" u="sng" dirty="0"/>
              <a:t>sin que proceda excluir las operaciones atípicas o no habituales de la entidad</a:t>
            </a:r>
            <a:r>
              <a:rPr lang="es-ES" dirty="0"/>
              <a:t>.</a:t>
            </a:r>
          </a:p>
          <a:p>
            <a:pPr marL="0" lvl="0" indent="0">
              <a:buNone/>
            </a:pPr>
            <a:endParaRPr lang="es-ES" dirty="0"/>
          </a:p>
          <a:p>
            <a:r>
              <a:rPr lang="es-ES" dirty="0"/>
              <a:t>De la entrega de bienes y prestaciones de servicios, habituales u ocasionales, aunque estén exentas en el IVA, debiendo computarse </a:t>
            </a:r>
            <a:r>
              <a:rPr lang="es-ES" u="sng" dirty="0"/>
              <a:t>también</a:t>
            </a:r>
            <a:r>
              <a:rPr lang="es-ES" dirty="0"/>
              <a:t> las </a:t>
            </a:r>
            <a:r>
              <a:rPr lang="es-ES" u="sng" dirty="0"/>
              <a:t>enajenaciones de elementos del inmovilizado</a:t>
            </a:r>
            <a:r>
              <a:rPr lang="es-ES" dirty="0"/>
              <a:t>.</a:t>
            </a:r>
          </a:p>
          <a:p>
            <a:r>
              <a:rPr lang="es-ES" dirty="0"/>
              <a:t>En éstas debe computarse el importe de la venta y no el resultado obtenido en las mismas, no computándose, en ningún caso, las adquisiciones intracomunitarias.</a:t>
            </a:r>
          </a:p>
          <a:p>
            <a:r>
              <a:rPr lang="es-ES" dirty="0"/>
              <a:t>Del importe de los </a:t>
            </a:r>
            <a:r>
              <a:rPr lang="es-ES" u="sng" dirty="0"/>
              <a:t>pagos anticipados</a:t>
            </a:r>
            <a:r>
              <a:rPr lang="es-ES" dirty="0"/>
              <a:t>.</a:t>
            </a:r>
          </a:p>
          <a:p>
            <a:r>
              <a:rPr lang="es-ES" dirty="0"/>
              <a:t>De las </a:t>
            </a:r>
            <a:r>
              <a:rPr lang="es-ES" u="sng" dirty="0"/>
              <a:t>subvenciones vinculadas al precio </a:t>
            </a:r>
            <a:r>
              <a:rPr lang="es-ES" dirty="0"/>
              <a:t>de las entregas de bienes y prestaciones de servicios. Por lo tanto, no se incluyen las subvenciones por creación de empleo.</a:t>
            </a:r>
          </a:p>
          <a:p>
            <a:r>
              <a:rPr lang="es-ES" u="sng" dirty="0"/>
              <a:t>No</a:t>
            </a:r>
            <a:r>
              <a:rPr lang="es-ES" dirty="0"/>
              <a:t> se computarán las operaciones que, de conformidad con el Concierto, deban entenderse realizadas en el </a:t>
            </a:r>
            <a:r>
              <a:rPr lang="es-ES" u="sng" dirty="0"/>
              <a:t>extranjero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VO del ejercicio económico. No del natural.</a:t>
            </a:r>
          </a:p>
          <a:p>
            <a:pPr marL="0" indent="0">
              <a:buNone/>
            </a:pPr>
            <a:r>
              <a:rPr lang="es-ES" dirty="0"/>
              <a:t>Inicio de actividad: Se tiene en cuenta el VO de ese año y se eleva la magnitud al año.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901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Rentas irregulares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35/2006:Art.18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&gt;2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30%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máxima reducción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300.000€x30%=90.000€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 13/2013: Art. 19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&gt;2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Integración 60% (Reducción 40%)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Periodo Generación &gt;5 años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Integración 50% (Reducción 50%)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Gipuzkoa: 1º 60.000€ en acuerdo de resolución mutuo de trabajadores (integración al 40%)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Renta máxima reducción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300.000€</a:t>
            </a:r>
          </a:p>
        </p:txBody>
      </p:sp>
    </p:spTree>
    <p:extLst>
      <p:ext uri="{BB962C8B-B14F-4D97-AF65-F5344CB8AC3E}">
        <p14:creationId xmlns:p14="http://schemas.microsoft.com/office/powerpoint/2010/main" val="13283258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870858"/>
            <a:ext cx="8494295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Concierto económico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Lugar de operaciones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E5FC535-8FF7-4E4B-B9E7-42676BD16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64415"/>
            <a:ext cx="8013032" cy="338946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Entrega de bienes:</a:t>
            </a: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La entrega de bienes muebles corporales se entenderá realizada en el País Vasco cuando desde ese territorio se realice la </a:t>
            </a:r>
            <a:r>
              <a:rPr lang="es-ES" sz="1200" b="1" i="1" dirty="0">
                <a:latin typeface="Verdana" panose="020B0604030504040204" pitchFamily="34" charset="0"/>
                <a:ea typeface="Verdana" panose="020B0604030504040204" pitchFamily="34" charset="0"/>
              </a:rPr>
              <a:t>puesta a disposición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 del adquirente.</a:t>
            </a:r>
          </a:p>
          <a:p>
            <a:pPr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Cuando los bienes hayan de ser objeto de </a:t>
            </a:r>
            <a:r>
              <a:rPr lang="es-ES" sz="1200" b="1" i="1" dirty="0">
                <a:latin typeface="Verdana" panose="020B0604030504040204" pitchFamily="34" charset="0"/>
                <a:ea typeface="Verdana" panose="020B0604030504040204" pitchFamily="34" charset="0"/>
              </a:rPr>
              <a:t>transporte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, la puesta a disposición se entenderá realizada en el </a:t>
            </a:r>
            <a:r>
              <a:rPr lang="es-ES" sz="1200" b="1" i="1" dirty="0">
                <a:latin typeface="Verdana" panose="020B0604030504040204" pitchFamily="34" charset="0"/>
                <a:ea typeface="Verdana" panose="020B0604030504040204" pitchFamily="34" charset="0"/>
              </a:rPr>
              <a:t>territorio en que se encuentren los bienes en el momento de iniciarse su expedición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.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Prestación de servicios:</a:t>
            </a: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Regla general: En el lugar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“desde” el que se efectúen las prestaciones 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de servicios.</a:t>
            </a: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Concepto complejo en la sociedad de la información actual.</a:t>
            </a: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Servicios directamente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relacionados con inmuebles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: Donde radique el inmueble.</a:t>
            </a: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Operaciones de seguro y capitalización: Lugar donde se localice el riesgo o compromiso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Excepción: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Las siguientes operaciones se entiende realizadas en el territorio de domicilio fiscal del SP</a:t>
            </a: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Explotaciones agrícolas, forestales o pesqueras y armadores de buques de pesca.</a:t>
            </a:r>
          </a:p>
          <a:p>
            <a:pPr lvl="0">
              <a:lnSpc>
                <a:spcPct val="12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Servicios de transportes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Operaciones realizadas en el extranjero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: No se tienen en cuenta</a:t>
            </a:r>
          </a:p>
        </p:txBody>
      </p:sp>
    </p:spTree>
    <p:extLst>
      <p:ext uri="{BB962C8B-B14F-4D97-AF65-F5344CB8AC3E}">
        <p14:creationId xmlns:p14="http://schemas.microsoft.com/office/powerpoint/2010/main" val="32672497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Contribuyente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Sociedades Civiles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27/2014:Art.7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0"/>
            <a:ext cx="4040188" cy="2687647"/>
          </a:xfrm>
        </p:spPr>
        <p:txBody>
          <a:bodyPr/>
          <a:lstStyle/>
          <a:p>
            <a:r>
              <a:rPr lang="es-ES" dirty="0"/>
              <a:t>Incluye como SP las Sociedades Civiles con objeto mercantil</a:t>
            </a:r>
          </a:p>
          <a:p>
            <a:endParaRPr lang="es-ES" dirty="0"/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Excluye como SP expresamente a todas las Sociedades Civiles.</a:t>
            </a:r>
          </a:p>
          <a:p>
            <a:r>
              <a:rPr lang="es-ES" dirty="0"/>
              <a:t>Atribución de Rentas</a:t>
            </a:r>
          </a:p>
        </p:txBody>
      </p:sp>
    </p:spTree>
    <p:extLst>
      <p:ext uri="{BB962C8B-B14F-4D97-AF65-F5344CB8AC3E}">
        <p14:creationId xmlns:p14="http://schemas.microsoft.com/office/powerpoint/2010/main" val="12996705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Contribuyente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Concepto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27/2014:Art.101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1"/>
            <a:ext cx="4040188" cy="2165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Empresa Reducida Dimensión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INCN</a:t>
            </a:r>
            <a:r>
              <a:rPr lang="es-ES" sz="18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&lt;1M€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No patrimonial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Si cumples dos años o mas, puedes aplicar 3 años mas aunque incumplas límite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B9FAEA-2D1F-4725-A7AE-ACF115CDD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11557"/>
              </p:ext>
            </p:extLst>
          </p:nvPr>
        </p:nvGraphicFramePr>
        <p:xfrm>
          <a:off x="4645027" y="1971921"/>
          <a:ext cx="3202973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2173">
                  <a:extLst>
                    <a:ext uri="{9D8B030D-6E8A-4147-A177-3AD203B41FA5}">
                      <a16:colId xmlns:a16="http://schemas.microsoft.com/office/drawing/2014/main" val="3253581640"/>
                    </a:ext>
                  </a:extLst>
                </a:gridCol>
                <a:gridCol w="813600">
                  <a:extLst>
                    <a:ext uri="{9D8B030D-6E8A-4147-A177-3AD203B41FA5}">
                      <a16:colId xmlns:a16="http://schemas.microsoft.com/office/drawing/2014/main" val="3818571036"/>
                    </a:ext>
                  </a:extLst>
                </a:gridCol>
                <a:gridCol w="1087200">
                  <a:extLst>
                    <a:ext uri="{9D8B030D-6E8A-4147-A177-3AD203B41FA5}">
                      <a16:colId xmlns:a16="http://schemas.microsoft.com/office/drawing/2014/main" val="2939233104"/>
                    </a:ext>
                  </a:extLst>
                </a:gridCol>
              </a:tblGrid>
              <a:tr h="326224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 Sociedad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 o Activo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Promedio </a:t>
                      </a:r>
                    </a:p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Plantilla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70218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Microempresa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≤2M</a:t>
                      </a:r>
                    </a:p>
                    <a:p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87866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Pequeña empresa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≤10M</a:t>
                      </a:r>
                    </a:p>
                    <a:p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28645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Mediana empresa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Act.≤43M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VO≤50M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&lt;250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21103"/>
                  </a:ext>
                </a:extLst>
              </a:tr>
            </a:tbl>
          </a:graphicData>
        </a:graphic>
      </p:graphicFrame>
      <p:sp>
        <p:nvSpPr>
          <p:cNvPr id="10" name="Marcador de contenido 7">
            <a:extLst>
              <a:ext uri="{FF2B5EF4-FFF2-40B4-BE49-F238E27FC236}">
                <a16:creationId xmlns:a16="http://schemas.microsoft.com/office/drawing/2014/main" id="{5CF9B5CE-597D-4AD9-9202-796EA958E5AC}"/>
              </a:ext>
            </a:extLst>
          </p:cNvPr>
          <p:cNvSpPr txBox="1">
            <a:spLocks/>
          </p:cNvSpPr>
          <p:nvPr/>
        </p:nvSpPr>
        <p:spPr>
          <a:xfrm>
            <a:off x="4572000" y="3570230"/>
            <a:ext cx="4040188" cy="1224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900" i="1" dirty="0">
                <a:latin typeface="Verdana" panose="020B0604030504040204" pitchFamily="34" charset="0"/>
                <a:ea typeface="Verdana" panose="020B0604030504040204" pitchFamily="34" charset="0"/>
              </a:rPr>
              <a:t>Requisitos del Reglamento UE 651/2014</a:t>
            </a:r>
          </a:p>
          <a:p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Lleve a cabo explotación económica</a:t>
            </a:r>
          </a:p>
          <a:p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No participada +25% empresas que no cumplan, salvo SCR</a:t>
            </a:r>
          </a:p>
        </p:txBody>
      </p:sp>
    </p:spTree>
    <p:extLst>
      <p:ext uri="{BB962C8B-B14F-4D97-AF65-F5344CB8AC3E}">
        <p14:creationId xmlns:p14="http://schemas.microsoft.com/office/powerpoint/2010/main" val="9364608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 Amortizaciones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3601" y="1866684"/>
            <a:ext cx="2664000" cy="1703546"/>
          </a:xfrm>
        </p:spPr>
        <p:txBody>
          <a:bodyPr anchor="t"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17. Amortización Inmovilizado Material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0" name="Marcador de contenido 7">
            <a:extLst>
              <a:ext uri="{FF2B5EF4-FFF2-40B4-BE49-F238E27FC236}">
                <a16:creationId xmlns:a16="http://schemas.microsoft.com/office/drawing/2014/main" id="{5CF9B5CE-597D-4AD9-9202-796EA958E5AC}"/>
              </a:ext>
            </a:extLst>
          </p:cNvPr>
          <p:cNvSpPr txBox="1">
            <a:spLocks/>
          </p:cNvSpPr>
          <p:nvPr/>
        </p:nvSpPr>
        <p:spPr>
          <a:xfrm>
            <a:off x="4572000" y="3570230"/>
            <a:ext cx="4040188" cy="1224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F0640411-0E43-4221-8A92-F99D19C78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69088"/>
              </p:ext>
            </p:extLst>
          </p:nvPr>
        </p:nvGraphicFramePr>
        <p:xfrm>
          <a:off x="4227499" y="1573270"/>
          <a:ext cx="3771701" cy="3096242"/>
        </p:xfrm>
        <a:graphic>
          <a:graphicData uri="http://schemas.openxmlformats.org/drawingml/2006/table">
            <a:tbl>
              <a:tblPr/>
              <a:tblGrid>
                <a:gridCol w="3111821">
                  <a:extLst>
                    <a:ext uri="{9D8B030D-6E8A-4147-A177-3AD203B41FA5}">
                      <a16:colId xmlns:a16="http://schemas.microsoft.com/office/drawing/2014/main" val="3308113395"/>
                    </a:ext>
                  </a:extLst>
                </a:gridCol>
                <a:gridCol w="659880">
                  <a:extLst>
                    <a:ext uri="{9D8B030D-6E8A-4147-A177-3AD203B41FA5}">
                      <a16:colId xmlns:a16="http://schemas.microsoft.com/office/drawing/2014/main" val="2188059844"/>
                    </a:ext>
                  </a:extLst>
                </a:gridCol>
              </a:tblGrid>
              <a:tr h="198076"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Elemento Patrimonial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Coef.Max</a:t>
                      </a:r>
                      <a:endParaRPr lang="es-ES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468489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Edificios para casa-habitación y oficina, uso comercial y/o servicios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469526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Edificios y pabellones para uso industrial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32945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Instalaciones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158070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Maquinaria para usos industriales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09890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Maquinaria para otros usos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220153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Buques y aeronaves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364219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Autobuses, camiones, furgonetas y similares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448714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Vehículos de turismo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500146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Moldes, modelos, troqueles y matrices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33,33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093124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Útiles y herramientas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33,33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35763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Mobiliario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901802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Equipos informáticos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33,33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463832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Películas de vídeo para alquiler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844528"/>
                  </a:ext>
                </a:extLst>
              </a:tr>
              <a:tr h="19807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Otros elementos no especificados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27566" marR="27566" marT="9189" marB="9189" anchor="ctr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39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1752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Amortizaciones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0877887-FD47-405B-AF6C-E9EEBA2A8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34350"/>
              </p:ext>
            </p:extLst>
          </p:nvPr>
        </p:nvGraphicFramePr>
        <p:xfrm>
          <a:off x="518400" y="2381705"/>
          <a:ext cx="6624001" cy="13839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92997">
                  <a:extLst>
                    <a:ext uri="{9D8B030D-6E8A-4147-A177-3AD203B41FA5}">
                      <a16:colId xmlns:a16="http://schemas.microsoft.com/office/drawing/2014/main" val="3253581640"/>
                    </a:ext>
                  </a:extLst>
                </a:gridCol>
                <a:gridCol w="1682589">
                  <a:extLst>
                    <a:ext uri="{9D8B030D-6E8A-4147-A177-3AD203B41FA5}">
                      <a16:colId xmlns:a16="http://schemas.microsoft.com/office/drawing/2014/main" val="3818571036"/>
                    </a:ext>
                  </a:extLst>
                </a:gridCol>
                <a:gridCol w="2248415">
                  <a:extLst>
                    <a:ext uri="{9D8B030D-6E8A-4147-A177-3AD203B41FA5}">
                      <a16:colId xmlns:a16="http://schemas.microsoft.com/office/drawing/2014/main" val="2939233104"/>
                    </a:ext>
                  </a:extLst>
                </a:gridCol>
              </a:tblGrid>
              <a:tr h="326224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Inmovilizado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 27/2014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70218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Intangible Vida útil indefinida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12.2; 5% (20 años)</a:t>
                      </a:r>
                    </a:p>
                    <a:p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20.1; 10% (10 años)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87866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Fondo comercio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12.2; 5% (20 años)</a:t>
                      </a:r>
                    </a:p>
                    <a:p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20.2; 12,5% (8 años)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28645"/>
                  </a:ext>
                </a:extLst>
              </a:tr>
              <a:tr h="326224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Fondo de comercio financiero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24; 12,5% (8 años)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21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4157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Libertad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Amort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27/2014:Art.12.3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21.1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01" y="2104782"/>
            <a:ext cx="3561764" cy="216545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 e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inversiones inmobiliarias 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afectas en </a:t>
            </a:r>
            <a:r>
              <a:rPr lang="es-ES" sz="12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ERDs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incrementa plantilla. Límite 120.000€xincremento de plantilla.</a:t>
            </a:r>
          </a:p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material,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intangible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e inversiones inmobiliarias de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SAL, SLL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. Adquiridos en sus 5 primeros años desde calificación como laboral.</a:t>
            </a:r>
          </a:p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 de importe unitario ≤ 300 euros, máximo 25.000 en PI</a:t>
            </a:r>
          </a:p>
          <a:p>
            <a:pPr marL="0" indent="0">
              <a:buNone/>
            </a:pP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3561764" cy="272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nuevo, excluidos edificios y vehículos con deducibilidad limitada adquiridos por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microempresas y pequeñas empresas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e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intangible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con valor unitario ≤1.500</a:t>
            </a:r>
          </a:p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 afecto a reducción impacto contaminante de la empresa</a:t>
            </a:r>
          </a:p>
          <a:p>
            <a:pPr>
              <a:buFont typeface="+mj-lt"/>
              <a:buAutoNum type="arabicPeriod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e intangible afecto a limpieza de suelos contaminados</a:t>
            </a:r>
          </a:p>
        </p:txBody>
      </p:sp>
    </p:spTree>
    <p:extLst>
      <p:ext uri="{BB962C8B-B14F-4D97-AF65-F5344CB8AC3E}">
        <p14:creationId xmlns:p14="http://schemas.microsoft.com/office/powerpoint/2010/main" val="13725074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Amort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Acelerada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27/2014:Art 103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21.2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01" y="2104782"/>
            <a:ext cx="3561764" cy="2165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Empresas de reducida dimensión.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nuevo, inversiones inmobiliarias e inmovilizado </a:t>
            </a:r>
            <a:r>
              <a:rPr lang="es-ES" sz="1200" u="sng" dirty="0">
                <a:latin typeface="Verdana" panose="020B0604030504040204" pitchFamily="34" charset="0"/>
                <a:ea typeface="Verdana" panose="020B0604030504040204" pitchFamily="34" charset="0"/>
              </a:rPr>
              <a:t>intangible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afecto. 2 veces coeficiente máximo en tablas.</a:t>
            </a:r>
          </a:p>
          <a:p>
            <a:pPr marL="0" indent="0">
              <a:buNone/>
            </a:pP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114800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Medianas empresas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nuevo, excluidos edificios y vehículos de deducibilidad limitada. Acelerar amortización a razón de 1,5 veces el coeficiente máximo de tablas.</a:t>
            </a:r>
          </a:p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Microempresas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Amortización conjunta de todo su inmovilizado material, intangible, inversiones inmobiliarias, excluido vehículos de deducibilidad limitada.</a:t>
            </a:r>
          </a:p>
          <a:p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Amort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del 25% del VN Fiscal.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VNF &lt;10% VC se amortiza todo y abandona el método.</a:t>
            </a:r>
          </a:p>
          <a:p>
            <a:pPr marL="400050" lvl="1" indent="0">
              <a:buNone/>
            </a:pPr>
            <a:r>
              <a:rPr lang="es-ES" sz="800" i="1" dirty="0">
                <a:latin typeface="Verdana" panose="020B0604030504040204" pitchFamily="34" charset="0"/>
                <a:ea typeface="Verdana" panose="020B0604030504040204" pitchFamily="34" charset="0"/>
              </a:rPr>
              <a:t>No se puede salir del método si no dejas de ser microempresa o amortizar todo.</a:t>
            </a:r>
          </a:p>
        </p:txBody>
      </p:sp>
    </p:spTree>
    <p:extLst>
      <p:ext uri="{BB962C8B-B14F-4D97-AF65-F5344CB8AC3E}">
        <p14:creationId xmlns:p14="http://schemas.microsoft.com/office/powerpoint/2010/main" val="17423095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Deterioros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13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0877887-FD47-405B-AF6C-E9EEBA2A8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89584"/>
              </p:ext>
            </p:extLst>
          </p:nvPr>
        </p:nvGraphicFramePr>
        <p:xfrm>
          <a:off x="418965" y="1954790"/>
          <a:ext cx="7970399" cy="24793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01035">
                  <a:extLst>
                    <a:ext uri="{9D8B030D-6E8A-4147-A177-3AD203B41FA5}">
                      <a16:colId xmlns:a16="http://schemas.microsoft.com/office/drawing/2014/main" val="3253581640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3818571036"/>
                    </a:ext>
                  </a:extLst>
                </a:gridCol>
                <a:gridCol w="3853364">
                  <a:extLst>
                    <a:ext uri="{9D8B030D-6E8A-4147-A177-3AD203B41FA5}">
                      <a16:colId xmlns:a16="http://schemas.microsoft.com/office/drawing/2014/main" val="2939233104"/>
                    </a:ext>
                  </a:extLst>
                </a:gridCol>
              </a:tblGrid>
              <a:tr h="347463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 27/2014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70218"/>
                  </a:ext>
                </a:extLst>
              </a:tr>
              <a:tr h="347463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Insolvencias de deudores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Sin diferencia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Sin diferencia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87866"/>
                  </a:ext>
                </a:extLst>
              </a:tr>
              <a:tr h="347463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Provisión global 1% s/saldos deudores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104; Solo 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22.3; Solo Micro y Pymes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28645"/>
                  </a:ext>
                </a:extLst>
              </a:tr>
              <a:tr h="535663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Deterioro de Inmovilizado material, inversiones inmobiliarias e intangible, incluido fondo de comercio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deducible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Normativa contable: Test del deterioro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21103"/>
                  </a:ext>
                </a:extLst>
              </a:tr>
              <a:tr h="398358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Deterioro de valores representativos participaciones en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13.2 + 15.k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deducible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23; Si con limitaciones.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713974"/>
                  </a:ext>
                </a:extLst>
              </a:tr>
              <a:tr h="389573"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Deterioro de valores representativos de deuda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 deducible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23.7; Si cotizan en mercados regulados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2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2112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Deterioro valores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8800" y="1386862"/>
            <a:ext cx="7758001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23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835200" y="1954790"/>
            <a:ext cx="7575601" cy="3021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participación es &gt;5% (3% si cotiza)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Máximo: [(Patrimonio neto + plusvalías tacitas) x % Participación]-Precio de adquisición.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Si la participada tiene participadas: Patrimonio Neto consolidado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No es deducible el deterioro en la medida que se haya aplicado el art 34 en su transmisión. Que otro haya tributado por la plusvalía en la venta de los valores.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No cotizadas o cotizadas del grupo</a:t>
            </a:r>
          </a:p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Max Variación FFPP x %</a:t>
            </a:r>
            <a:r>
              <a:rPr lang="es-ES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Part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 (eliminando aportaciones o devoluciones)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En todo caso no son deducibles los deterioros: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Entidades residentes en paraísos fiscales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Derivados del reparto de dividendos exentos por el 33.1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Sólo deducible el 50% del deterioro derivado de dividendos exentos al 50% por el 33.2</a:t>
            </a:r>
          </a:p>
        </p:txBody>
      </p:sp>
    </p:spTree>
    <p:extLst>
      <p:ext uri="{BB962C8B-B14F-4D97-AF65-F5344CB8AC3E}">
        <p14:creationId xmlns:p14="http://schemas.microsoft.com/office/powerpoint/2010/main" val="39104857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Inter.Ptamos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Partic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27/2014:Art 15.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31.5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01" y="2104781"/>
            <a:ext cx="3561764" cy="2391591"/>
          </a:xfrm>
        </p:spPr>
        <p:txBody>
          <a:bodyPr>
            <a:normAutofit fontScale="92500" lnSpcReduction="10000"/>
          </a:bodyPr>
          <a:lstStyle/>
          <a:p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financieros de 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préstamos participativos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del mismo 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grupo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art 42=retribución a fondos propios</a:t>
            </a:r>
          </a:p>
          <a:p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financieros de 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préstamos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con empresas del 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grupo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para adquirir o aportar a otras empresas del grupo, salvo motivos económicos válidos</a:t>
            </a:r>
          </a:p>
          <a:p>
            <a:pPr marL="0" indent="0">
              <a:buNone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927036" y="2107192"/>
            <a:ext cx="3561764" cy="216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114800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5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 financieros de préstamos participativos </a:t>
            </a:r>
            <a:r>
              <a:rPr lang="es-ES" sz="1500" u="sng" dirty="0">
                <a:latin typeface="Verdana" panose="020B0604030504040204" pitchFamily="34" charset="0"/>
                <a:ea typeface="Verdana" panose="020B0604030504040204" pitchFamily="34" charset="0"/>
              </a:rPr>
              <a:t>son deducibles </a:t>
            </a:r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si está previsto que en caso de amortización anticipada se incrementan los FFPP en la misma cuantía.</a:t>
            </a:r>
          </a:p>
          <a:p>
            <a:pPr marL="0" indent="0"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Con el límite del art 47. Subcapitalización</a:t>
            </a:r>
          </a:p>
          <a:p>
            <a:pPr marL="0" indent="0">
              <a:buNone/>
            </a:pPr>
            <a:endParaRPr lang="es-ES" sz="1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5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BI General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Reducc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Aportaciones SPS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35/2006:Art.51,52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a reducir: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30% Rendimientos trabajo y actividades económicas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Aportación participe o empresarial: 8.000€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Aportación empresarial seguro colectivo de dependencia: 5.000€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Exceso de aportación 5 años</a:t>
            </a:r>
          </a:p>
          <a:p>
            <a:pPr lvl="1"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 13/2013: Art. 70,71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a reducir: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Aportación participe: 5.000€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Aportación empresarial: 8.000€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de aportación participe + empresa: 12.000€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No reducción si participe está jubilado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Exceso de aportación 5 años, si no está jubilado</a:t>
            </a:r>
          </a:p>
        </p:txBody>
      </p:sp>
    </p:spTree>
    <p:extLst>
      <p:ext uri="{BB962C8B-B14F-4D97-AF65-F5344CB8AC3E}">
        <p14:creationId xmlns:p14="http://schemas.microsoft.com/office/powerpoint/2010/main" val="25669259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Atención a clientes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15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31.2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114800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Atenciones a clientes y proveedores: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Restauración, hostelería, viajes y desplazamientos:</a:t>
            </a:r>
          </a:p>
          <a:p>
            <a:pPr lvl="1"/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50% con límite de 5% VO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Regalos y obsequios: </a:t>
            </a:r>
          </a:p>
          <a:p>
            <a:pPr lvl="1"/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Importe por destinatario &lt;300€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s-ES" sz="1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60000"/>
            <a:ext cx="3760802" cy="2434622"/>
          </a:xfrm>
        </p:spPr>
        <p:txBody>
          <a:bodyPr/>
          <a:lstStyle/>
          <a:p>
            <a:r>
              <a:rPr lang="es-ES" dirty="0"/>
              <a:t>Atención a clientes y proveedores:</a:t>
            </a:r>
          </a:p>
          <a:p>
            <a:pPr lvl="1"/>
            <a:r>
              <a:rPr lang="es-ES" dirty="0"/>
              <a:t>Limite 1% INCN.</a:t>
            </a:r>
          </a:p>
        </p:txBody>
      </p:sp>
    </p:spTree>
    <p:extLst>
      <p:ext uri="{BB962C8B-B14F-4D97-AF65-F5344CB8AC3E}">
        <p14:creationId xmlns:p14="http://schemas.microsoft.com/office/powerpoint/2010/main" val="4277088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Vehículos turismos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3199" y="1380625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31.3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28BB60E-8C52-417B-96B6-98955CA7EAED}"/>
              </a:ext>
            </a:extLst>
          </p:cNvPr>
          <p:cNvSpPr/>
          <p:nvPr/>
        </p:nvSpPr>
        <p:spPr>
          <a:xfrm>
            <a:off x="828000" y="1928577"/>
            <a:ext cx="7858800" cy="2894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Norma general: No deducible turismos, remolques, ciclomotores y motocicletas.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Acreditación: Notoriamente relevante y habitual para la obtención de ingresos y pruebe afectación exclusiva a la actividad.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Amortización, arrendamiento: Min 5.000€ o %</a:t>
            </a:r>
            <a:r>
              <a:rPr lang="es-ES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Amort</a:t>
            </a: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 s/25.000€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Gastos financieros: % </a:t>
            </a:r>
            <a:r>
              <a:rPr lang="es-ES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pp</a:t>
            </a: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 25.000 s/coste adquisición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Mantenimientos y consumos: Máximo 6.000€</a:t>
            </a:r>
          </a:p>
          <a:p>
            <a:pPr>
              <a:lnSpc>
                <a:spcPct val="150000"/>
              </a:lnSpc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Afectación no exclusiva: Presunción 50%. 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Amortización, arrendamiento: 50% Min (2.500€ o 50%x%Amort s/25.000€)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Gastos financieros: 50%x% </a:t>
            </a:r>
            <a:r>
              <a:rPr lang="es-ES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pp</a:t>
            </a: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 25.000 s/coste adquisición</a:t>
            </a:r>
          </a:p>
          <a:p>
            <a:pPr lvl="1">
              <a:lnSpc>
                <a:spcPct val="15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Mantenimientos y consumos: 50% Máximo 3.000€</a:t>
            </a:r>
          </a:p>
        </p:txBody>
      </p:sp>
    </p:spTree>
    <p:extLst>
      <p:ext uri="{BB962C8B-B14F-4D97-AF65-F5344CB8AC3E}">
        <p14:creationId xmlns:p14="http://schemas.microsoft.com/office/powerpoint/2010/main" val="1035346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Microempresa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3199" y="1380625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32.4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28BB60E-8C52-417B-96B6-98955CA7EAED}"/>
              </a:ext>
            </a:extLst>
          </p:cNvPr>
          <p:cNvSpPr/>
          <p:nvPr/>
        </p:nvSpPr>
        <p:spPr>
          <a:xfrm>
            <a:off x="828000" y="1928577"/>
            <a:ext cx="7858800" cy="7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Microempresas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400" i="1" dirty="0">
                <a:latin typeface="Verdana" panose="020B0604030504040204" pitchFamily="34" charset="0"/>
                <a:ea typeface="Verdana" panose="020B0604030504040204" pitchFamily="34" charset="0"/>
              </a:rPr>
              <a:t>Gasto por compensación tributaria por las dificultades inherentes a su dimensión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3D691C-0B22-4442-89AE-083E98644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3733"/>
              </p:ext>
            </p:extLst>
          </p:nvPr>
        </p:nvGraphicFramePr>
        <p:xfrm>
          <a:off x="1083733" y="2850242"/>
          <a:ext cx="3183467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87787">
                  <a:extLst>
                    <a:ext uri="{9D8B030D-6E8A-4147-A177-3AD203B41FA5}">
                      <a16:colId xmlns:a16="http://schemas.microsoft.com/office/drawing/2014/main" val="2428575363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339433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Ejercicio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%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52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Hasta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7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3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2019 y siguientes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09579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CBFCF03-34F7-4E2F-886B-2ECBEAE49C88}"/>
              </a:ext>
            </a:extLst>
          </p:cNvPr>
          <p:cNvSpPr txBox="1"/>
          <p:nvPr/>
        </p:nvSpPr>
        <p:spPr>
          <a:xfrm>
            <a:off x="4863253" y="2905760"/>
            <a:ext cx="4003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Incompatible con: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Compensación para fomentar la capitalización empresarial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Reserva especial para nivelación de beneficios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Reserva especial para fomento del emprendimiento y el reforzamiento de la actividad productiva</a:t>
            </a:r>
          </a:p>
        </p:txBody>
      </p:sp>
    </p:spTree>
    <p:extLst>
      <p:ext uri="{BB962C8B-B14F-4D97-AF65-F5344CB8AC3E}">
        <p14:creationId xmlns:p14="http://schemas.microsoft.com/office/powerpoint/2010/main" val="9496137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PatenBox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Interno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3199" y="1380625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32.5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28BB60E-8C52-417B-96B6-98955CA7EAED}"/>
              </a:ext>
            </a:extLst>
          </p:cNvPr>
          <p:cNvSpPr/>
          <p:nvPr/>
        </p:nvSpPr>
        <p:spPr>
          <a:xfrm>
            <a:off x="828000" y="1928577"/>
            <a:ext cx="7858800" cy="2403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5% del precio de adquisición o coste de producción de su propiedad intelectual o industrial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Limite 0,5% de ingresos de la actividad económica desarrollada con esa propiedad intelectual o industrial.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No válido para obras literarias, artísticas o científicas, películas cinematográficas, derechos de imagen ni programas informáticos de exclusiva aplicación comercial.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7675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Gastos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Financieros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16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25 bis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3382470"/>
            <a:ext cx="4580962" cy="1477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0">
              <a:buNone/>
            </a:pPr>
            <a:r>
              <a:rPr lang="es-ES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NF: Art 47: </a:t>
            </a:r>
            <a:r>
              <a:rPr lang="es-ES" sz="2300" dirty="0">
                <a:latin typeface="Verdana" panose="020B0604030504040204" pitchFamily="34" charset="0"/>
                <a:ea typeface="Verdana" panose="020B0604030504040204" pitchFamily="34" charset="0"/>
              </a:rPr>
              <a:t>Subcapitalización.</a:t>
            </a:r>
          </a:p>
          <a:p>
            <a:pPr marL="0" indent="0">
              <a:buNone/>
            </a:pPr>
            <a:endParaRPr lang="es-ES" sz="1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Los intereses que correspondan al exceso de deuda remunerada con vinculadas sobre 3xVN fiscal, se consideran dividendos.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No aplica los primeros 10M€ de deuda.</a:t>
            </a:r>
          </a:p>
          <a:p>
            <a:pPr marL="0" indent="0">
              <a:buNone/>
            </a:pPr>
            <a:endParaRPr lang="es-ES" sz="1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60000"/>
            <a:ext cx="3760802" cy="2434622"/>
          </a:xfrm>
        </p:spPr>
        <p:txBody>
          <a:bodyPr/>
          <a:lstStyle/>
          <a:p>
            <a:r>
              <a:rPr lang="es-ES" dirty="0"/>
              <a:t>Limitación en la deducción de los gastos financieros Netos</a:t>
            </a:r>
          </a:p>
          <a:p>
            <a:pPr lvl="1"/>
            <a:r>
              <a:rPr lang="es-ES" dirty="0"/>
              <a:t>30% Beneficio operativo</a:t>
            </a:r>
          </a:p>
          <a:p>
            <a:pPr lvl="1"/>
            <a:r>
              <a:rPr lang="es-ES" dirty="0"/>
              <a:t>Sin límite 1 M€</a:t>
            </a:r>
          </a:p>
        </p:txBody>
      </p:sp>
      <p:sp>
        <p:nvSpPr>
          <p:cNvPr id="8" name="Marcador de contenido 5">
            <a:extLst>
              <a:ext uri="{FF2B5EF4-FFF2-40B4-BE49-F238E27FC236}">
                <a16:creationId xmlns:a16="http://schemas.microsoft.com/office/drawing/2014/main" id="{DF0FA071-9ED7-4226-99AC-261E52F8F489}"/>
              </a:ext>
            </a:extLst>
          </p:cNvPr>
          <p:cNvSpPr txBox="1">
            <a:spLocks/>
          </p:cNvSpPr>
          <p:nvPr/>
        </p:nvSpPr>
        <p:spPr>
          <a:xfrm>
            <a:off x="4296000" y="1954790"/>
            <a:ext cx="4390799" cy="13220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Limitación en la deducción de los gastos financieros Netos</a:t>
            </a:r>
          </a:p>
          <a:p>
            <a:pPr lvl="1"/>
            <a:r>
              <a:rPr lang="es-ES" dirty="0"/>
              <a:t>30% Beneficio operativo</a:t>
            </a:r>
          </a:p>
          <a:p>
            <a:pPr lvl="1"/>
            <a:r>
              <a:rPr lang="es-ES" dirty="0"/>
              <a:t>Sin límite 3 M€</a:t>
            </a:r>
          </a:p>
        </p:txBody>
      </p:sp>
    </p:spTree>
    <p:extLst>
      <p:ext uri="{BB962C8B-B14F-4D97-AF65-F5344CB8AC3E}">
        <p14:creationId xmlns:p14="http://schemas.microsoft.com/office/powerpoint/2010/main" val="32955726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Ingreso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Exención Reinversión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3199" y="1380625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28BB60E-8C52-417B-96B6-98955CA7EAED}"/>
              </a:ext>
            </a:extLst>
          </p:cNvPr>
          <p:cNvSpPr/>
          <p:nvPr/>
        </p:nvSpPr>
        <p:spPr>
          <a:xfrm>
            <a:off x="828000" y="1928577"/>
            <a:ext cx="7858800" cy="2587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Exentas las plusvalías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de transmisión onerosa de elementos patrimoniales del inmovilizado material, intangible o inversiones inmobiliarias afectos a explotaciones económicas.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El importe íntegro de la transmisión debe ser </a:t>
            </a: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reinvertido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1 año antes o 3 después.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Mantenimiento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de la reinversión: 5 años inmuebles, 3 bienes muebles.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0911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Ingresos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PatenBox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23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37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114800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Reducción BI: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70% S/</a:t>
            </a:r>
            <a:r>
              <a:rPr lang="es-ES" sz="1500" dirty="0" err="1">
                <a:latin typeface="Verdana" panose="020B0604030504040204" pitchFamily="34" charset="0"/>
                <a:ea typeface="Verdana" panose="020B0604030504040204" pitchFamily="34" charset="0"/>
              </a:rPr>
              <a:t>rto</a:t>
            </a:r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 de la cesión temporal.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No valido si se subcontrata con vinculadas + 30% de la investigación.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No para venta del I+D</a:t>
            </a:r>
          </a:p>
          <a:p>
            <a:r>
              <a:rPr lang="es-ES" sz="1500" dirty="0">
                <a:latin typeface="Verdana" panose="020B0604030504040204" pitchFamily="34" charset="0"/>
                <a:ea typeface="Verdana" panose="020B0604030504040204" pitchFamily="34" charset="0"/>
              </a:rPr>
              <a:t>No para dibujos y modelos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s-ES" sz="15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>
                <a:extLst>
                  <a:ext uri="{FF2B5EF4-FFF2-40B4-BE49-F238E27FC236}">
                    <a16:creationId xmlns:a16="http://schemas.microsoft.com/office/drawing/2014/main" id="{1747F6F0-B7F6-4544-9602-7213BD552B4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2160000"/>
                <a:ext cx="3760802" cy="2434622"/>
              </a:xfrm>
            </p:spPr>
            <p:txBody>
              <a:bodyPr>
                <a:normAutofit/>
              </a:bodyPr>
              <a:lstStyle/>
              <a:p>
                <a:r>
                  <a:rPr lang="es-ES" dirty="0"/>
                  <a:t>Reducción BI:</a:t>
                </a:r>
              </a:p>
              <a:p>
                <a:pPr marL="0" indent="0">
                  <a:buNone/>
                </a:pPr>
                <a:r>
                  <a:rPr lang="es-ES" dirty="0"/>
                  <a:t> </a:t>
                </a:r>
                <a14:m>
                  <m:oMath xmlns:m="http://schemas.openxmlformats.org/officeDocument/2006/math"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60%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𝐺𝑡𝑜𝑠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𝑣𝑖𝑛𝑐𝑢𝑙𝑎𝑑𝑎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+30%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𝑔𝑎𝑠𝑡𝑜𝑠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𝑖𝑛𝑣𝑒𝑠𝑡𝑖𝑔𝑎𝑐𝑖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ES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marL="0" indent="0">
                  <a:buNone/>
                </a:pPr>
                <a:r>
                  <a:rPr lang="es-ES" sz="18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del rendimiento de la cesión</a:t>
                </a:r>
              </a:p>
              <a:p>
                <a:pPr marL="0" indent="0">
                  <a:buNone/>
                </a:pPr>
                <a:r>
                  <a:rPr lang="es-ES" sz="1800" dirty="0" err="1">
                    <a:latin typeface="Verdana" panose="020B0604030504040204" pitchFamily="34" charset="0"/>
                    <a:ea typeface="Verdana" panose="020B0604030504040204" pitchFamily="34" charset="0"/>
                  </a:rPr>
                  <a:t>max</a:t>
                </a:r>
                <a:r>
                  <a:rPr lang="es-ES" sz="18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60%</a:t>
                </a:r>
              </a:p>
            </p:txBody>
          </p:sp>
        </mc:Choice>
        <mc:Fallback xmlns="">
          <p:sp>
            <p:nvSpPr>
              <p:cNvPr id="6" name="Marcador de contenido 5">
                <a:extLst>
                  <a:ext uri="{FF2B5EF4-FFF2-40B4-BE49-F238E27FC236}">
                    <a16:creationId xmlns:a16="http://schemas.microsoft.com/office/drawing/2014/main" id="{1747F6F0-B7F6-4544-9602-7213BD552B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2160000"/>
                <a:ext cx="3760802" cy="2434622"/>
              </a:xfrm>
              <a:blipFill>
                <a:blip r:embed="rId4"/>
                <a:stretch>
                  <a:fillRect l="-2107" t="-2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9974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Ingresos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Exit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Tax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19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41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160000"/>
            <a:ext cx="4114800" cy="27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Integración de plusvalías de bienes afectos por traslados en UE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Fraccionamiento de pago en 5 años.</a:t>
            </a:r>
          </a:p>
          <a:p>
            <a:pPr marL="0" indent="0">
              <a:buNone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60000"/>
            <a:ext cx="3760802" cy="2434622"/>
          </a:xfrm>
        </p:spPr>
        <p:txBody>
          <a:bodyPr>
            <a:normAutofit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Integración de plusvalías de bienes afectos por traslados en UE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Aplazado hasta su transmisión a terceros o salida de la UE.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9153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aplic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Reserva Capitalización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25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41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114800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Igual que NC pero.. 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Microempresas y pequeñas: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14%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Microempresas no aplicable si han aplicado Gasto por compensación tributaria por las dificultades inherentes a su dimensión</a:t>
            </a:r>
          </a:p>
          <a:p>
            <a:pPr marL="0" indent="0">
              <a:buNone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599" y="2125440"/>
            <a:ext cx="3852015" cy="2434622"/>
          </a:xfrm>
        </p:spPr>
        <p:txBody>
          <a:bodyPr>
            <a:normAutofit fontScale="92500"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Contribuyentes tributen al tipo del 1 o 6 art 29 (25% y 30%)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Reducción: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10% s/Incremento de FFPP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Mantenimiento del incremento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 años salvo por pérdidas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Dotar reserva indisponible</a:t>
            </a:r>
          </a:p>
        </p:txBody>
      </p:sp>
    </p:spTree>
    <p:extLst>
      <p:ext uri="{BB962C8B-B14F-4D97-AF65-F5344CB8AC3E}">
        <p14:creationId xmlns:p14="http://schemas.microsoft.com/office/powerpoint/2010/main" val="39984969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aplic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Reserva Nivelación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Bº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105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52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Importe dotado, máximo: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10%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distribuible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Max 15% BI del periodo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Acumulado de la reserva: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20% PN fiscal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Aplicación en PI BI&lt;0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5 años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(sino devolver +10%)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Microempresas y pequeñas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15% </a:t>
            </a: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(incompatible con </a:t>
            </a:r>
            <a:r>
              <a:rPr lang="es-ES" sz="800" dirty="0" err="1">
                <a:latin typeface="Verdana" panose="020B0604030504040204" pitchFamily="34" charset="0"/>
                <a:ea typeface="Verdana" panose="020B0604030504040204" pitchFamily="34" charset="0"/>
              </a:rPr>
              <a:t>Gto</a:t>
            </a: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 compensación </a:t>
            </a:r>
            <a:r>
              <a:rPr lang="es-ES" sz="800" dirty="0" err="1">
                <a:latin typeface="Verdana" panose="020B0604030504040204" pitchFamily="34" charset="0"/>
                <a:ea typeface="Verdana" panose="020B0604030504040204" pitchFamily="34" charset="0"/>
              </a:rPr>
              <a:t>dif</a:t>
            </a: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 dimensión)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125440"/>
            <a:ext cx="3760802" cy="2434622"/>
          </a:xfrm>
        </p:spPr>
        <p:txBody>
          <a:bodyPr>
            <a:normAutofit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Sólo en ERD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Importe dotado, máximo: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10% BI del periodo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1M€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Aplicación en PI BI&lt;0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5 años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(sino devolver)</a:t>
            </a:r>
          </a:p>
          <a:p>
            <a:pPr lvl="1"/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6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5068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BI General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Reducc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Aport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. SPS Minusválidos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35/2006:Art.53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Discapacidad física o sensorial &gt;65%, psíquica &gt;33% o incapacidad declarada judicialmente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a favor de familiar minusválido: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10.000€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minusválido: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24.250€</a:t>
            </a:r>
          </a:p>
          <a:p>
            <a:pPr>
              <a:lnSpc>
                <a:spcPct val="150000"/>
              </a:lnSpc>
            </a:pP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combinada: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24.250€</a:t>
            </a:r>
          </a:p>
          <a:p>
            <a:pPr lvl="1"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 13/2013: Art. 72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Discapacidad física o sensorial &gt;65%, psíquica &gt;33% o incapacidad declarada judicialmente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a favor de familiar minusválido: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8.000€</a:t>
            </a:r>
          </a:p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minusválido: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24.250€</a:t>
            </a:r>
          </a:p>
          <a:p>
            <a:pPr>
              <a:lnSpc>
                <a:spcPct val="150000"/>
              </a:lnSpc>
            </a:pP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Aportación máxima combinada: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24.250€</a:t>
            </a:r>
          </a:p>
        </p:txBody>
      </p:sp>
    </p:spTree>
    <p:extLst>
      <p:ext uri="{BB962C8B-B14F-4D97-AF65-F5344CB8AC3E}">
        <p14:creationId xmlns:p14="http://schemas.microsoft.com/office/powerpoint/2010/main" val="28184028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Corrección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aplic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rdos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Reserva emprendimiento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34" y="1386862"/>
            <a:ext cx="800946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53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619759" y="1954790"/>
            <a:ext cx="8009468" cy="3036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Reserva especial para el fomento del emprendimiento y reforzamiento de la actividad productiva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Reducción de BI: 60% dotación a esta reserva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Importe máximo de la reserva: 50% PN fiscal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Destino en 3 años 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Activos no corrientes nuevos (el doble de lo dotado)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Elementos de mejoría ambiental de los procesos </a:t>
            </a:r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(incompatible con deducción art 65)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Adquisición mercado primario participaciones +5% de determinadas empresas. Acuerdo con administración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Inversión en etapa inicial de microempresas, Pymes alto potencial de crecimiento. Max 100.000€ (Business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angels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Lo no invertido en 3 años: Devolver + 15%</a:t>
            </a:r>
          </a:p>
        </p:txBody>
      </p:sp>
    </p:spTree>
    <p:extLst>
      <p:ext uri="{BB962C8B-B14F-4D97-AF65-F5344CB8AC3E}">
        <p14:creationId xmlns:p14="http://schemas.microsoft.com/office/powerpoint/2010/main" val="38791042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Compensación de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BINs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26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55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microempresas y pequeñas empresas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el resto de sociedades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Máximo 30 años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125440"/>
            <a:ext cx="3760802" cy="2434622"/>
          </a:xfrm>
        </p:spPr>
        <p:txBody>
          <a:bodyPr>
            <a:normAutofit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Límite: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Sin límite 1M€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Derecho a comprobar las </a:t>
            </a:r>
            <a:r>
              <a:rPr lang="es-E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BINs</a:t>
            </a: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 10 años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ACED4D-0B56-42C1-9CD1-65E986D34311}"/>
              </a:ext>
            </a:extLst>
          </p:cNvPr>
          <p:cNvSpPr/>
          <p:nvPr/>
        </p:nvSpPr>
        <p:spPr>
          <a:xfrm rot="1836492">
            <a:off x="7377397" y="1761937"/>
            <a:ext cx="1718804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22225">
                  <a:solidFill>
                    <a:schemeClr val="accent2">
                      <a:alpha val="4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effectLst/>
              </a:rPr>
              <a:t>Novedad 2018</a:t>
            </a:r>
          </a:p>
        </p:txBody>
      </p:sp>
    </p:spTree>
    <p:extLst>
      <p:ext uri="{BB962C8B-B14F-4D97-AF65-F5344CB8AC3E}">
        <p14:creationId xmlns:p14="http://schemas.microsoft.com/office/powerpoint/2010/main" val="20743070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Tipo de gravamen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29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56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125440"/>
            <a:ext cx="3760802" cy="2434622"/>
          </a:xfrm>
        </p:spPr>
        <p:txBody>
          <a:bodyPr>
            <a:normAutofit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General: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25%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Primera BI&gt;0 y siguiente. 15%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1" indent="-342900">
              <a:buFont typeface="Arial"/>
              <a:buChar char="•"/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Entidades de crédito:</a:t>
            </a:r>
          </a:p>
          <a:p>
            <a:pPr marL="742950" lvl="2" indent="-342900"/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30%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CACED4D-0B56-42C1-9CD1-65E986D34311}"/>
              </a:ext>
            </a:extLst>
          </p:cNvPr>
          <p:cNvSpPr/>
          <p:nvPr/>
        </p:nvSpPr>
        <p:spPr>
          <a:xfrm rot="1836492">
            <a:off x="7377397" y="1761937"/>
            <a:ext cx="1718804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22225">
                  <a:solidFill>
                    <a:schemeClr val="accent2">
                      <a:alpha val="4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effectLst/>
              </a:rPr>
              <a:t>Novedad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E1AFD34-C198-4EF2-A618-CA9B0A50B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13679"/>
              </p:ext>
            </p:extLst>
          </p:nvPr>
        </p:nvGraphicFramePr>
        <p:xfrm>
          <a:off x="4116402" y="2162743"/>
          <a:ext cx="4346875" cy="1549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4105">
                  <a:extLst>
                    <a:ext uri="{9D8B030D-6E8A-4147-A177-3AD203B41FA5}">
                      <a16:colId xmlns:a16="http://schemas.microsoft.com/office/drawing/2014/main" val="3966990651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316540281"/>
                    </a:ext>
                  </a:extLst>
                </a:gridCol>
                <a:gridCol w="636693">
                  <a:extLst>
                    <a:ext uri="{9D8B030D-6E8A-4147-A177-3AD203B41FA5}">
                      <a16:colId xmlns:a16="http://schemas.microsoft.com/office/drawing/2014/main" val="3268923828"/>
                    </a:ext>
                  </a:extLst>
                </a:gridCol>
                <a:gridCol w="985517">
                  <a:extLst>
                    <a:ext uri="{9D8B030D-6E8A-4147-A177-3AD203B41FA5}">
                      <a16:colId xmlns:a16="http://schemas.microsoft.com/office/drawing/2014/main" val="2101506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Hasta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 en adelante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71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Pequeñas empresas y microempresas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1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Entidades de crédito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35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2945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Tributación mínima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34" y="1386862"/>
            <a:ext cx="800946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59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46EADD-52B5-40E8-BE6E-2BAC4D81B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92015"/>
              </p:ext>
            </p:extLst>
          </p:nvPr>
        </p:nvGraphicFramePr>
        <p:xfrm>
          <a:off x="761107" y="2847211"/>
          <a:ext cx="4346875" cy="1549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4105">
                  <a:extLst>
                    <a:ext uri="{9D8B030D-6E8A-4147-A177-3AD203B41FA5}">
                      <a16:colId xmlns:a16="http://schemas.microsoft.com/office/drawing/2014/main" val="3966990651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316540281"/>
                    </a:ext>
                  </a:extLst>
                </a:gridCol>
                <a:gridCol w="636693">
                  <a:extLst>
                    <a:ext uri="{9D8B030D-6E8A-4147-A177-3AD203B41FA5}">
                      <a16:colId xmlns:a16="http://schemas.microsoft.com/office/drawing/2014/main" val="3268923828"/>
                    </a:ext>
                  </a:extLst>
                </a:gridCol>
                <a:gridCol w="985517">
                  <a:extLst>
                    <a:ext uri="{9D8B030D-6E8A-4147-A177-3AD203B41FA5}">
                      <a16:colId xmlns:a16="http://schemas.microsoft.com/office/drawing/2014/main" val="2101506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Hasta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 en adelante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71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86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Pequeñas empresas y microempresas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1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5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Entidades de crédito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20,25%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35569"/>
                  </a:ext>
                </a:extLst>
              </a:tr>
            </a:tbl>
          </a:graphicData>
        </a:graphic>
      </p:graphicFrame>
      <p:sp>
        <p:nvSpPr>
          <p:cNvPr id="8" name="Marcador de contenido 5">
            <a:extLst>
              <a:ext uri="{FF2B5EF4-FFF2-40B4-BE49-F238E27FC236}">
                <a16:creationId xmlns:a16="http://schemas.microsoft.com/office/drawing/2014/main" id="{6473A479-331B-457F-9D32-37173FE6B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599" y="1982334"/>
            <a:ext cx="5157893" cy="624533"/>
          </a:xfrm>
        </p:spPr>
        <p:txBody>
          <a:bodyPr>
            <a:normAutofit/>
          </a:bodyPr>
          <a:lstStyle/>
          <a:p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La cuota efectiva no puede ser inferior al siguiente % sobre la BI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351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870858"/>
            <a:ext cx="8521795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Deducciones </a:t>
            </a:r>
            <a:r>
              <a:rPr lang="es-ES" sz="36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Inver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 activos no corrientes nuevos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4746" y="1386862"/>
            <a:ext cx="796205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61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5">
            <a:extLst>
              <a:ext uri="{FF2B5EF4-FFF2-40B4-BE49-F238E27FC236}">
                <a16:creationId xmlns:a16="http://schemas.microsoft.com/office/drawing/2014/main" id="{6473A479-331B-457F-9D32-37173FE6B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867" y="1982334"/>
            <a:ext cx="7328746" cy="2921559"/>
          </a:xfrm>
        </p:spPr>
        <p:txBody>
          <a:bodyPr>
            <a:normAutofit/>
          </a:bodyPr>
          <a:lstStyle/>
          <a:p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Deducción 10% por inversiones en los siguientes activos:</a:t>
            </a:r>
          </a:p>
          <a:p>
            <a:pPr lvl="1"/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Activos no corrientes nuevos o inversiones inmobiliarias</a:t>
            </a:r>
          </a:p>
          <a:p>
            <a:pPr lvl="1"/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Adquisición de pabellones industriales rehabilitados, para su rehabilitación o la rehabilitación de uno en propiedad</a:t>
            </a:r>
          </a:p>
          <a:p>
            <a:pPr lvl="1"/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Aplicaciones informáticas</a:t>
            </a:r>
          </a:p>
          <a:p>
            <a:pPr marL="342900" lvl="1" indent="-342900">
              <a:buFont typeface="Arial"/>
              <a:buChar char="•"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Deducción 5% sobre:</a:t>
            </a:r>
          </a:p>
          <a:p>
            <a:pPr lvl="1"/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Mejoras sobre inmueble propio</a:t>
            </a:r>
          </a:p>
          <a:p>
            <a:pPr lvl="1"/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Mejoras sobre inmueble arrendado</a:t>
            </a:r>
          </a:p>
          <a:p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Requisitos de inversión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Supere el 10% VNC preexistente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O supere 5M€</a:t>
            </a:r>
          </a:p>
        </p:txBody>
      </p:sp>
    </p:spTree>
    <p:extLst>
      <p:ext uri="{BB962C8B-B14F-4D97-AF65-F5344CB8AC3E}">
        <p14:creationId xmlns:p14="http://schemas.microsoft.com/office/powerpoint/2010/main" val="25156331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Deducciones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I+D+i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35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62, 63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Deducción General: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Exceso media 2 últimos años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Personal investigador cualificado, subcontratado a universidades, centros tecnológicos…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Incremento del 20% 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e intangible, excluido edificios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10%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Deducción innovación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20%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016000"/>
            <a:ext cx="3760802" cy="2982720"/>
          </a:xfrm>
        </p:spPr>
        <p:txBody>
          <a:bodyPr>
            <a:normAutofit fontScale="92500" lnSpcReduction="20000"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Deducción General: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25%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Exceso media 2 últimos años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42%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Personal investigador cualificado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Incremento del 17% 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Inmovilizado material e intangible, excluido edificios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8%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Deducción innovación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12%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692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Deducciones </a:t>
            </a:r>
            <a:r>
              <a:rPr lang="es-ES" sz="36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Transferencia deducciones </a:t>
            </a:r>
            <a:r>
              <a:rPr lang="es-ES" sz="2000" dirty="0">
                <a:latin typeface="Verdana" panose="020B0604030504040204" pitchFamily="34" charset="0"/>
                <a:ea typeface="Verdana" panose="020B0604030504040204" pitchFamily="34" charset="0"/>
              </a:rPr>
              <a:t>I+D+i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4746" y="1386862"/>
            <a:ext cx="796205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64 bis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5">
            <a:extLst>
              <a:ext uri="{FF2B5EF4-FFF2-40B4-BE49-F238E27FC236}">
                <a16:creationId xmlns:a16="http://schemas.microsoft.com/office/drawing/2014/main" id="{6473A479-331B-457F-9D32-37173FE6B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867" y="1982334"/>
            <a:ext cx="7328746" cy="29215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Transferencia de parte de las deducciones de I+D+i a un inversor.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Inversor no adquiere derechos sobre investigación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Recibe parte del crédito fiscal con el limite de 1,2 veces la inversión realizada</a:t>
            </a:r>
          </a:p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Requiere informe vinculante previo con la administración.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5655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Deducciones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Creación de empleo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37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66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Deducción del menor de: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25% s/ Salario Bruto Anual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5.000€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Salario Bruto &gt; 170% SMI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Mantenimiento nivel de empleo indefinido 3 años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No se reduzca el salario del trabajador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016000"/>
            <a:ext cx="3760802" cy="2982720"/>
          </a:xfrm>
        </p:spPr>
        <p:txBody>
          <a:bodyPr>
            <a:normAutofit fontScale="85000" lnSpcReduction="20000"/>
          </a:bodyPr>
          <a:lstStyle/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Primer trabajador con contrato de apoyo a emprendedores  &lt; 30 años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3.000€</a:t>
            </a:r>
          </a:p>
          <a:p>
            <a:r>
              <a:rPr lang="es-ES" sz="1700" dirty="0">
                <a:latin typeface="Verdana" panose="020B0604030504040204" pitchFamily="34" charset="0"/>
                <a:ea typeface="Verdana" panose="020B0604030504040204" pitchFamily="34" charset="0"/>
              </a:rPr>
              <a:t>Entidades &lt; 50 trabajadores contratos apoyo al emprendedores con beneficiarios de prestación.</a:t>
            </a:r>
          </a:p>
          <a:p>
            <a:pPr marL="457200" lvl="1" indent="0">
              <a:buNone/>
            </a:pPr>
            <a:r>
              <a:rPr lang="es-ES" sz="1300" dirty="0">
                <a:latin typeface="Verdana" panose="020B0604030504040204" pitchFamily="34" charset="0"/>
                <a:ea typeface="Verdana" panose="020B0604030504040204" pitchFamily="34" charset="0"/>
              </a:rPr>
              <a:t>Deducción 50% del menor de: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Prestación por desempleo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pte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de cobrar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12 mensualidades de prestación por desempleo.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Aplicación al terminar el año de prueba</a:t>
            </a:r>
          </a:p>
          <a:p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Mantenimiento 3 años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702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Deducciones </a:t>
            </a:r>
            <a:r>
              <a:rPr lang="es-ES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 Limites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39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67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8802" y="1946640"/>
            <a:ext cx="3760802" cy="2982720"/>
          </a:xfrm>
        </p:spPr>
        <p:txBody>
          <a:bodyPr>
            <a:normAutofit/>
          </a:bodyPr>
          <a:lstStyle/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temporal: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30 años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cuantitativo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35% s/CI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70% s / CI restante I+D+i</a:t>
            </a:r>
          </a:p>
        </p:txBody>
      </p:sp>
      <p:sp>
        <p:nvSpPr>
          <p:cNvPr id="9" name="Marcador de contenido 5">
            <a:extLst>
              <a:ext uri="{FF2B5EF4-FFF2-40B4-BE49-F238E27FC236}">
                <a16:creationId xmlns:a16="http://schemas.microsoft.com/office/drawing/2014/main" id="{15197EE8-0F74-4B5E-8FD7-E3092E6BF22C}"/>
              </a:ext>
            </a:extLst>
          </p:cNvPr>
          <p:cNvSpPr txBox="1">
            <a:spLocks/>
          </p:cNvSpPr>
          <p:nvPr/>
        </p:nvSpPr>
        <p:spPr>
          <a:xfrm>
            <a:off x="392853" y="1986453"/>
            <a:ext cx="3760802" cy="298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temporal: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15 años (18 I+D+i)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Límite cuantitativo General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25% s/CI</a:t>
            </a:r>
          </a:p>
          <a:p>
            <a:pPr lvl="1"/>
            <a:r>
              <a:rPr lang="es-ES_tradnl" sz="1050" dirty="0">
                <a:latin typeface="Verdana" panose="020B0604030504040204" pitchFamily="34" charset="0"/>
                <a:ea typeface="Verdana" panose="020B0604030504040204" pitchFamily="34" charset="0"/>
              </a:rPr>
              <a:t>No aplicable a producciones cinematográficas extranjeras 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Excepción: 50% si </a:t>
            </a:r>
            <a:r>
              <a:rPr lang="es-ES_tradnl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ded</a:t>
            </a:r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_tradnl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I+D+ia</a:t>
            </a:r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&gt;10% s/CI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Exoneración límite y pago adelantado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8314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Pago fraccionado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40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130 bis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016000"/>
            <a:ext cx="3760802" cy="2982720"/>
          </a:xfrm>
        </p:spPr>
        <p:txBody>
          <a:bodyPr>
            <a:normAutofit/>
          </a:bodyPr>
          <a:lstStyle/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Plazo presentación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Del 1 al 20 de abril, octubre y diciembre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Exonerado de presentar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Microempresas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Pequeña empresa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Importe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18 s/ (CI</a:t>
            </a:r>
            <a:r>
              <a:rPr lang="es-ES_tradnl" sz="14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  <a:r>
              <a:rPr lang="es-ES_tradnl" sz="65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_tradnl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ded</a:t>
            </a: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s-ES_tradnl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bonif</a:t>
            </a: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 y </a:t>
            </a:r>
            <a:r>
              <a:rPr lang="es-ES_tradnl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ret</a:t>
            </a: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5/7 x t/g s/</a:t>
            </a:r>
            <a:r>
              <a:rPr lang="es-ES_tradnl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Rdo</a:t>
            </a: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 BI</a:t>
            </a:r>
            <a:r>
              <a:rPr lang="es-ES_tradnl" sz="14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3,9,11</a:t>
            </a:r>
            <a:endParaRPr lang="es-ES" sz="1400" baseline="-2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A528C7D-7E2C-4CC9-9E00-C800DC2D010B}"/>
              </a:ext>
            </a:extLst>
          </p:cNvPr>
          <p:cNvSpPr/>
          <p:nvPr/>
        </p:nvSpPr>
        <p:spPr>
          <a:xfrm rot="1836492">
            <a:off x="7377397" y="1761937"/>
            <a:ext cx="1718804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22225">
                  <a:solidFill>
                    <a:schemeClr val="accent2">
                      <a:alpha val="4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effectLst/>
              </a:rPr>
              <a:t>Novedad 2018</a:t>
            </a:r>
          </a:p>
        </p:txBody>
      </p:sp>
      <p:sp>
        <p:nvSpPr>
          <p:cNvPr id="9" name="Marcador de contenido 5">
            <a:extLst>
              <a:ext uri="{FF2B5EF4-FFF2-40B4-BE49-F238E27FC236}">
                <a16:creationId xmlns:a16="http://schemas.microsoft.com/office/drawing/2014/main" id="{A5B1FDB1-CD67-4660-870B-68FD154A269C}"/>
              </a:ext>
            </a:extLst>
          </p:cNvPr>
          <p:cNvSpPr txBox="1">
            <a:spLocks/>
          </p:cNvSpPr>
          <p:nvPr/>
        </p:nvSpPr>
        <p:spPr>
          <a:xfrm>
            <a:off x="4268802" y="2016000"/>
            <a:ext cx="3760802" cy="2913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Plazo presentación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Del 1 al 25 de octubre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Exonerado de presentar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Microempresas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Pequeña empresa</a:t>
            </a:r>
          </a:p>
          <a:p>
            <a:r>
              <a:rPr lang="es-ES_tradnl" sz="1800" dirty="0">
                <a:latin typeface="Verdana" panose="020B0604030504040204" pitchFamily="34" charset="0"/>
                <a:ea typeface="Verdana" panose="020B0604030504040204" pitchFamily="34" charset="0"/>
              </a:rPr>
              <a:t>Importe</a:t>
            </a:r>
          </a:p>
          <a:p>
            <a:pPr lvl="1"/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5% s/ BI</a:t>
            </a:r>
            <a:r>
              <a:rPr lang="es-ES_tradnl" sz="14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  <a:r>
              <a:rPr lang="es-ES_tradnl" sz="1400" dirty="0">
                <a:latin typeface="Verdana" panose="020B0604030504040204" pitchFamily="34" charset="0"/>
                <a:ea typeface="Verdana" panose="020B0604030504040204" pitchFamily="34" charset="0"/>
              </a:rPr>
              <a:t> -Ret</a:t>
            </a:r>
            <a:r>
              <a:rPr lang="es-ES_tradnl" sz="14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a-1</a:t>
            </a:r>
          </a:p>
          <a:p>
            <a:pPr lvl="1"/>
            <a:endParaRPr lang="es-ES_tradnl" sz="650" baseline="-2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42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BI General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Reducción Rescate K SPS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35/2006:Art.18.3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Reducción rescate en forma de capital SPS no empresariales: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30%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Mas de 2 años de 1ª aportación</a:t>
            </a:r>
          </a:p>
          <a:p>
            <a:pPr lvl="1"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 13/2013: Art. 70,71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9"/>
            <a:ext cx="4041775" cy="2875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800" dirty="0">
                <a:latin typeface="Verdana" panose="020B0604030504040204" pitchFamily="34" charset="0"/>
                <a:ea typeface="Verdana" panose="020B0604030504040204" pitchFamily="34" charset="0"/>
              </a:rPr>
              <a:t>Reducción rescate en forma de capital SPS no contrato seguro compromiso por pensiones: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Integración 60% (Reducción 40%)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Mas de 2 años de 1ª aportación</a:t>
            </a:r>
          </a:p>
        </p:txBody>
      </p:sp>
    </p:spTree>
    <p:extLst>
      <p:ext uri="{BB962C8B-B14F-4D97-AF65-F5344CB8AC3E}">
        <p14:creationId xmlns:p14="http://schemas.microsoft.com/office/powerpoint/2010/main" val="382385566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Sociedad Patrimonial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Concepto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 Art 5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14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016000"/>
            <a:ext cx="2403784" cy="1015958"/>
          </a:xfrm>
        </p:spPr>
        <p:txBody>
          <a:bodyPr>
            <a:normAutofit/>
          </a:bodyPr>
          <a:lstStyle/>
          <a:p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+1/2 activo valores o elementos no afectos a una actividad económica</a:t>
            </a:r>
            <a:endParaRPr lang="es-ES" sz="1050" baseline="-2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5">
            <a:extLst>
              <a:ext uri="{FF2B5EF4-FFF2-40B4-BE49-F238E27FC236}">
                <a16:creationId xmlns:a16="http://schemas.microsoft.com/office/drawing/2014/main" id="{A5B1FDB1-CD67-4660-870B-68FD154A269C}"/>
              </a:ext>
            </a:extLst>
          </p:cNvPr>
          <p:cNvSpPr txBox="1">
            <a:spLocks/>
          </p:cNvSpPr>
          <p:nvPr/>
        </p:nvSpPr>
        <p:spPr>
          <a:xfrm>
            <a:off x="4268802" y="1946640"/>
            <a:ext cx="3760802" cy="298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sz="650" baseline="-2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Marcador de contenido 5">
            <a:extLst>
              <a:ext uri="{FF2B5EF4-FFF2-40B4-BE49-F238E27FC236}">
                <a16:creationId xmlns:a16="http://schemas.microsoft.com/office/drawing/2014/main" id="{E0D8F9DB-374F-4205-B6B4-1BF31200B902}"/>
              </a:ext>
            </a:extLst>
          </p:cNvPr>
          <p:cNvSpPr txBox="1">
            <a:spLocks/>
          </p:cNvSpPr>
          <p:nvPr/>
        </p:nvSpPr>
        <p:spPr>
          <a:xfrm>
            <a:off x="3325827" y="1946640"/>
            <a:ext cx="5303400" cy="305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Cumplir los 3 requisitos:</a:t>
            </a:r>
          </a:p>
          <a:p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+90 días del PI +1/2 activo valores o elementos no afectos a una actividad económica</a:t>
            </a:r>
          </a:p>
          <a:p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+75% derechos de voto o participación:</a:t>
            </a:r>
          </a:p>
          <a:p>
            <a:pPr lvl="1"/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Personas físicas</a:t>
            </a:r>
          </a:p>
          <a:p>
            <a:pPr lvl="1"/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Sociedades patrimoniales</a:t>
            </a:r>
          </a:p>
          <a:p>
            <a:pPr lvl="1"/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Sociedades vinculadas a éstas </a:t>
            </a:r>
          </a:p>
          <a:p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+80% de los ingresos procede de:</a:t>
            </a:r>
          </a:p>
          <a:p>
            <a:pPr lvl="1"/>
            <a:r>
              <a:rPr lang="es-ES_trad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Rtas</a:t>
            </a:r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 de ahorro</a:t>
            </a:r>
          </a:p>
          <a:p>
            <a:pPr lvl="1"/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Arrendamiento o cesión de inmuebles no </a:t>
            </a:r>
            <a:r>
              <a:rPr lang="es-ES_trad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act</a:t>
            </a:r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 económica (5 empleados no vinculados)</a:t>
            </a:r>
          </a:p>
          <a:p>
            <a:pPr lvl="1"/>
            <a:r>
              <a:rPr lang="es-ES_tradnl" sz="1200" dirty="0">
                <a:latin typeface="Verdana" panose="020B0604030504040204" pitchFamily="34" charset="0"/>
                <a:ea typeface="Verdana" panose="020B0604030504040204" pitchFamily="34" charset="0"/>
              </a:rPr>
              <a:t>Cesión de capitales o prestación de servicios a entidades vinculadas salvo tenga medios materiales y humanos proporcionales.</a:t>
            </a:r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14DB48D-E5E9-4CFE-98BE-4E34A6523D7D}"/>
              </a:ext>
            </a:extLst>
          </p:cNvPr>
          <p:cNvSpPr/>
          <p:nvPr/>
        </p:nvSpPr>
        <p:spPr>
          <a:xfrm>
            <a:off x="6956545" y="1426718"/>
            <a:ext cx="1391728" cy="40011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22225">
                  <a:solidFill>
                    <a:schemeClr val="accent2">
                      <a:alpha val="4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50000"/>
                  </a:schemeClr>
                </a:solidFill>
                <a:effectLst/>
              </a:rPr>
              <a:t>Importante</a:t>
            </a:r>
          </a:p>
        </p:txBody>
      </p:sp>
    </p:spTree>
    <p:extLst>
      <p:ext uri="{BB962C8B-B14F-4D97-AF65-F5344CB8AC3E}">
        <p14:creationId xmlns:p14="http://schemas.microsoft.com/office/powerpoint/2010/main" val="32045447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800" dirty="0">
                <a:latin typeface="Verdana" panose="020B0604030504040204" pitchFamily="34" charset="0"/>
                <a:ea typeface="Verdana" panose="020B0604030504040204" pitchFamily="34" charset="0"/>
              </a:rPr>
              <a:t>Sociedad Patrimonial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Consecuencias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27/2014: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14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89231892-D57E-4F49-85B9-38D38AE082A7}"/>
              </a:ext>
            </a:extLst>
          </p:cNvPr>
          <p:cNvSpPr txBox="1">
            <a:spLocks/>
          </p:cNvSpPr>
          <p:nvPr/>
        </p:nvSpPr>
        <p:spPr>
          <a:xfrm>
            <a:off x="4296001" y="2016000"/>
            <a:ext cx="4333226" cy="284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47F6F0-B7F6-4544-9602-7213BD55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016000"/>
            <a:ext cx="3760802" cy="2982720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Limitaciones a la aplicación del régimen de exención de las rentas derivadas de la transmisión de participaciones en otras entidades.</a:t>
            </a:r>
          </a:p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Limitaciones a la compensación de bases imponibles negativas en el supuesto de adquisición de participaciones en entidades inactivas.</a:t>
            </a:r>
          </a:p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Imposibilidad de acogerse al Régimen de Entidades de Tenencia de Valores en el Extranjero.</a:t>
            </a:r>
          </a:p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Particularidades en el Régimen de Transparencia Fiscal Internacional para el caso de transmisión de participaciones de entidades patrimoniales.</a:t>
            </a:r>
          </a:p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No aplicación del tipo reducido del 15% para entidades de nueva creación.</a:t>
            </a:r>
          </a:p>
          <a:p>
            <a:pPr marL="176213" indent="-176213">
              <a:lnSpc>
                <a:spcPct val="120000"/>
              </a:lnSpc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No aplicación del régimen de entidades de reducida dimensión.</a:t>
            </a:r>
          </a:p>
        </p:txBody>
      </p:sp>
      <p:sp>
        <p:nvSpPr>
          <p:cNvPr id="9" name="Marcador de contenido 5">
            <a:extLst>
              <a:ext uri="{FF2B5EF4-FFF2-40B4-BE49-F238E27FC236}">
                <a16:creationId xmlns:a16="http://schemas.microsoft.com/office/drawing/2014/main" id="{A5B1FDB1-CD67-4660-870B-68FD154A269C}"/>
              </a:ext>
            </a:extLst>
          </p:cNvPr>
          <p:cNvSpPr txBox="1">
            <a:spLocks/>
          </p:cNvSpPr>
          <p:nvPr/>
        </p:nvSpPr>
        <p:spPr>
          <a:xfrm>
            <a:off x="4268802" y="1946640"/>
            <a:ext cx="3760802" cy="298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sz="650" baseline="-2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Marcador de contenido 5">
            <a:extLst>
              <a:ext uri="{FF2B5EF4-FFF2-40B4-BE49-F238E27FC236}">
                <a16:creationId xmlns:a16="http://schemas.microsoft.com/office/drawing/2014/main" id="{53305956-A54E-40E6-9820-AF91818D5C10}"/>
              </a:ext>
            </a:extLst>
          </p:cNvPr>
          <p:cNvSpPr txBox="1">
            <a:spLocks/>
          </p:cNvSpPr>
          <p:nvPr/>
        </p:nvSpPr>
        <p:spPr>
          <a:xfrm>
            <a:off x="4296000" y="1961120"/>
            <a:ext cx="4492399" cy="298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ES_tradnl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No es deducible ningún gasto</a:t>
            </a:r>
          </a:p>
          <a:p>
            <a:pPr>
              <a:lnSpc>
                <a:spcPct val="120000"/>
              </a:lnSpc>
            </a:pPr>
            <a:r>
              <a:rPr lang="es-ES_tradnl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Arrendamiento de viviendas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: Pueden aplicar la Bonificación de 20% s/ (I-</a:t>
            </a:r>
            <a:r>
              <a:rPr lang="es-ES_tradnl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 financieros)</a:t>
            </a:r>
          </a:p>
          <a:p>
            <a:pPr>
              <a:lnSpc>
                <a:spcPct val="120000"/>
              </a:lnSpc>
            </a:pPr>
            <a:r>
              <a:rPr lang="es-ES_tradnl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Otros arrendamientos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: Pueden aplicar la Bonificación de 30% s/ (I-</a:t>
            </a:r>
            <a:r>
              <a:rPr lang="es-ES_tradnl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Gtos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 financieros)</a:t>
            </a:r>
          </a:p>
          <a:p>
            <a:pPr>
              <a:lnSpc>
                <a:spcPct val="120000"/>
              </a:lnSpc>
            </a:pP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Pueden aplicar exención de 1.500€ dividendos</a:t>
            </a:r>
          </a:p>
          <a:p>
            <a:pPr>
              <a:lnSpc>
                <a:spcPct val="120000"/>
              </a:lnSpc>
            </a:pPr>
            <a:r>
              <a:rPr lang="es-ES_tradnl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Tipo de gravamen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: La escala del ahorro de IRPF</a:t>
            </a:r>
          </a:p>
          <a:p>
            <a:pPr>
              <a:lnSpc>
                <a:spcPct val="120000"/>
              </a:lnSpc>
            </a:pPr>
            <a:r>
              <a:rPr lang="es-ES_tradnl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Tributación de los dividendos</a:t>
            </a:r>
            <a:r>
              <a:rPr lang="es-ES_tradnl" sz="1100" dirty="0">
                <a:latin typeface="Verdana" panose="020B0604030504040204" pitchFamily="34" charset="0"/>
                <a:ea typeface="Verdana" panose="020B0604030504040204" pitchFamily="34" charset="0"/>
              </a:rPr>
              <a:t>: Exentos en renta del socio</a:t>
            </a: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787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7536722-2899-4059-8513-139805723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532" y="2262228"/>
            <a:ext cx="1502250" cy="150225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7AAEA52-FDE9-4033-A5D4-FC9FB05B1D73}"/>
              </a:ext>
            </a:extLst>
          </p:cNvPr>
          <p:cNvSpPr/>
          <p:nvPr/>
        </p:nvSpPr>
        <p:spPr>
          <a:xfrm>
            <a:off x="674519" y="2720964"/>
            <a:ext cx="2311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L 19/1991</a:t>
            </a:r>
            <a:endParaRPr lang="es-ES" sz="3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A123F5-52C3-4800-9401-B6D4DF1BCE26}"/>
              </a:ext>
            </a:extLst>
          </p:cNvPr>
          <p:cNvSpPr/>
          <p:nvPr/>
        </p:nvSpPr>
        <p:spPr>
          <a:xfrm>
            <a:off x="5234944" y="2413188"/>
            <a:ext cx="34918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Bizkaia: NF 2/2013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Gipuzkoa: NF 2/2018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Araba: NF 9/2013</a:t>
            </a:r>
            <a:endParaRPr lang="es-ES" sz="2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4551D2A-8A84-4A85-A61C-843CD0D71364}"/>
              </a:ext>
            </a:extLst>
          </p:cNvPr>
          <p:cNvSpPr/>
          <p:nvPr/>
        </p:nvSpPr>
        <p:spPr>
          <a:xfrm>
            <a:off x="474119" y="1063675"/>
            <a:ext cx="7748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Impuesto sobre</a:t>
            </a:r>
          </a:p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Patrimonio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1708499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Exenciones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Vivienda habitual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45120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19/1991:Art.4.9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601067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5.11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83200"/>
            <a:ext cx="4040188" cy="2635200"/>
          </a:xfrm>
        </p:spPr>
        <p:txBody>
          <a:bodyPr>
            <a:normAutofit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Exento los primeros 300.000€</a:t>
            </a:r>
            <a:endParaRPr lang="es-ES" sz="10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383200"/>
            <a:ext cx="4040188" cy="25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Bizkaia y Araba: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Exento los primeros 400.000€</a:t>
            </a:r>
          </a:p>
          <a:p>
            <a:pPr lvl="1"/>
            <a:endParaRPr lang="es-ES" sz="14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Gipuzkoa: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Exento los primeros 300.000€</a:t>
            </a:r>
            <a:endParaRPr lang="es-ES" sz="14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193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3700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Base Imponible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Inmuebles urbanos o rústicos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45120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19/1991:Art.10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601067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12 (B)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268000"/>
            <a:ext cx="4040188" cy="1000800"/>
          </a:xfrm>
        </p:spPr>
        <p:txBody>
          <a:bodyPr>
            <a:normAutofit lnSpcReduction="10000"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Mayor de: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Valor catastral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Valor comprobado por la administración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El precio, contraprestación o valor de adquisición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268000"/>
            <a:ext cx="4040188" cy="2679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Situados en Bizkaia: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50% VMA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Si no tiene VMA, Valor catastral revisado o 10xValor catastral sin revisar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Situados fuera de Bizkaia: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Valor catastral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 no dispone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V.castral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o está en el extranjero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50% Valor adquisición actualizado con coeficientes corrección monetaria IRPF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Marcador de texto 6">
            <a:extLst>
              <a:ext uri="{FF2B5EF4-FFF2-40B4-BE49-F238E27FC236}">
                <a16:creationId xmlns:a16="http://schemas.microsoft.com/office/drawing/2014/main" id="{8EDD2EEF-A28C-4BC4-9FDB-5BD2B7E87E38}"/>
              </a:ext>
            </a:extLst>
          </p:cNvPr>
          <p:cNvSpPr txBox="1">
            <a:spLocks/>
          </p:cNvSpPr>
          <p:nvPr/>
        </p:nvSpPr>
        <p:spPr>
          <a:xfrm>
            <a:off x="492919" y="3163378"/>
            <a:ext cx="4041775" cy="4798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12 (G+A)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Marcador de contenido 7">
            <a:extLst>
              <a:ext uri="{FF2B5EF4-FFF2-40B4-BE49-F238E27FC236}">
                <a16:creationId xmlns:a16="http://schemas.microsoft.com/office/drawing/2014/main" id="{E0D7042D-2A12-4173-BDA2-F8EDBB652F1C}"/>
              </a:ext>
            </a:extLst>
          </p:cNvPr>
          <p:cNvSpPr txBox="1">
            <a:spLocks/>
          </p:cNvSpPr>
          <p:nvPr/>
        </p:nvSpPr>
        <p:spPr>
          <a:xfrm>
            <a:off x="609600" y="3737644"/>
            <a:ext cx="4040188" cy="10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Valor catastral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Si no existe: Valor adquisición actualizado con coeficiente de IRPF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056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3700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Base Imponible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Activos financieros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030F1027-9324-4C0F-93BE-7A364E0EA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069143"/>
              </p:ext>
            </p:extLst>
          </p:nvPr>
        </p:nvGraphicFramePr>
        <p:xfrm>
          <a:off x="445346" y="1705386"/>
          <a:ext cx="8253307" cy="2931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77504">
                  <a:extLst>
                    <a:ext uri="{9D8B030D-6E8A-4147-A177-3AD203B41FA5}">
                      <a16:colId xmlns:a16="http://schemas.microsoft.com/office/drawing/2014/main" val="890301771"/>
                    </a:ext>
                  </a:extLst>
                </a:gridCol>
                <a:gridCol w="2632452">
                  <a:extLst>
                    <a:ext uri="{9D8B030D-6E8A-4147-A177-3AD203B41FA5}">
                      <a16:colId xmlns:a16="http://schemas.microsoft.com/office/drawing/2014/main" val="3468629993"/>
                    </a:ext>
                  </a:extLst>
                </a:gridCol>
                <a:gridCol w="1843351">
                  <a:extLst>
                    <a:ext uri="{9D8B030D-6E8A-4147-A177-3AD203B41FA5}">
                      <a16:colId xmlns:a16="http://schemas.microsoft.com/office/drawing/2014/main" val="181553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Elemento Patrimonial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Normativa Común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Normativa Foral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149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dirty="0"/>
                        <a:t>Valores representativos de la </a:t>
                      </a:r>
                      <a:r>
                        <a:rPr lang="es-ES" sz="1000" u="sng" dirty="0"/>
                        <a:t>cesión</a:t>
                      </a:r>
                      <a:r>
                        <a:rPr lang="es-ES" sz="1000" dirty="0"/>
                        <a:t> a terceros de </a:t>
                      </a:r>
                      <a:r>
                        <a:rPr lang="es-ES" sz="1000" u="sng" dirty="0"/>
                        <a:t>capitales propios</a:t>
                      </a:r>
                      <a:r>
                        <a:rPr lang="es-ES" sz="1000" dirty="0"/>
                        <a:t>, negociados en </a:t>
                      </a:r>
                      <a:r>
                        <a:rPr lang="es-ES" sz="1000" u="sng" dirty="0"/>
                        <a:t>mercados organizados</a:t>
                      </a:r>
                      <a:endParaRPr lang="es-ES" sz="1000" u="sng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13. Media del Valor negociado en último trimestre</a:t>
                      </a:r>
                      <a:endParaRPr lang="es-ES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15. Valor negociado en devengo del impuesto</a:t>
                      </a:r>
                      <a:endParaRPr lang="es-ES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63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dirty="0"/>
                        <a:t>Valores representativos de la </a:t>
                      </a:r>
                      <a:r>
                        <a:rPr lang="es-ES" sz="1000" u="sng" dirty="0"/>
                        <a:t>participación en fondos propios</a:t>
                      </a:r>
                      <a:r>
                        <a:rPr lang="es-ES" sz="1000" dirty="0"/>
                        <a:t> de cualquier tipo de entidad, negociados en </a:t>
                      </a:r>
                      <a:r>
                        <a:rPr lang="es-ES" sz="1000" u="sng" dirty="0"/>
                        <a:t>mercados organizados</a:t>
                      </a:r>
                      <a:endParaRPr lang="es-ES" sz="1000" u="sng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15. Media del Valor negociado en último trimestre</a:t>
                      </a:r>
                      <a:endParaRPr lang="es-ES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17. Valor negociado en devengo del impuesto</a:t>
                      </a:r>
                      <a:endParaRPr lang="es-ES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1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u="sng" dirty="0"/>
                        <a:t>Demás </a:t>
                      </a:r>
                      <a:r>
                        <a:rPr lang="es-ES" sz="1000" u="none" dirty="0"/>
                        <a:t>valores representativos de la </a:t>
                      </a:r>
                      <a:r>
                        <a:rPr lang="es-ES" sz="1000" u="sng" dirty="0"/>
                        <a:t>participación en fondos propios </a:t>
                      </a:r>
                      <a:r>
                        <a:rPr lang="es-ES" sz="1000" u="none" dirty="0"/>
                        <a:t>de cualquier tipo de entidad</a:t>
                      </a:r>
                      <a:endParaRPr lang="es-ES" sz="1000" u="none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000" dirty="0"/>
                        <a:t>16. Balance auditado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 err="1"/>
                        <a:t>V.Teórico</a:t>
                      </a:r>
                      <a:r>
                        <a:rPr lang="es-ES" sz="1000" dirty="0"/>
                        <a:t> último Balance</a:t>
                      </a:r>
                    </a:p>
                    <a:p>
                      <a:endParaRPr lang="es-ES" sz="1000" dirty="0"/>
                    </a:p>
                    <a:p>
                      <a:r>
                        <a:rPr lang="es-ES" sz="1000" dirty="0"/>
                        <a:t>Balance no auditado: Mayor de: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/>
                        <a:t>Valor nominal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/>
                        <a:t>Valor teórico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/>
                        <a:t>3 último Beneficios capitalizados al 20%</a:t>
                      </a:r>
                      <a:endParaRPr lang="es-ES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/>
                        <a:t>18. Valor 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teórico aflorando los activos no afectos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Valores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Inmuebles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Vehículos no afectos al 100%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De esta sociedad y sus participadas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. Exención sociedades </a:t>
                      </a:r>
                      <a:r>
                        <a:rPr lang="es-ES" sz="1000" dirty="0" err="1">
                          <a:solidFill>
                            <a:schemeClr val="tx1"/>
                          </a:solidFill>
                        </a:rPr>
                        <a:t>act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000" dirty="0" err="1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000" i="1" dirty="0">
                          <a:solidFill>
                            <a:schemeClr val="tx1"/>
                          </a:solidFill>
                        </a:rPr>
                        <a:t>Arrendamiento Inmuebles 5 empleados</a:t>
                      </a:r>
                      <a:endParaRPr lang="es-ES" sz="1000" i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1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494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Exenciones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Mínimo Exento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45120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19/1991:Art.28.2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601067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30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83200"/>
            <a:ext cx="3834000" cy="263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En ausencia de normativa de CCAA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700.000€</a:t>
            </a:r>
            <a:endParaRPr lang="es-ES" sz="10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383200"/>
            <a:ext cx="4040188" cy="25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Bizkaia y Araba: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800.000€</a:t>
            </a:r>
          </a:p>
          <a:p>
            <a:pPr lvl="1"/>
            <a:endParaRPr lang="es-ES" sz="14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Gipuzkoa:</a:t>
            </a:r>
          </a:p>
          <a:p>
            <a:pPr lvl="1"/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700.000€</a:t>
            </a:r>
            <a:endParaRPr lang="es-ES" sz="1400" dirty="0"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483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Cuota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Tipo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45120"/>
            <a:ext cx="4114800" cy="479822"/>
          </a:xfrm>
        </p:spPr>
        <p:txBody>
          <a:bodyPr>
            <a:normAutofit fontScale="85000" lnSpcReduction="10000"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19/1991:Art.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56042" y="827076"/>
            <a:ext cx="1215774" cy="479822"/>
          </a:xfrm>
        </p:spPr>
        <p:txBody>
          <a:bodyPr>
            <a:normAutofit fontScale="85000" lnSpcReduction="10000"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D8C85B23-B1B4-4605-A4AB-B7159EF9F27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4175288"/>
              </p:ext>
            </p:extLst>
          </p:nvPr>
        </p:nvGraphicFramePr>
        <p:xfrm>
          <a:off x="380682" y="2725369"/>
          <a:ext cx="3833812" cy="1598582"/>
        </p:xfrm>
        <a:graphic>
          <a:graphicData uri="http://schemas.openxmlformats.org/drawingml/2006/table">
            <a:tbl>
              <a:tblPr/>
              <a:tblGrid>
                <a:gridCol w="958453">
                  <a:extLst>
                    <a:ext uri="{9D8B030D-6E8A-4147-A177-3AD203B41FA5}">
                      <a16:colId xmlns:a16="http://schemas.microsoft.com/office/drawing/2014/main" val="585644752"/>
                    </a:ext>
                  </a:extLst>
                </a:gridCol>
                <a:gridCol w="958453">
                  <a:extLst>
                    <a:ext uri="{9D8B030D-6E8A-4147-A177-3AD203B41FA5}">
                      <a16:colId xmlns:a16="http://schemas.microsoft.com/office/drawing/2014/main" val="453361735"/>
                    </a:ext>
                  </a:extLst>
                </a:gridCol>
                <a:gridCol w="958453">
                  <a:extLst>
                    <a:ext uri="{9D8B030D-6E8A-4147-A177-3AD203B41FA5}">
                      <a16:colId xmlns:a16="http://schemas.microsoft.com/office/drawing/2014/main" val="626840050"/>
                    </a:ext>
                  </a:extLst>
                </a:gridCol>
                <a:gridCol w="958453">
                  <a:extLst>
                    <a:ext uri="{9D8B030D-6E8A-4147-A177-3AD203B41FA5}">
                      <a16:colId xmlns:a16="http://schemas.microsoft.com/office/drawing/2014/main" val="2027317943"/>
                    </a:ext>
                  </a:extLst>
                </a:gridCol>
              </a:tblGrid>
              <a:tr h="233638"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224068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167.129,45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12886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167.129,45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334,26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167.123,43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828116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334.252,88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835,63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334.246,87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141521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668.499,75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2.506,86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668.499,76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0,9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12219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1.336.999,51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8.523,36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1.336.999,50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22428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2.673.999,01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25.904,35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2.673.999,02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29736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5.347.998,03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71.362,33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5.347.998,03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2,1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13526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10.695.996,06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183.670,29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</a:t>
                      </a: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289162"/>
                  </a:ext>
                </a:extLst>
              </a:tr>
            </a:tbl>
          </a:graphicData>
        </a:graphic>
      </p:graphicFrame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383200"/>
            <a:ext cx="4040188" cy="25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371277E-1AE7-457F-A27B-553C0EF9A8B6}"/>
              </a:ext>
            </a:extLst>
          </p:cNvPr>
          <p:cNvSpPr/>
          <p:nvPr/>
        </p:nvSpPr>
        <p:spPr>
          <a:xfrm>
            <a:off x="380682" y="2335839"/>
            <a:ext cx="29115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En ausencia de normativa de CCAA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C0ABF72-9BB4-473C-B7A5-46B6610F4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99603"/>
              </p:ext>
            </p:extLst>
          </p:nvPr>
        </p:nvGraphicFramePr>
        <p:xfrm>
          <a:off x="5435794" y="1376032"/>
          <a:ext cx="3344398" cy="1458018"/>
        </p:xfrm>
        <a:graphic>
          <a:graphicData uri="http://schemas.openxmlformats.org/drawingml/2006/table">
            <a:tbl>
              <a:tblPr/>
              <a:tblGrid>
                <a:gridCol w="815179">
                  <a:extLst>
                    <a:ext uri="{9D8B030D-6E8A-4147-A177-3AD203B41FA5}">
                      <a16:colId xmlns:a16="http://schemas.microsoft.com/office/drawing/2014/main" val="2093353727"/>
                    </a:ext>
                  </a:extLst>
                </a:gridCol>
                <a:gridCol w="843073">
                  <a:extLst>
                    <a:ext uri="{9D8B030D-6E8A-4147-A177-3AD203B41FA5}">
                      <a16:colId xmlns:a16="http://schemas.microsoft.com/office/drawing/2014/main" val="3951558934"/>
                    </a:ext>
                  </a:extLst>
                </a:gridCol>
                <a:gridCol w="843073">
                  <a:extLst>
                    <a:ext uri="{9D8B030D-6E8A-4147-A177-3AD203B41FA5}">
                      <a16:colId xmlns:a16="http://schemas.microsoft.com/office/drawing/2014/main" val="2754499671"/>
                    </a:ext>
                  </a:extLst>
                </a:gridCol>
                <a:gridCol w="843073">
                  <a:extLst>
                    <a:ext uri="{9D8B030D-6E8A-4147-A177-3AD203B41FA5}">
                      <a16:colId xmlns:a16="http://schemas.microsoft.com/office/drawing/2014/main" val="92373787"/>
                    </a:ext>
                  </a:extLst>
                </a:gridCol>
              </a:tblGrid>
              <a:tr h="227118"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58733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15263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1.600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0,60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58405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1.600.000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6.400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1.600.000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63716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3.200.000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22.400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3.200.000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1,50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899017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6.400.000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70.400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6.400.000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1,75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4146"/>
                  </a:ext>
                </a:extLst>
              </a:tr>
              <a:tr h="186547"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12.800.000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182.400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2,00</a:t>
                      </a:r>
                    </a:p>
                  </a:txBody>
                  <a:tcPr marL="67990" marR="67990" marT="33995" marB="3399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3829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701A87FC-23C2-41E2-A5F5-67D65A679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367499"/>
              </p:ext>
            </p:extLst>
          </p:nvPr>
        </p:nvGraphicFramePr>
        <p:xfrm>
          <a:off x="5435794" y="2924147"/>
          <a:ext cx="3344397" cy="1999418"/>
        </p:xfrm>
        <a:graphic>
          <a:graphicData uri="http://schemas.openxmlformats.org/drawingml/2006/table">
            <a:tbl>
              <a:tblPr/>
              <a:tblGrid>
                <a:gridCol w="907406">
                  <a:extLst>
                    <a:ext uri="{9D8B030D-6E8A-4147-A177-3AD203B41FA5}">
                      <a16:colId xmlns:a16="http://schemas.microsoft.com/office/drawing/2014/main" val="2093353727"/>
                    </a:ext>
                  </a:extLst>
                </a:gridCol>
                <a:gridCol w="871822">
                  <a:extLst>
                    <a:ext uri="{9D8B030D-6E8A-4147-A177-3AD203B41FA5}">
                      <a16:colId xmlns:a16="http://schemas.microsoft.com/office/drawing/2014/main" val="3951558934"/>
                    </a:ext>
                  </a:extLst>
                </a:gridCol>
                <a:gridCol w="982670">
                  <a:extLst>
                    <a:ext uri="{9D8B030D-6E8A-4147-A177-3AD203B41FA5}">
                      <a16:colId xmlns:a16="http://schemas.microsoft.com/office/drawing/2014/main" val="2754499671"/>
                    </a:ext>
                  </a:extLst>
                </a:gridCol>
                <a:gridCol w="582499">
                  <a:extLst>
                    <a:ext uri="{9D8B030D-6E8A-4147-A177-3AD203B41FA5}">
                      <a16:colId xmlns:a16="http://schemas.microsoft.com/office/drawing/2014/main" val="92373787"/>
                    </a:ext>
                  </a:extLst>
                </a:gridCol>
              </a:tblGrid>
              <a:tr h="159103"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Cuota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33459" marR="33459" marT="16729" marB="16729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58733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0,20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15263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58405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63716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0,90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899017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1.600.000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10.200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1.600.000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4146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3.200.000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3.200.000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1,70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3829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6.400.000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85.400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6.400.000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82306"/>
                  </a:ext>
                </a:extLst>
              </a:tr>
              <a:tr h="213172"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12.800.000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219.800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2,50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92439"/>
                  </a:ext>
                </a:extLst>
              </a:tr>
            </a:tbl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34C460C-AA15-47BB-9974-E7CF7D46DD18}"/>
              </a:ext>
            </a:extLst>
          </p:cNvPr>
          <p:cNvSpPr/>
          <p:nvPr/>
        </p:nvSpPr>
        <p:spPr>
          <a:xfrm>
            <a:off x="4399201" y="1724186"/>
            <a:ext cx="81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Bizkaia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B23F98D-49A1-4B8F-A986-B74131FEC655}"/>
              </a:ext>
            </a:extLst>
          </p:cNvPr>
          <p:cNvSpPr/>
          <p:nvPr/>
        </p:nvSpPr>
        <p:spPr>
          <a:xfrm>
            <a:off x="4399201" y="3077487"/>
            <a:ext cx="937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latin typeface="Verdana" panose="020B0604030504040204" pitchFamily="34" charset="0"/>
                <a:ea typeface="Verdana" panose="020B0604030504040204" pitchFamily="34" charset="0"/>
              </a:rPr>
              <a:t>Araba y Gipuzkoa</a:t>
            </a:r>
          </a:p>
        </p:txBody>
      </p:sp>
    </p:spTree>
    <p:extLst>
      <p:ext uri="{BB962C8B-B14F-4D97-AF65-F5344CB8AC3E}">
        <p14:creationId xmlns:p14="http://schemas.microsoft.com/office/powerpoint/2010/main" val="17886568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Cuota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Escudo fiscal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45120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19/1991:Art. 31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601067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 33 B+A+G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83200"/>
            <a:ext cx="3589200" cy="1562400"/>
          </a:xfrm>
        </p:spPr>
        <p:txBody>
          <a:bodyPr>
            <a:normAutofit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CI IP+CI IRPF ≤ 60% 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BIs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IRPF</a:t>
            </a:r>
          </a:p>
          <a:p>
            <a:pPr marL="0" indent="0">
              <a:buFont typeface="Arial"/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La reducción máxima 80%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125600" y="2282400"/>
            <a:ext cx="4040188" cy="256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CI IP+CI IRPF ≤ 65% ∑ </a:t>
            </a:r>
            <a:r>
              <a:rPr lang="es-E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BIs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 IRPF</a:t>
            </a:r>
          </a:p>
          <a:p>
            <a:pPr marL="0" indent="0">
              <a:buNone/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La reducción máxima 75%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601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7536722-2899-4059-8513-139805723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532" y="2262228"/>
            <a:ext cx="1502250" cy="150225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7AAEA52-FDE9-4033-A5D4-FC9FB05B1D73}"/>
              </a:ext>
            </a:extLst>
          </p:cNvPr>
          <p:cNvSpPr/>
          <p:nvPr/>
        </p:nvSpPr>
        <p:spPr>
          <a:xfrm>
            <a:off x="674519" y="2720964"/>
            <a:ext cx="2311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L 29/1987</a:t>
            </a:r>
            <a:endParaRPr lang="es-ES" sz="3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A123F5-52C3-4800-9401-B6D4DF1BCE26}"/>
              </a:ext>
            </a:extLst>
          </p:cNvPr>
          <p:cNvSpPr/>
          <p:nvPr/>
        </p:nvSpPr>
        <p:spPr>
          <a:xfrm>
            <a:off x="5234944" y="2413188"/>
            <a:ext cx="34918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Bizkaia: NF 4/2015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Gipuzkoa: NF 3/1990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Araba: NF 11/2005</a:t>
            </a:r>
            <a:endParaRPr lang="es-ES" sz="2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4551D2A-8A84-4A85-A61C-843CD0D71364}"/>
              </a:ext>
            </a:extLst>
          </p:cNvPr>
          <p:cNvSpPr/>
          <p:nvPr/>
        </p:nvSpPr>
        <p:spPr>
          <a:xfrm>
            <a:off x="474119" y="1063675"/>
            <a:ext cx="7748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Impuesto sobre</a:t>
            </a:r>
          </a:p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Sucesiones y Donaciones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10969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Especie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Vivienda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35/2006:Art.43.1.1º a)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Vivienda propiedad del pagador:</a:t>
            </a:r>
          </a:p>
          <a:p>
            <a:pPr marL="720725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Valoración=10% valor catastral</a:t>
            </a:r>
          </a:p>
          <a:p>
            <a:pPr marL="720725" indent="0">
              <a:lnSpc>
                <a:spcPct val="150000"/>
              </a:lnSpc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5% municipios con VC revisado</a:t>
            </a: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 Art.60.2.a)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8"/>
            <a:ext cx="4203774" cy="303481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Vivienda propiedad del pagador:</a:t>
            </a:r>
          </a:p>
          <a:p>
            <a:pPr marL="720725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Bizkaia: Valoración=8% valor a efectos de patrimonio (50% VMA)</a:t>
            </a:r>
          </a:p>
          <a:p>
            <a:pPr marL="720725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Gipuzkoa: Valoración=4% valor catastral</a:t>
            </a:r>
          </a:p>
          <a:p>
            <a:pPr marL="720725" indent="0">
              <a:lnSpc>
                <a:spcPct val="150000"/>
              </a:lnSpc>
              <a:buNone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Araba: Valoración=3% valor catastral</a:t>
            </a: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424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IP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Concierto económico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Puntos de conexión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DB98CB9-2E2F-4227-9815-6A07A2243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1272" y="1631156"/>
            <a:ext cx="6923314" cy="2963466"/>
          </a:xfrm>
        </p:spPr>
        <p:txBody>
          <a:bodyPr/>
          <a:lstStyle/>
          <a:p>
            <a:r>
              <a:rPr lang="es-ES" u="sng" dirty="0"/>
              <a:t>Mortis causa:</a:t>
            </a:r>
          </a:p>
          <a:p>
            <a:pPr lvl="1"/>
            <a:r>
              <a:rPr lang="es-ES" dirty="0"/>
              <a:t>Domicilio fiscal del causante</a:t>
            </a:r>
          </a:p>
          <a:p>
            <a:pPr lvl="1"/>
            <a:r>
              <a:rPr lang="es-ES" dirty="0"/>
              <a:t>Normativa TC si + ½ días de 5 años en TC</a:t>
            </a:r>
          </a:p>
          <a:p>
            <a:r>
              <a:rPr lang="es-ES" u="sng" dirty="0"/>
              <a:t>Donaciones de inmuebles </a:t>
            </a:r>
            <a:r>
              <a:rPr lang="es-ES" dirty="0"/>
              <a:t>y derechos sobre estos:</a:t>
            </a:r>
          </a:p>
          <a:p>
            <a:pPr lvl="1"/>
            <a:r>
              <a:rPr lang="es-ES" dirty="0"/>
              <a:t>Donde esté el inmueble</a:t>
            </a:r>
          </a:p>
          <a:p>
            <a:r>
              <a:rPr lang="es-ES" dirty="0"/>
              <a:t>Resto de donaciones:</a:t>
            </a:r>
          </a:p>
          <a:p>
            <a:pPr lvl="1"/>
            <a:r>
              <a:rPr lang="es-ES" dirty="0"/>
              <a:t>Domicilio fiscal del donatario</a:t>
            </a:r>
          </a:p>
        </p:txBody>
      </p:sp>
    </p:spTree>
    <p:extLst>
      <p:ext uri="{BB962C8B-B14F-4D97-AF65-F5344CB8AC3E}">
        <p14:creationId xmlns:p14="http://schemas.microsoft.com/office/powerpoint/2010/main" val="369984634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Valoración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Inmuebles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00" y="1689262"/>
            <a:ext cx="34704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Bizkaia: NF 4/2015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1600" y="2361600"/>
            <a:ext cx="3830400" cy="2656800"/>
          </a:xfrm>
        </p:spPr>
        <p:txBody>
          <a:bodyPr>
            <a:normAutofit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Valoración de los Bienes Inmuebles rústicos o urbanos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Valor Mínimo Atribuible</a:t>
            </a:r>
          </a:p>
        </p:txBody>
      </p:sp>
    </p:spTree>
    <p:extLst>
      <p:ext uri="{BB962C8B-B14F-4D97-AF65-F5344CB8AC3E}">
        <p14:creationId xmlns:p14="http://schemas.microsoft.com/office/powerpoint/2010/main" val="420815140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Mortis Causa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Reducción por parentesco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29/1987:Art.20.2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43 (Bizkaia)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90"/>
            <a:ext cx="4040188" cy="3063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Madrid</a:t>
            </a:r>
          </a:p>
          <a:p>
            <a:r>
              <a:rPr lang="es-ES" sz="1400" u="sng" dirty="0">
                <a:latin typeface="Verdana" panose="020B0604030504040204" pitchFamily="34" charset="0"/>
                <a:ea typeface="Verdana" panose="020B0604030504040204" pitchFamily="34" charset="0"/>
              </a:rPr>
              <a:t>Grupo I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: Descendientes y adoptados &lt;21</a:t>
            </a:r>
          </a:p>
          <a:p>
            <a:pPr lvl="1"/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16.000+4.000x(21-edad)</a:t>
            </a:r>
          </a:p>
          <a:p>
            <a:pPr lvl="1"/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Máximo 48.000 €</a:t>
            </a:r>
          </a:p>
          <a:p>
            <a:r>
              <a:rPr lang="es-ES" sz="1400" u="sng" dirty="0">
                <a:latin typeface="Verdana" panose="020B0604030504040204" pitchFamily="34" charset="0"/>
                <a:ea typeface="Verdana" panose="020B0604030504040204" pitchFamily="34" charset="0"/>
              </a:rPr>
              <a:t>Grupo II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: Descendientes y adoptados ≥21, cónyuges, ascendientes y adoptantes</a:t>
            </a:r>
          </a:p>
          <a:p>
            <a:pPr lvl="1"/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16.000€</a:t>
            </a:r>
          </a:p>
          <a:p>
            <a:r>
              <a:rPr lang="es-ES" sz="1400" u="sng" dirty="0">
                <a:latin typeface="Verdana" panose="020B0604030504040204" pitchFamily="34" charset="0"/>
                <a:ea typeface="Verdana" panose="020B0604030504040204" pitchFamily="34" charset="0"/>
              </a:rPr>
              <a:t>Grupo III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: Colateral 2º y 3º grado, ascendientes y descendientes por afinidad</a:t>
            </a:r>
          </a:p>
          <a:p>
            <a:pPr lvl="1"/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8.000 €</a:t>
            </a:r>
          </a:p>
          <a:p>
            <a:r>
              <a:rPr lang="es-ES" sz="1400" u="sng" dirty="0">
                <a:latin typeface="Verdana" panose="020B0604030504040204" pitchFamily="34" charset="0"/>
                <a:ea typeface="Verdana" panose="020B0604030504040204" pitchFamily="34" charset="0"/>
              </a:rPr>
              <a:t>Grupo IV</a:t>
            </a: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: Resto</a:t>
            </a:r>
          </a:p>
          <a:p>
            <a:pPr lvl="1"/>
            <a:r>
              <a:rPr lang="es-ES" sz="1050" dirty="0">
                <a:latin typeface="Verdana" panose="020B0604030504040204" pitchFamily="34" charset="0"/>
                <a:ea typeface="Verdana" panose="020B0604030504040204" pitchFamily="34" charset="0"/>
              </a:rPr>
              <a:t>0€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u="sng" dirty="0"/>
              <a:t>Grupo I</a:t>
            </a:r>
            <a:r>
              <a:rPr lang="es-ES" dirty="0"/>
              <a:t>: Cónyuge, descendientes o ascendientes por consanguinidad.</a:t>
            </a:r>
          </a:p>
          <a:p>
            <a:pPr lvl="1"/>
            <a:r>
              <a:rPr lang="es-ES" dirty="0"/>
              <a:t>400.000€</a:t>
            </a:r>
          </a:p>
          <a:p>
            <a:r>
              <a:rPr lang="es-ES" u="sng" dirty="0"/>
              <a:t>Grupo II</a:t>
            </a:r>
            <a:r>
              <a:rPr lang="es-ES" dirty="0"/>
              <a:t>: Colaterales 2º grado por consanguinidad</a:t>
            </a:r>
          </a:p>
          <a:p>
            <a:pPr lvl="1"/>
            <a:r>
              <a:rPr lang="es-ES" dirty="0"/>
              <a:t>40.000€</a:t>
            </a:r>
          </a:p>
          <a:p>
            <a:r>
              <a:rPr lang="es-ES" u="sng" dirty="0"/>
              <a:t>Grupo III</a:t>
            </a:r>
            <a:r>
              <a:rPr lang="es-ES" dirty="0"/>
              <a:t>: Colaterales 3º grado consanguinidad, ascendientes y descendientes por afinidad</a:t>
            </a:r>
          </a:p>
          <a:p>
            <a:pPr lvl="1"/>
            <a:r>
              <a:rPr lang="es-ES" dirty="0"/>
              <a:t>20.000€</a:t>
            </a:r>
          </a:p>
          <a:p>
            <a:r>
              <a:rPr lang="es-ES" u="sng" dirty="0"/>
              <a:t>Grupos IV</a:t>
            </a:r>
            <a:r>
              <a:rPr lang="es-ES" dirty="0"/>
              <a:t>: Resto</a:t>
            </a:r>
          </a:p>
          <a:p>
            <a:pPr lvl="1"/>
            <a:r>
              <a:rPr lang="es-ES" dirty="0"/>
              <a:t>0€</a:t>
            </a:r>
          </a:p>
        </p:txBody>
      </p:sp>
    </p:spTree>
    <p:extLst>
      <p:ext uri="{BB962C8B-B14F-4D97-AF65-F5344CB8AC3E}">
        <p14:creationId xmlns:p14="http://schemas.microsoft.com/office/powerpoint/2010/main" val="268942592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Mortis Causa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Reducción por parentesco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19 (Gipuzkoa)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22 (Araba)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00" y="2107190"/>
            <a:ext cx="4040188" cy="3063610"/>
          </a:xfrm>
        </p:spPr>
        <p:txBody>
          <a:bodyPr>
            <a:normAutofit fontScale="77500" lnSpcReduction="20000"/>
          </a:bodyPr>
          <a:lstStyle/>
          <a:p>
            <a:r>
              <a:rPr lang="es-ES" u="sng" dirty="0"/>
              <a:t>Grupo I</a:t>
            </a:r>
            <a:r>
              <a:rPr lang="es-ES" dirty="0"/>
              <a:t>: Cónyuge, descendientes o ascendientes por consanguinidad.</a:t>
            </a:r>
          </a:p>
          <a:p>
            <a:pPr lvl="1"/>
            <a:r>
              <a:rPr lang="es-ES" dirty="0"/>
              <a:t>400.000€</a:t>
            </a:r>
          </a:p>
          <a:p>
            <a:r>
              <a:rPr lang="es-ES" u="sng" dirty="0"/>
              <a:t>Grupo II</a:t>
            </a:r>
            <a:r>
              <a:rPr lang="es-ES" dirty="0"/>
              <a:t>: Colaterales 2º Y 3º grado por consanguinidad, ascendientes y descendientes por afinidad</a:t>
            </a:r>
          </a:p>
          <a:p>
            <a:pPr lvl="1"/>
            <a:r>
              <a:rPr lang="es-ES" dirty="0"/>
              <a:t>16.150€</a:t>
            </a:r>
          </a:p>
          <a:p>
            <a:r>
              <a:rPr lang="es-ES" u="sng" dirty="0"/>
              <a:t>Grupo III</a:t>
            </a:r>
            <a:r>
              <a:rPr lang="es-ES" dirty="0"/>
              <a:t>: Colaterales 4º, colaterales 2º y 3º por afinidad</a:t>
            </a:r>
          </a:p>
          <a:p>
            <a:pPr lvl="1"/>
            <a:r>
              <a:rPr lang="es-ES" dirty="0"/>
              <a:t>8.075€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u="sng" dirty="0"/>
              <a:t>Grupo 0</a:t>
            </a:r>
            <a:r>
              <a:rPr lang="es-ES" dirty="0"/>
              <a:t>: Cónyuge, descendientes o ascendientes por consanguinidad.</a:t>
            </a:r>
          </a:p>
          <a:p>
            <a:pPr lvl="1"/>
            <a:r>
              <a:rPr lang="es-ES" dirty="0"/>
              <a:t>400.000€</a:t>
            </a:r>
          </a:p>
          <a:p>
            <a:r>
              <a:rPr lang="es-ES" u="sng" dirty="0"/>
              <a:t>Grupo I</a:t>
            </a:r>
            <a:r>
              <a:rPr lang="es-ES" dirty="0"/>
              <a:t>: Colaterales 2º Y 3º grado por consanguinidad, ascendientes y descendientes por afinidad</a:t>
            </a:r>
          </a:p>
          <a:p>
            <a:pPr lvl="1"/>
            <a:r>
              <a:rPr lang="es-ES" dirty="0"/>
              <a:t>38.156€</a:t>
            </a:r>
          </a:p>
          <a:p>
            <a:r>
              <a:rPr lang="es-ES" u="sng" dirty="0"/>
              <a:t>Grupo II</a:t>
            </a:r>
            <a:r>
              <a:rPr lang="es-ES" dirty="0"/>
              <a:t>: Resto</a:t>
            </a:r>
          </a:p>
          <a:p>
            <a:pPr lvl="1"/>
            <a:r>
              <a:rPr lang="es-ES" dirty="0"/>
              <a:t>0€</a:t>
            </a:r>
          </a:p>
        </p:txBody>
      </p:sp>
    </p:spTree>
    <p:extLst>
      <p:ext uri="{BB962C8B-B14F-4D97-AF65-F5344CB8AC3E}">
        <p14:creationId xmlns:p14="http://schemas.microsoft.com/office/powerpoint/2010/main" val="9167298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Empresa familiar 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Inter-vivos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</a:rPr>
              <a:t> o Mortis causa</a:t>
            </a:r>
            <a:endParaRPr lang="es-ES" sz="2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29/1987: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NF:Art.43 B+A+G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90"/>
            <a:ext cx="4040188" cy="3063610"/>
          </a:xfrm>
        </p:spPr>
        <p:txBody>
          <a:bodyPr>
            <a:normAutofit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95%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Mantenimiento 10 años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Mantenimiento Madrid 5 años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95%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Mantenimiento 5 años</a:t>
            </a:r>
          </a:p>
        </p:txBody>
      </p:sp>
    </p:spTree>
    <p:extLst>
      <p:ext uri="{BB962C8B-B14F-4D97-AF65-F5344CB8AC3E}">
        <p14:creationId xmlns:p14="http://schemas.microsoft.com/office/powerpoint/2010/main" val="395320352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Mortis Causa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Reducción vivienda habitual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29/1987:Art.20.2.c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43(B) 22 (A) 19 (G)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0"/>
            <a:ext cx="4040188" cy="2911210"/>
          </a:xfrm>
        </p:spPr>
        <p:txBody>
          <a:bodyPr>
            <a:normAutofit/>
          </a:bodyPr>
          <a:lstStyle/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Cónyuge, ascendientes, descendiente o pariente &gt;65 años con 2 años de convivencia.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95%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 122.606,47€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Mantenimiento 10 años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Madrid: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Máximo 123.000€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Mantenimiento 5 años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572000" y="2107190"/>
            <a:ext cx="4040188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Convivencia los 2 años anteriores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Vivienda habitual de ambos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Reducción 95%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Máximo: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215.000€ (B)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212.242€ (A)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220.000€ (G)</a:t>
            </a:r>
          </a:p>
          <a:p>
            <a:pPr lvl="1"/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Incluso sin parentesco</a:t>
            </a:r>
          </a:p>
        </p:txBody>
      </p:sp>
    </p:spTree>
    <p:extLst>
      <p:ext uri="{BB962C8B-B14F-4D97-AF65-F5344CB8AC3E}">
        <p14:creationId xmlns:p14="http://schemas.microsoft.com/office/powerpoint/2010/main" val="392619636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ISD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Tipos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114800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29/1987: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34400" y="1404784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 err="1">
                <a:latin typeface="Verdana" panose="020B0604030504040204" pitchFamily="34" charset="0"/>
                <a:ea typeface="Verdana" panose="020B0604030504040204" pitchFamily="34" charset="0"/>
              </a:rPr>
              <a:t>NF:Art</a:t>
            </a:r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 47(B) 22 (A) 19 (G) </a:t>
            </a:r>
            <a:endParaRPr lang="es-E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E2E44CC-8FA6-4BFD-B310-1D3C8E47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07190"/>
            <a:ext cx="4040188" cy="2911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En ausencia de normativa de CCAA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Tabla que va del 7,65% al 34%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Coeficiente multiplicador del 1 al 2,4 en función del parentesco y el patrimonio preexistente</a:t>
            </a:r>
          </a:p>
        </p:txBody>
      </p:sp>
      <p:sp>
        <p:nvSpPr>
          <p:cNvPr id="9" name="Marcador de contenido 7">
            <a:extLst>
              <a:ext uri="{FF2B5EF4-FFF2-40B4-BE49-F238E27FC236}">
                <a16:creationId xmlns:a16="http://schemas.microsoft.com/office/drawing/2014/main" id="{69A2F812-6A28-49CD-A85E-5142B7F3FEB0}"/>
              </a:ext>
            </a:extLst>
          </p:cNvPr>
          <p:cNvSpPr txBox="1">
            <a:spLocks/>
          </p:cNvSpPr>
          <p:nvPr/>
        </p:nvSpPr>
        <p:spPr>
          <a:xfrm>
            <a:off x="4334400" y="2107190"/>
            <a:ext cx="1728000" cy="2840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Grupo I:</a:t>
            </a:r>
          </a:p>
          <a:p>
            <a:pPr lvl="1"/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1,5%</a:t>
            </a: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Grupos II y III: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Resto </a:t>
            </a:r>
          </a:p>
          <a:p>
            <a:endParaRPr lang="es-E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C300B3-5E00-48F8-913E-0AB9089B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98540"/>
              </p:ext>
            </p:extLst>
          </p:nvPr>
        </p:nvGraphicFramePr>
        <p:xfrm>
          <a:off x="6203788" y="1967965"/>
          <a:ext cx="2774612" cy="1745620"/>
        </p:xfrm>
        <a:graphic>
          <a:graphicData uri="http://schemas.openxmlformats.org/drawingml/2006/table">
            <a:tbl>
              <a:tblPr/>
              <a:tblGrid>
                <a:gridCol w="758612">
                  <a:extLst>
                    <a:ext uri="{9D8B030D-6E8A-4147-A177-3AD203B41FA5}">
                      <a16:colId xmlns:a16="http://schemas.microsoft.com/office/drawing/2014/main" val="2554198686"/>
                    </a:ext>
                  </a:extLst>
                </a:gridCol>
                <a:gridCol w="695782">
                  <a:extLst>
                    <a:ext uri="{9D8B030D-6E8A-4147-A177-3AD203B41FA5}">
                      <a16:colId xmlns:a16="http://schemas.microsoft.com/office/drawing/2014/main" val="3869538918"/>
                    </a:ext>
                  </a:extLst>
                </a:gridCol>
                <a:gridCol w="912148">
                  <a:extLst>
                    <a:ext uri="{9D8B030D-6E8A-4147-A177-3AD203B41FA5}">
                      <a16:colId xmlns:a16="http://schemas.microsoft.com/office/drawing/2014/main" val="176693884"/>
                    </a:ext>
                  </a:extLst>
                </a:gridCol>
                <a:gridCol w="408070">
                  <a:extLst>
                    <a:ext uri="{9D8B030D-6E8A-4147-A177-3AD203B41FA5}">
                      <a16:colId xmlns:a16="http://schemas.microsoft.com/office/drawing/2014/main" val="1265106359"/>
                    </a:ext>
                  </a:extLst>
                </a:gridCol>
              </a:tblGrid>
              <a:tr h="167849"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C. íntegra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0877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9.230,00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5,70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47179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9.230,00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526,11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18.450,00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7,98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03773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27.680,00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1.998,42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18.450,00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10,26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4256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46.130,00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3.891,39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46.110,00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12,54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41694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92.240,00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9.673,58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92.220,00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15,58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92799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184.460,00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24.041,46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276.650,00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19,38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12467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461.110,00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77.656,23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461.080,00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23,18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758858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922.190,00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184.534,57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1.383.230,00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28,50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6126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2.305.420,00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578.755,12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  <a:endParaRPr lang="es-ES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34,58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265792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5F3F740-B23C-48EC-BB63-F08A03CBC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07803"/>
              </p:ext>
            </p:extLst>
          </p:nvPr>
        </p:nvGraphicFramePr>
        <p:xfrm>
          <a:off x="5371200" y="3197918"/>
          <a:ext cx="3101788" cy="1820482"/>
        </p:xfrm>
        <a:graphic>
          <a:graphicData uri="http://schemas.openxmlformats.org/drawingml/2006/table">
            <a:tbl>
              <a:tblPr/>
              <a:tblGrid>
                <a:gridCol w="752788">
                  <a:extLst>
                    <a:ext uri="{9D8B030D-6E8A-4147-A177-3AD203B41FA5}">
                      <a16:colId xmlns:a16="http://schemas.microsoft.com/office/drawing/2014/main" val="2554198686"/>
                    </a:ext>
                  </a:extLst>
                </a:gridCol>
                <a:gridCol w="783000">
                  <a:extLst>
                    <a:ext uri="{9D8B030D-6E8A-4147-A177-3AD203B41FA5}">
                      <a16:colId xmlns:a16="http://schemas.microsoft.com/office/drawing/2014/main" val="3869538918"/>
                    </a:ext>
                  </a:extLst>
                </a:gridCol>
                <a:gridCol w="758815">
                  <a:extLst>
                    <a:ext uri="{9D8B030D-6E8A-4147-A177-3AD203B41FA5}">
                      <a16:colId xmlns:a16="http://schemas.microsoft.com/office/drawing/2014/main" val="176693884"/>
                    </a:ext>
                  </a:extLst>
                </a:gridCol>
                <a:gridCol w="807185">
                  <a:extLst>
                    <a:ext uri="{9D8B030D-6E8A-4147-A177-3AD203B41FA5}">
                      <a16:colId xmlns:a16="http://schemas.microsoft.com/office/drawing/2014/main" val="1265106359"/>
                    </a:ext>
                  </a:extLst>
                </a:gridCol>
              </a:tblGrid>
              <a:tr h="167849"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 hasta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C. íntegra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Resto BL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7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Tipo</a:t>
                      </a:r>
                      <a:endParaRPr lang="es-ES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7881" marR="67881" marT="33941" marB="3394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0877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9.230,00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7,60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47179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9.230,00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701,48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18.450,00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10,64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03773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27.680,00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2.664,56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18.450,00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13,68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4256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46.130,00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5.188,52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46.110,00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16,72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41694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92.240,00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12.898,11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92.220,00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20,52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92799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184.460,00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31.821,66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276.650,00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25,08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12467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461.110,00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101.205,48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461.080,00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29,64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758858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922.190,00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237.869,59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1.383.230,00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35,72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61260"/>
                  </a:ext>
                </a:extLst>
              </a:tr>
              <a:tr h="170491"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2.305.420,00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731.959,34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6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adelante</a:t>
                      </a:r>
                      <a:endParaRPr lang="es-ES" sz="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42,56</a:t>
                      </a:r>
                      <a:endParaRPr lang="es-ES" sz="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265792"/>
                  </a:ext>
                </a:extLst>
              </a:tr>
            </a:tbl>
          </a:graphicData>
        </a:graphic>
      </p:graphicFrame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203A557-1976-407E-9BBD-023A55D9EE4C}"/>
              </a:ext>
            </a:extLst>
          </p:cNvPr>
          <p:cNvCxnSpPr/>
          <p:nvPr/>
        </p:nvCxnSpPr>
        <p:spPr>
          <a:xfrm flipV="1">
            <a:off x="5853600" y="2491200"/>
            <a:ext cx="208800" cy="20160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13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23166" y="4301477"/>
            <a:ext cx="55438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Miguel Angel Calle</a:t>
            </a:r>
          </a:p>
          <a:p>
            <a:pPr algn="ctr"/>
            <a:r>
              <a:rPr lang="es-ES" sz="1600" dirty="0"/>
              <a:t>Vocal del Consejo Directivo del REAF Asesores Fiscales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60784" y="2799192"/>
            <a:ext cx="8459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/>
              <a:t>Gracias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91103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86384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ACD7107-14B4-40E5-9CCD-D404553E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0858"/>
            <a:ext cx="8229600" cy="427898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IRPF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Rtos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trabajo </a:t>
            </a:r>
            <a:r>
              <a:rPr lang="es-ES" sz="3100" b="1" i="1" dirty="0">
                <a:latin typeface="Verdana" panose="020B0604030504040204" pitchFamily="34" charset="0"/>
                <a:ea typeface="Verdana" panose="020B0604030504040204" pitchFamily="34" charset="0"/>
              </a:rPr>
              <a:t>/ 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Especie </a:t>
            </a:r>
            <a:r>
              <a:rPr lang="es-ES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s-ES" sz="2700" dirty="0">
                <a:latin typeface="Verdana" panose="020B0604030504040204" pitchFamily="34" charset="0"/>
                <a:ea typeface="Verdana" panose="020B0604030504040204" pitchFamily="34" charset="0"/>
              </a:rPr>
              <a:t> Vehículo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34ACB7-731C-4B18-9578-DF6615D0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6862"/>
            <a:ext cx="4040188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L 35/2006:Art.43.1.1º b)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31D4A-6231-4251-9297-C8821B3D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54789"/>
            <a:ext cx="4040188" cy="28753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Entrega de Vehículo: Coste para el pagador, incluidos tributos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Utilización: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Vehículo propiedad del pagador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20% coste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Vehículo no propiedad del pagador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20% valor de mercado</a:t>
            </a:r>
          </a:p>
          <a:p>
            <a:pPr marL="342900" lvl="1" indent="-342900">
              <a:lnSpc>
                <a:spcPct val="150000"/>
              </a:lnSpc>
              <a:buFont typeface="Arial"/>
              <a:buChar char="•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Vehículos eficientes: reducción 30%</a:t>
            </a:r>
          </a:p>
          <a:p>
            <a:pPr marL="342900" lvl="1" indent="-342900">
              <a:lnSpc>
                <a:spcPct val="150000"/>
              </a:lnSpc>
              <a:buFont typeface="Arial"/>
              <a:buChar char="•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Afectación parcial: presunción 50%</a:t>
            </a:r>
          </a:p>
          <a:p>
            <a:pPr lvl="1">
              <a:lnSpc>
                <a:spcPct val="150000"/>
              </a:lnSpc>
            </a:pPr>
            <a:endParaRPr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C650886-3D8A-4CA8-A9FF-A0B975705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386862"/>
            <a:ext cx="4041775" cy="479822"/>
          </a:xfrm>
        </p:spPr>
        <p:txBody>
          <a:bodyPr>
            <a:normAutofit/>
          </a:bodyPr>
          <a:lstStyle/>
          <a:p>
            <a:r>
              <a:rPr lang="es-ES" sz="1800" b="0" u="sng" dirty="0">
                <a:latin typeface="Verdana" panose="020B0604030504040204" pitchFamily="34" charset="0"/>
                <a:ea typeface="Verdana" panose="020B0604030504040204" pitchFamily="34" charset="0"/>
              </a:rPr>
              <a:t>NF:Art.60.2.b)</a:t>
            </a:r>
            <a:endParaRPr lang="es-ES" sz="18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71A06A0-F57F-49F5-AF01-4057DDA3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1954788"/>
            <a:ext cx="4203774" cy="30348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Entrega de Vehículo: Coste para el pagador, incluidos tributos</a:t>
            </a:r>
          </a:p>
          <a:p>
            <a:pPr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Utilización: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Vehículo propiedad del pagador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20% coste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100% gastos de mantenimiento y consumos</a:t>
            </a:r>
          </a:p>
          <a:p>
            <a:pPr lvl="1">
              <a:lnSpc>
                <a:spcPct val="150000"/>
              </a:lnSpc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Vehículo no propiedad del pagador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100% Coste, impuestos y gastos incluidos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</a:rPr>
              <a:t>100% gastos de mantenimiento y consumos</a:t>
            </a:r>
          </a:p>
          <a:p>
            <a:pPr marL="342900" lvl="1" indent="-342900">
              <a:lnSpc>
                <a:spcPct val="160000"/>
              </a:lnSpc>
              <a:buFont typeface="Arial"/>
              <a:buChar char="•"/>
            </a:pPr>
            <a:r>
              <a:rPr lang="es-ES" sz="1400" dirty="0">
                <a:latin typeface="Verdana" panose="020B0604030504040204" pitchFamily="34" charset="0"/>
                <a:ea typeface="Verdana" panose="020B0604030504040204" pitchFamily="34" charset="0"/>
              </a:rPr>
              <a:t>Afectación parcial: presunción 50%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s-E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769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4278</TotalTime>
  <Words>7532</Words>
  <Application>Microsoft Office PowerPoint</Application>
  <PresentationFormat>Presentación en pantalla (16:9)</PresentationFormat>
  <Paragraphs>1506</Paragraphs>
  <Slides>87</Slides>
  <Notes>87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87</vt:i4>
      </vt:variant>
    </vt:vector>
  </HeadingPairs>
  <TitlesOfParts>
    <vt:vector size="94" baseType="lpstr">
      <vt:lpstr>Arial</vt:lpstr>
      <vt:lpstr>Calibri</vt:lpstr>
      <vt:lpstr>Cambria Math</vt:lpstr>
      <vt:lpstr>Symbol</vt:lpstr>
      <vt:lpstr>Times New Roman</vt:lpstr>
      <vt:lpstr>Verdana</vt:lpstr>
      <vt:lpstr>Tema de Office</vt:lpstr>
      <vt:lpstr>Presentación de PowerPoint</vt:lpstr>
      <vt:lpstr>Presentación de PowerPoint</vt:lpstr>
      <vt:lpstr>IRPF / Contribuyente</vt:lpstr>
      <vt:lpstr>IRPF / Rtos trabajo / Rentas irregulares</vt:lpstr>
      <vt:lpstr>IRPF / BI General / Reducc. Aportaciones SPS</vt:lpstr>
      <vt:lpstr>IRPF / BI General / Reducc. Aport. SPS Minusválidos</vt:lpstr>
      <vt:lpstr>IRPF / BI General / Reducción Rescate K SPS</vt:lpstr>
      <vt:lpstr>IRPF / Rtos trabajo / Especie / Vivienda </vt:lpstr>
      <vt:lpstr>IRPF / Rtos trabajo / Especie / Vehículo </vt:lpstr>
      <vt:lpstr>IRPF / Rtos trabajo / Exenciones / Locomoción </vt:lpstr>
      <vt:lpstr>IRPF / Rtos trabajo / Exenciones / Solo TC </vt:lpstr>
      <vt:lpstr>IRPF / Rtos trabajo / Bonificación </vt:lpstr>
      <vt:lpstr>IRPF / Rtos trabajo / Trabajadores Impatriados </vt:lpstr>
      <vt:lpstr>IRPF / Act. Econ. / Ganancias y perdidas en AE</vt:lpstr>
      <vt:lpstr>IRPF / Act. Econ. / ED. Reducción inicio actividad</vt:lpstr>
      <vt:lpstr>IRPF / Act. Econ. / ED. Gastos deducibles</vt:lpstr>
      <vt:lpstr>IRPF / Act. Econ. / ED. Gtos deducibles. Vehículo</vt:lpstr>
      <vt:lpstr>IRPF / Act. Econ / Rentas irregulares</vt:lpstr>
      <vt:lpstr>IRPF / Act. Econ / Reducción Rendimiento neto</vt:lpstr>
      <vt:lpstr>IRPF / Act. Econ. / Estimación Directa Simplificada</vt:lpstr>
      <vt:lpstr>IRPF / Act. Econ. / ED Simplificada</vt:lpstr>
      <vt:lpstr>IRPF / Rto K inmobiliario / Arrend. de viviendas</vt:lpstr>
      <vt:lpstr>IRPF / Rto K inmob. / Imputación vivienda vacía</vt:lpstr>
      <vt:lpstr>IRPF / Rto K mobiliario / Ptamos emp. vinculadas</vt:lpstr>
      <vt:lpstr>IRPF / Rto K mobiliario / Dividendos y similares</vt:lpstr>
      <vt:lpstr>IRPF / GyP Patrim./ Coeficientes de actualización</vt:lpstr>
      <vt:lpstr>IRPF / GyP Patrim./ Actividades Económicas</vt:lpstr>
      <vt:lpstr>IRPF / Clases de Renta / Integración y compensación</vt:lpstr>
      <vt:lpstr>IRPF / Reducción por tributación conjunta</vt:lpstr>
      <vt:lpstr>IRPF / Beneficios fiscales situación del SP</vt:lpstr>
      <vt:lpstr>IRPF / Escala de tipos / Base General</vt:lpstr>
      <vt:lpstr>IRPF / Escala de tipos / Base Ahorro</vt:lpstr>
      <vt:lpstr>IRPF / Deducciones solo forales / vivienda</vt:lpstr>
      <vt:lpstr>IRPF / Deducciones Territorio común / Familia</vt:lpstr>
      <vt:lpstr>IRPF / Retenciones / Puntos de conexión concierto</vt:lpstr>
      <vt:lpstr>IRPF / Retenciones / Cuantificación</vt:lpstr>
      <vt:lpstr>Presentación de PowerPoint</vt:lpstr>
      <vt:lpstr>IS / Concierto económico / Puntos de conexión</vt:lpstr>
      <vt:lpstr>IS / Concierto económico / Volumen de operaciones</vt:lpstr>
      <vt:lpstr>IS / Concierto económico / Lugar de operaciones</vt:lpstr>
      <vt:lpstr>IS / Contribuyente / Sociedades Civiles</vt:lpstr>
      <vt:lpstr>IS / Contribuyente / Concepto</vt:lpstr>
      <vt:lpstr>IS / Corrección Rdo / Gastos / Amortizaciones</vt:lpstr>
      <vt:lpstr>IS / Corrección Rdo / Gastos / Amortizaciones</vt:lpstr>
      <vt:lpstr>IS / Corrección Rdo / Gastos / Libertad Amort.</vt:lpstr>
      <vt:lpstr>IS / Corrección Rdo / Gastos / Amort. Acelerada</vt:lpstr>
      <vt:lpstr>IS / Corrección Rdo / Gastos / Deterioros</vt:lpstr>
      <vt:lpstr>IS / Corrección Rdo / Gastos / Deterioro valores</vt:lpstr>
      <vt:lpstr>IS / Corrección Rdo / Gastos / Inter.Ptamos Partic</vt:lpstr>
      <vt:lpstr>IS / Corrección Rdo / Gastos / Atención a clientes</vt:lpstr>
      <vt:lpstr>IS / Corrección Rdo / Gastos / Vehículos turismos</vt:lpstr>
      <vt:lpstr>IS / Corrección Rdo / Gastos / Microempresa</vt:lpstr>
      <vt:lpstr>IS / Corrección Rdo / Gastos / PatenBox Interno</vt:lpstr>
      <vt:lpstr>IS / Corrección Rdo / Gastos / Financieros</vt:lpstr>
      <vt:lpstr>IS / Corrección Rdo / Ingreso / Exención Reinversión</vt:lpstr>
      <vt:lpstr>IS / Corrección Rdo / Ingresos / PatenBox</vt:lpstr>
      <vt:lpstr>IS / Corrección Rdo / Ingresos / Exit Tax</vt:lpstr>
      <vt:lpstr>IS / Corrección aplic rdos / Reserva Capitalización</vt:lpstr>
      <vt:lpstr>IS / Corrección aplic rdos / Reserva Nivelación Bº</vt:lpstr>
      <vt:lpstr>IS / Corrección aplic rdos / Reserva emprendimiento</vt:lpstr>
      <vt:lpstr>IS / Compensación de BINs</vt:lpstr>
      <vt:lpstr>IS / Tipo de gravamen</vt:lpstr>
      <vt:lpstr>IS / Tributación mínima</vt:lpstr>
      <vt:lpstr>IS / Deducciones / Inver activos no corrientes nuevos</vt:lpstr>
      <vt:lpstr>IS / Deducciones / I+D+i</vt:lpstr>
      <vt:lpstr>IS / Deducciones / Transferencia deducciones I+D+i</vt:lpstr>
      <vt:lpstr>IS / Deducciones / Creación de empleo</vt:lpstr>
      <vt:lpstr>IS / Deducciones / Limites</vt:lpstr>
      <vt:lpstr>IS / Pago fraccionado</vt:lpstr>
      <vt:lpstr>IS / Sociedad Patrimonial / Concepto</vt:lpstr>
      <vt:lpstr>IS / Sociedad Patrimonial / Consecuencias</vt:lpstr>
      <vt:lpstr>Presentación de PowerPoint</vt:lpstr>
      <vt:lpstr>IP / Exenciones / Vivienda habitual</vt:lpstr>
      <vt:lpstr>IP / Base Imponible / Inmuebles urbanos o rústicos</vt:lpstr>
      <vt:lpstr>IP / Base Imponible / Activos financieros</vt:lpstr>
      <vt:lpstr>IP / Exenciones / Mínimo Exento</vt:lpstr>
      <vt:lpstr>IP / Cuota / Tipo</vt:lpstr>
      <vt:lpstr>IP / Cuota / Escudo fiscal</vt:lpstr>
      <vt:lpstr>Presentación de PowerPoint</vt:lpstr>
      <vt:lpstr>IP / Concierto económico / Puntos de conexión</vt:lpstr>
      <vt:lpstr>ISD / Valoración / Inmuebles</vt:lpstr>
      <vt:lpstr>ISD / Mortis Causa / Reducción por parentesco</vt:lpstr>
      <vt:lpstr>ISD / Mortis Causa / Reducción por parentesco</vt:lpstr>
      <vt:lpstr>ISD / Empresa familiar  / Inter-vivos o Mortis causa</vt:lpstr>
      <vt:lpstr>ISD / Mortis Causa / Reducción vivienda habitual</vt:lpstr>
      <vt:lpstr>ISD / Tipos</vt:lpstr>
      <vt:lpstr>Presentación de PowerPoint</vt:lpstr>
    </vt:vector>
  </TitlesOfParts>
  <Company>d0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chus imac</dc:creator>
  <cp:lastModifiedBy>Miguel Ángel Calle / M.A.C. Asesores</cp:lastModifiedBy>
  <cp:revision>183</cp:revision>
  <dcterms:created xsi:type="dcterms:W3CDTF">2016-10-31T10:25:25Z</dcterms:created>
  <dcterms:modified xsi:type="dcterms:W3CDTF">2018-11-26T16:05:32Z</dcterms:modified>
</cp:coreProperties>
</file>