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57" r:id="rId4"/>
    <p:sldId id="285" r:id="rId5"/>
    <p:sldId id="286" r:id="rId6"/>
    <p:sldId id="287" r:id="rId7"/>
    <p:sldId id="288" r:id="rId8"/>
    <p:sldId id="296" r:id="rId9"/>
    <p:sldId id="258" r:id="rId10"/>
    <p:sldId id="259" r:id="rId11"/>
    <p:sldId id="260" r:id="rId12"/>
    <p:sldId id="261" r:id="rId13"/>
    <p:sldId id="263" r:id="rId14"/>
    <p:sldId id="264" r:id="rId15"/>
    <p:sldId id="265" r:id="rId16"/>
    <p:sldId id="267" r:id="rId17"/>
    <p:sldId id="269" r:id="rId18"/>
    <p:sldId id="270" r:id="rId19"/>
    <p:sldId id="273" r:id="rId20"/>
    <p:sldId id="272" r:id="rId21"/>
    <p:sldId id="274" r:id="rId22"/>
    <p:sldId id="275" r:id="rId23"/>
    <p:sldId id="278" r:id="rId24"/>
    <p:sldId id="276" r:id="rId25"/>
    <p:sldId id="277" r:id="rId26"/>
    <p:sldId id="293" r:id="rId27"/>
    <p:sldId id="294" r:id="rId28"/>
    <p:sldId id="281" r:id="rId29"/>
    <p:sldId id="291" r:id="rId30"/>
    <p:sldId id="298" r:id="rId31"/>
    <p:sldId id="292" r:id="rId32"/>
    <p:sldId id="289" r:id="rId33"/>
    <p:sldId id="283" r:id="rId34"/>
    <p:sldId id="284" r:id="rId35"/>
    <p:sldId id="297" r:id="rId36"/>
    <p:sldId id="295" r:id="rId37"/>
  </p:sldIdLst>
  <p:sldSz cx="9144000" cy="5143500" type="screen16x9"/>
  <p:notesSz cx="6797675" cy="9926638"/>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36"/>
  </p:normalViewPr>
  <p:slideViewPr>
    <p:cSldViewPr snapToGrid="0" snapToObjects="1">
      <p:cViewPr varScale="1">
        <p:scale>
          <a:sx n="90" d="100"/>
          <a:sy n="90" d="100"/>
        </p:scale>
        <p:origin x="798"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Patrimonios</a:t>
            </a:r>
            <a:r>
              <a:rPr lang="en-US" baseline="0"/>
              <a:t> Protegidos Constituidos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col"/>
        <c:grouping val="clustered"/>
        <c:varyColors val="0"/>
        <c:ser>
          <c:idx val="0"/>
          <c:order val="0"/>
          <c:tx>
            <c:strRef>
              <c:f>Hoja1!$F$11</c:f>
              <c:strCache>
                <c:ptCount val="1"/>
                <c:pt idx="0">
                  <c:v>Nº de Constituciones</c:v>
                </c:pt>
              </c:strCache>
            </c:strRef>
          </c:tx>
          <c:spPr>
            <a:solidFill>
              <a:schemeClr val="accent2"/>
            </a:solidFill>
            <a:ln>
              <a:noFill/>
            </a:ln>
            <a:effectLst/>
          </c:spPr>
          <c:invertIfNegative val="0"/>
          <c:dPt>
            <c:idx val="10"/>
            <c:invertIfNegative val="0"/>
            <c:bubble3D val="0"/>
            <c:extLst>
              <c:ext xmlns:c16="http://schemas.microsoft.com/office/drawing/2014/chart" uri="{C3380CC4-5D6E-409C-BE32-E72D297353CC}">
                <c16:uniqueId val="{00000000-250B-4192-9C86-FB844C21A566}"/>
              </c:ext>
            </c:extLst>
          </c:dPt>
          <c:cat>
            <c:strRef>
              <c:f>Hoja1!$G$10:$U$10</c:f>
              <c:strCache>
                <c:ptCount val="1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strCache>
            </c:strRef>
          </c:cat>
          <c:val>
            <c:numRef>
              <c:f>Hoja1!$G$11:$U$11</c:f>
              <c:numCache>
                <c:formatCode>General</c:formatCode>
                <c:ptCount val="15"/>
                <c:pt idx="0">
                  <c:v>25</c:v>
                </c:pt>
                <c:pt idx="1">
                  <c:v>67</c:v>
                </c:pt>
                <c:pt idx="2">
                  <c:v>103</c:v>
                </c:pt>
                <c:pt idx="3">
                  <c:v>205</c:v>
                </c:pt>
                <c:pt idx="4">
                  <c:v>188</c:v>
                </c:pt>
                <c:pt idx="5">
                  <c:v>132</c:v>
                </c:pt>
                <c:pt idx="6">
                  <c:v>165</c:v>
                </c:pt>
                <c:pt idx="7">
                  <c:v>244</c:v>
                </c:pt>
                <c:pt idx="8">
                  <c:v>304</c:v>
                </c:pt>
                <c:pt idx="9">
                  <c:v>377</c:v>
                </c:pt>
                <c:pt idx="10">
                  <c:v>363</c:v>
                </c:pt>
                <c:pt idx="11">
                  <c:v>358</c:v>
                </c:pt>
                <c:pt idx="12">
                  <c:v>337</c:v>
                </c:pt>
                <c:pt idx="13">
                  <c:v>355</c:v>
                </c:pt>
                <c:pt idx="14">
                  <c:v>100</c:v>
                </c:pt>
              </c:numCache>
            </c:numRef>
          </c:val>
          <c:extLst>
            <c:ext xmlns:c16="http://schemas.microsoft.com/office/drawing/2014/chart" uri="{C3380CC4-5D6E-409C-BE32-E72D297353CC}">
              <c16:uniqueId val="{00000001-250B-4192-9C86-FB844C21A566}"/>
            </c:ext>
          </c:extLst>
        </c:ser>
        <c:dLbls>
          <c:showLegendKey val="0"/>
          <c:showVal val="0"/>
          <c:showCatName val="0"/>
          <c:showSerName val="0"/>
          <c:showPercent val="0"/>
          <c:showBubbleSize val="0"/>
        </c:dLbls>
        <c:gapWidth val="219"/>
        <c:overlap val="-27"/>
        <c:axId val="288015368"/>
        <c:axId val="288015696"/>
      </c:barChart>
      <c:catAx>
        <c:axId val="28801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88015696"/>
        <c:crosses val="autoZero"/>
        <c:auto val="1"/>
        <c:lblAlgn val="ctr"/>
        <c:lblOffset val="100"/>
        <c:noMultiLvlLbl val="0"/>
      </c:catAx>
      <c:valAx>
        <c:axId val="28801569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8801536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ES"/>
    </a:p>
  </c:txPr>
  <c:externalData r:id="rId4">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es-ES_tradnl"/>
              <a:t>Clic para editar título</a:t>
            </a:r>
            <a:endParaRPr lang="es-ES"/>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CD46D484-92BA-9B41-A6E9-1A9CCD4A8752}" type="datetimeFigureOut">
              <a:rPr lang="es-ES" smtClean="0"/>
              <a:t>25/11/2018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2461217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D46D484-92BA-9B41-A6E9-1A9CCD4A8752}" type="datetimeFigureOut">
              <a:rPr lang="es-ES" smtClean="0"/>
              <a:t>25/11/2018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16697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05979"/>
            <a:ext cx="2057400" cy="4388644"/>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05979"/>
            <a:ext cx="6019800" cy="4388644"/>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D46D484-92BA-9B41-A6E9-1A9CCD4A8752}" type="datetimeFigureOut">
              <a:rPr lang="es-ES" smtClean="0"/>
              <a:t>25/11/2018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89333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D46D484-92BA-9B41-A6E9-1A9CCD4A8752}" type="datetimeFigureOut">
              <a:rPr lang="es-ES" smtClean="0"/>
              <a:t>25/11/2018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18861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CD46D484-92BA-9B41-A6E9-1A9CCD4A8752}" type="datetimeFigureOut">
              <a:rPr lang="es-ES" smtClean="0"/>
              <a:t>25/11/2018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43177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CD46D484-92BA-9B41-A6E9-1A9CCD4A8752}" type="datetimeFigureOut">
              <a:rPr lang="es-ES" smtClean="0"/>
              <a:t>25/11/2018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178831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CD46D484-92BA-9B41-A6E9-1A9CCD4A8752}" type="datetimeFigureOut">
              <a:rPr lang="es-ES" smtClean="0"/>
              <a:t>25/11/2018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120693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CD46D484-92BA-9B41-A6E9-1A9CCD4A8752}" type="datetimeFigureOut">
              <a:rPr lang="es-ES" smtClean="0"/>
              <a:t>25/11/2018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1305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D46D484-92BA-9B41-A6E9-1A9CCD4A8752}" type="datetimeFigureOut">
              <a:rPr lang="es-ES" smtClean="0"/>
              <a:t>25/11/2018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3125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CD46D484-92BA-9B41-A6E9-1A9CCD4A8752}" type="datetimeFigureOut">
              <a:rPr lang="es-ES" smtClean="0"/>
              <a:t>25/11/2018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68764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CD46D484-92BA-9B41-A6E9-1A9CCD4A8752}" type="datetimeFigureOut">
              <a:rPr lang="es-ES" smtClean="0"/>
              <a:t>25/11/2018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90679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D46D484-92BA-9B41-A6E9-1A9CCD4A8752}" type="datetimeFigureOut">
              <a:rPr lang="es-ES" smtClean="0"/>
              <a:t>25/11/2018</a:t>
            </a:fld>
            <a:endParaRPr lang="es-ES"/>
          </a:p>
        </p:txBody>
      </p:sp>
      <p:sp>
        <p:nvSpPr>
          <p:cNvPr id="5" name="Marcador de pie de pá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9ECAAF-2746-F845-8900-213CC5C930FE}" type="slidenum">
              <a:rPr lang="es-ES" smtClean="0"/>
              <a:t>‹Nº›</a:t>
            </a:fld>
            <a:endParaRPr lang="es-ES"/>
          </a:p>
        </p:txBody>
      </p:sp>
    </p:spTree>
    <p:extLst>
      <p:ext uri="{BB962C8B-B14F-4D97-AF65-F5344CB8AC3E}">
        <p14:creationId xmlns:p14="http://schemas.microsoft.com/office/powerpoint/2010/main" val="1983373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image" Target="../media/image7.emf"/></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chart" Target="../charts/char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1291" cy="5143500"/>
          </a:xfrm>
          <a:prstGeom prst="rect">
            <a:avLst/>
          </a:prstGeom>
        </p:spPr>
      </p:pic>
      <p:sp>
        <p:nvSpPr>
          <p:cNvPr id="5" name="CuadroTexto 4"/>
          <p:cNvSpPr txBox="1"/>
          <p:nvPr/>
        </p:nvSpPr>
        <p:spPr>
          <a:xfrm>
            <a:off x="1623166" y="4301477"/>
            <a:ext cx="5543854" cy="677108"/>
          </a:xfrm>
          <a:prstGeom prst="rect">
            <a:avLst/>
          </a:prstGeom>
          <a:noFill/>
        </p:spPr>
        <p:txBody>
          <a:bodyPr wrap="square" rtlCol="0">
            <a:spAutoFit/>
          </a:bodyPr>
          <a:lstStyle/>
          <a:p>
            <a:pPr algn="ctr"/>
            <a:r>
              <a:rPr lang="es-ES" sz="2200" b="1" dirty="0"/>
              <a:t>Juan Carlos López Garrido</a:t>
            </a:r>
          </a:p>
          <a:p>
            <a:pPr algn="ctr"/>
            <a:r>
              <a:rPr lang="es-ES" sz="1600" dirty="0"/>
              <a:t>Economista Consejo Asesor REAF</a:t>
            </a:r>
          </a:p>
        </p:txBody>
      </p:sp>
      <p:sp>
        <p:nvSpPr>
          <p:cNvPr id="6" name="CuadroTexto 5"/>
          <p:cNvSpPr txBox="1"/>
          <p:nvPr/>
        </p:nvSpPr>
        <p:spPr>
          <a:xfrm>
            <a:off x="2103955" y="2799192"/>
            <a:ext cx="4582275" cy="830997"/>
          </a:xfrm>
          <a:prstGeom prst="rect">
            <a:avLst/>
          </a:prstGeom>
          <a:noFill/>
        </p:spPr>
        <p:txBody>
          <a:bodyPr wrap="square" rtlCol="0">
            <a:spAutoFit/>
          </a:bodyPr>
          <a:lstStyle/>
          <a:p>
            <a:pPr algn="ctr"/>
            <a:r>
              <a:rPr lang="es-ES_tradnl" sz="2800" b="1" dirty="0"/>
              <a:t>PATRIMONIO PROTEGIDO</a:t>
            </a:r>
          </a:p>
          <a:p>
            <a:pPr algn="ctr"/>
            <a:r>
              <a:rPr lang="es-ES_tradnl" sz="2000" b="1" dirty="0"/>
              <a:t>MARGEN DE MEJORA FISCAL</a:t>
            </a:r>
          </a:p>
        </p:txBody>
      </p:sp>
    </p:spTree>
    <p:extLst>
      <p:ext uri="{BB962C8B-B14F-4D97-AF65-F5344CB8AC3E}">
        <p14:creationId xmlns:p14="http://schemas.microsoft.com/office/powerpoint/2010/main" val="2782146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453423" cy="3046988"/>
          </a:xfrm>
          <a:prstGeom prst="rect">
            <a:avLst/>
          </a:prstGeom>
        </p:spPr>
        <p:txBody>
          <a:bodyPr wrap="square">
            <a:spAutoFit/>
          </a:bodyPr>
          <a:lstStyle/>
          <a:p>
            <a:r>
              <a:rPr lang="es-ES" dirty="0"/>
              <a:t>Quién puede ser el beneficiario</a:t>
            </a:r>
          </a:p>
          <a:p>
            <a:endParaRPr lang="es-ES" dirty="0"/>
          </a:p>
          <a:p>
            <a:pPr marL="285750" indent="-285750" algn="just">
              <a:buFont typeface="Arial" panose="020B0604020202020204" pitchFamily="34" charset="0"/>
              <a:buChar char="•"/>
            </a:pPr>
            <a:r>
              <a:rPr lang="es-ES" sz="1300" dirty="0"/>
              <a:t>Exclusivamente, a la persona en cuyo interés se constituya, que será su titular.</a:t>
            </a:r>
          </a:p>
          <a:p>
            <a:pPr algn="just"/>
            <a:endParaRPr lang="es-ES" sz="1300" dirty="0"/>
          </a:p>
          <a:p>
            <a:pPr marL="285750" indent="-285750" algn="just">
              <a:buFont typeface="Arial" panose="020B0604020202020204" pitchFamily="34" charset="0"/>
              <a:buChar char="•"/>
            </a:pPr>
            <a:endParaRPr lang="es-ES" sz="1300" dirty="0"/>
          </a:p>
          <a:p>
            <a:pPr marL="285750" indent="-285750" algn="just">
              <a:buFont typeface="Arial" panose="020B0604020202020204" pitchFamily="34" charset="0"/>
              <a:buChar char="•"/>
            </a:pPr>
            <a:r>
              <a:rPr lang="es-ES" sz="1300" dirty="0"/>
              <a:t>Consideración de personas con discapacidad:</a:t>
            </a:r>
          </a:p>
          <a:p>
            <a:pPr marL="285750" indent="-285750" algn="just">
              <a:buFont typeface="Arial" panose="020B0604020202020204" pitchFamily="34" charset="0"/>
              <a:buChar char="•"/>
            </a:pPr>
            <a:endParaRPr lang="es-ES" sz="1300" dirty="0"/>
          </a:p>
          <a:p>
            <a:pPr marL="742950" lvl="1" indent="-285750" algn="just">
              <a:buFont typeface="Arial" panose="020B0604020202020204" pitchFamily="34" charset="0"/>
              <a:buChar char="•"/>
            </a:pPr>
            <a:r>
              <a:rPr lang="es-ES" sz="1300" dirty="0"/>
              <a:t>Las afectadas por una minusvalía psíquica igual o superior al 33 por ciento.</a:t>
            </a:r>
          </a:p>
          <a:p>
            <a:pPr lvl="1" algn="just"/>
            <a:endParaRPr lang="es-ES" sz="1300" dirty="0"/>
          </a:p>
          <a:p>
            <a:pPr marL="742950" lvl="1" indent="-285750" algn="just">
              <a:buFont typeface="Arial" panose="020B0604020202020204" pitchFamily="34" charset="0"/>
              <a:buChar char="•"/>
            </a:pPr>
            <a:r>
              <a:rPr lang="es-ES" sz="1300" dirty="0"/>
              <a:t>Las afectadas por una minusvalía física o sensorial igual o superior al 65 por ciento.</a:t>
            </a:r>
          </a:p>
          <a:p>
            <a:pPr lvl="1" algn="just"/>
            <a:endParaRPr lang="es-ES" sz="1300" dirty="0"/>
          </a:p>
          <a:p>
            <a:pPr algn="just"/>
            <a:endParaRPr lang="es-ES" sz="1300" dirty="0"/>
          </a:p>
          <a:p>
            <a:pPr marL="285750" indent="-285750" algn="just">
              <a:buFont typeface="Arial" panose="020B0604020202020204" pitchFamily="34" charset="0"/>
              <a:buChar char="•"/>
            </a:pPr>
            <a:r>
              <a:rPr lang="es-ES" sz="1300" dirty="0"/>
              <a:t>Acreditación del grado de discapacidad mediante certificado expedido conforme a lo establecido reglamentariamente o por resolución judicial firme.</a:t>
            </a:r>
          </a:p>
        </p:txBody>
      </p:sp>
    </p:spTree>
    <p:extLst>
      <p:ext uri="{BB962C8B-B14F-4D97-AF65-F5344CB8AC3E}">
        <p14:creationId xmlns:p14="http://schemas.microsoft.com/office/powerpoint/2010/main" val="159401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2677656"/>
          </a:xfrm>
          <a:prstGeom prst="rect">
            <a:avLst/>
          </a:prstGeom>
        </p:spPr>
        <p:txBody>
          <a:bodyPr wrap="square">
            <a:spAutoFit/>
          </a:bodyPr>
          <a:lstStyle/>
          <a:p>
            <a:r>
              <a:rPr lang="es-ES" dirty="0"/>
              <a:t>Quién lo puede constituir </a:t>
            </a:r>
          </a:p>
          <a:p>
            <a:endParaRPr lang="es-ES" dirty="0"/>
          </a:p>
          <a:p>
            <a:pPr marL="285750" indent="-285750" algn="just">
              <a:buFont typeface="Arial" panose="020B0604020202020204" pitchFamily="34" charset="0"/>
              <a:buChar char="•"/>
            </a:pPr>
            <a:r>
              <a:rPr lang="es-ES" sz="1300" dirty="0"/>
              <a:t>La propia persona con discapacidad beneficiaria del mismo. Capacidad de obrar suficiente.</a:t>
            </a:r>
          </a:p>
          <a:p>
            <a:pPr marL="285750" indent="-285750" algn="just">
              <a:buFont typeface="Arial" panose="020B0604020202020204" pitchFamily="34" charset="0"/>
              <a:buChar char="•"/>
            </a:pPr>
            <a:endParaRPr lang="es-ES" sz="1300" dirty="0"/>
          </a:p>
          <a:p>
            <a:pPr marL="285750" indent="-285750" algn="just">
              <a:buFont typeface="Arial" panose="020B0604020202020204" pitchFamily="34" charset="0"/>
              <a:buChar char="•"/>
            </a:pPr>
            <a:r>
              <a:rPr lang="es-ES" sz="1300" dirty="0"/>
              <a:t>Sus padres, tutores o curadores. No capacidad de obrar suficiente.</a:t>
            </a:r>
          </a:p>
          <a:p>
            <a:pPr marL="285750" indent="-285750" algn="just">
              <a:buFont typeface="Arial" panose="020B0604020202020204" pitchFamily="34" charset="0"/>
              <a:buChar char="•"/>
            </a:pPr>
            <a:endParaRPr lang="es-ES" sz="1300" dirty="0"/>
          </a:p>
          <a:p>
            <a:pPr marL="285750" indent="-285750" algn="just">
              <a:buFont typeface="Arial" panose="020B0604020202020204" pitchFamily="34" charset="0"/>
              <a:buChar char="•"/>
            </a:pPr>
            <a:r>
              <a:rPr lang="es-ES" sz="1300" dirty="0"/>
              <a:t>El guardador de hecho de una persona con discapacidad.</a:t>
            </a:r>
          </a:p>
          <a:p>
            <a:pPr marL="285750" indent="-285750" algn="just">
              <a:buFont typeface="Arial" panose="020B0604020202020204" pitchFamily="34" charset="0"/>
              <a:buChar char="•"/>
            </a:pPr>
            <a:endParaRPr lang="es-ES" sz="1300" dirty="0"/>
          </a:p>
          <a:p>
            <a:pPr marL="285750" indent="-285750" algn="just">
              <a:buFont typeface="Arial" panose="020B0604020202020204" pitchFamily="34" charset="0"/>
              <a:buChar char="•"/>
            </a:pPr>
            <a:r>
              <a:rPr lang="es-ES" sz="1300" dirty="0"/>
              <a:t>Cualquier persona con interés legítimo podrá solicitar de la persona con discapacidad o, en caso de que no tenga capacidad de obrar suficiente, de sus padres, tutores o curadores, la constitución de un patrimonio protegido, ofreciendo al mismo tiempo una aportación de bienes y derechos adecuados, suficiente para ese fin.</a:t>
            </a:r>
          </a:p>
          <a:p>
            <a:endParaRPr lang="es-ES" sz="1500" dirty="0"/>
          </a:p>
        </p:txBody>
      </p:sp>
    </p:spTree>
    <p:extLst>
      <p:ext uri="{BB962C8B-B14F-4D97-AF65-F5344CB8AC3E}">
        <p14:creationId xmlns:p14="http://schemas.microsoft.com/office/powerpoint/2010/main" val="1214298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223285" y="946298"/>
            <a:ext cx="8197702" cy="4385816"/>
          </a:xfrm>
          <a:prstGeom prst="rect">
            <a:avLst/>
          </a:prstGeom>
        </p:spPr>
        <p:txBody>
          <a:bodyPr wrap="square">
            <a:spAutoFit/>
          </a:bodyPr>
          <a:lstStyle/>
          <a:p>
            <a:r>
              <a:rPr lang="es-ES" dirty="0"/>
              <a:t>Cómo se constituye</a:t>
            </a:r>
          </a:p>
          <a:p>
            <a:endParaRPr lang="es-ES" dirty="0"/>
          </a:p>
          <a:p>
            <a:pPr marL="171450" indent="-171450" algn="just">
              <a:buFont typeface="Arial" panose="020B0604020202020204" pitchFamily="34" charset="0"/>
              <a:buChar char="•"/>
            </a:pPr>
            <a:r>
              <a:rPr lang="es-ES" sz="1200" dirty="0"/>
              <a:t>En documento público, o por resolución judicial. Las aportaciones de bienes y derechos posteriores estarán sujetas a las mismas formalidades establecidas en el artículo anterior para su constitución.</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El inventario de los bienes y derechos que inicialmente constituyan el patrimonio protegido.</a:t>
            </a:r>
          </a:p>
          <a:p>
            <a:pPr algn="just"/>
            <a:endParaRPr lang="es-ES" sz="1200" dirty="0"/>
          </a:p>
          <a:p>
            <a:pPr marL="171450" indent="-171450" algn="just">
              <a:buFont typeface="Arial" panose="020B0604020202020204" pitchFamily="34" charset="0"/>
              <a:buChar char="•"/>
            </a:pPr>
            <a:r>
              <a:rPr lang="es-ES" sz="1200" dirty="0"/>
              <a:t>La determinación de las reglas de administración y, en su caso, de fiscalización, incluyendo los procedimientos de designación de las personas que hayan de integrar los órganos de administración o, en su caso, de fiscalización.</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Cualquier otra disposición que se considere oportuna respecto a la administración o conservación del mismo.</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Los notarios comunicarán inmediatamente la constitución y contenido de un patrimonio protegido por ellos autorizado al fiscal de la circunscripción correspondiente al domicilio de la persona con discapacidad.</a:t>
            </a:r>
          </a:p>
          <a:p>
            <a:pPr marL="171450" indent="-171450" algn="just">
              <a:buFont typeface="Arial" panose="020B0604020202020204" pitchFamily="34" charset="0"/>
              <a:buChar char="•"/>
            </a:pPr>
            <a:endParaRPr lang="es-ES" dirty="0"/>
          </a:p>
          <a:p>
            <a:pPr algn="just"/>
            <a:r>
              <a:rPr lang="es-ES" dirty="0"/>
              <a:t>Qué bienes pueden ser aportados</a:t>
            </a:r>
          </a:p>
          <a:p>
            <a:pPr algn="just"/>
            <a:endParaRPr lang="es-ES" sz="1200" dirty="0"/>
          </a:p>
          <a:p>
            <a:pPr marL="171450" indent="-171450" algn="just">
              <a:buFont typeface="Arial" panose="020B0604020202020204" pitchFamily="34" charset="0"/>
              <a:buChar char="•"/>
            </a:pPr>
            <a:r>
              <a:rPr lang="es-ES" sz="1200" dirty="0"/>
              <a:t>Cualquier tipo de bien o derecho. Aportaciones dinerarias y no dinerarias.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endParaRPr lang="es-ES" sz="1200" dirty="0"/>
          </a:p>
          <a:p>
            <a:endParaRPr lang="es-ES" sz="1500" dirty="0"/>
          </a:p>
        </p:txBody>
      </p:sp>
    </p:spTree>
    <p:extLst>
      <p:ext uri="{BB962C8B-B14F-4D97-AF65-F5344CB8AC3E}">
        <p14:creationId xmlns:p14="http://schemas.microsoft.com/office/powerpoint/2010/main" val="3355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277820"/>
          </a:xfrm>
          <a:prstGeom prst="rect">
            <a:avLst/>
          </a:prstGeom>
        </p:spPr>
        <p:txBody>
          <a:bodyPr wrap="square">
            <a:spAutoFit/>
          </a:bodyPr>
          <a:lstStyle/>
          <a:p>
            <a:r>
              <a:rPr lang="es-ES" dirty="0"/>
              <a:t>Cómo se administra</a:t>
            </a:r>
          </a:p>
          <a:p>
            <a:endParaRPr lang="es-ES" dirty="0"/>
          </a:p>
          <a:p>
            <a:pPr marL="171450" indent="-171450" algn="just">
              <a:buFont typeface="Arial" panose="020B0604020202020204" pitchFamily="34" charset="0"/>
              <a:buChar char="•"/>
            </a:pPr>
            <a:r>
              <a:rPr lang="es-ES" sz="1200" dirty="0"/>
              <a:t>El constituyente del patrimonio protegido es el propio beneficiario del mismo: </a:t>
            </a:r>
          </a:p>
          <a:p>
            <a:pPr algn="just"/>
            <a:endParaRPr lang="es-ES" sz="1200" dirty="0"/>
          </a:p>
          <a:p>
            <a:pPr marL="628650" lvl="1" indent="-171450" algn="just">
              <a:buFont typeface="Arial" panose="020B0604020202020204" pitchFamily="34" charset="0"/>
              <a:buChar char="•"/>
            </a:pPr>
            <a:r>
              <a:rPr lang="es-ES" sz="1200" dirty="0"/>
              <a:t>La administración se sujetará a las reglas establecidas en el documento público de constitución.</a:t>
            </a:r>
          </a:p>
          <a:p>
            <a:pPr algn="just"/>
            <a:endParaRPr lang="es-ES" sz="1200" dirty="0"/>
          </a:p>
          <a:p>
            <a:pPr marL="171450" indent="-171450" algn="just">
              <a:buFont typeface="Arial" panose="020B0604020202020204" pitchFamily="34" charset="0"/>
              <a:buChar char="•"/>
            </a:pPr>
            <a:r>
              <a:rPr lang="es-ES" sz="1200" dirty="0"/>
              <a:t>Demás casos: </a:t>
            </a:r>
          </a:p>
          <a:p>
            <a:pPr marL="171450" indent="-171450" algn="just">
              <a:buFont typeface="Arial" panose="020B0604020202020204" pitchFamily="34" charset="0"/>
              <a:buChar char="•"/>
            </a:pPr>
            <a:endParaRPr lang="es-ES" sz="1200" dirty="0"/>
          </a:p>
          <a:p>
            <a:pPr marL="628650" lvl="1" indent="-171450" algn="just">
              <a:buFont typeface="Arial" panose="020B0604020202020204" pitchFamily="34" charset="0"/>
              <a:buChar char="•"/>
            </a:pPr>
            <a:r>
              <a:rPr lang="es-ES" sz="1200" dirty="0"/>
              <a:t>Las reglas de administración, establecidas en el documento público de constitución, deberán prever la obligatoriedad de autorización judicial en los mismos supuestos que el tutor la requiere respecto de los bienes del tutelado, conforme a los artículos 271 y 272 del Código Civil o, en su caso, conforme a lo dispuesto en las normas de Derecho civil, foral o especial, que fueran aplicables.</a:t>
            </a:r>
          </a:p>
          <a:p>
            <a:pPr algn="just"/>
            <a:endParaRPr lang="es-ES" sz="1200" dirty="0"/>
          </a:p>
          <a:p>
            <a:pPr marL="628650" lvl="1" indent="-171450" algn="just">
              <a:buFont typeface="Arial" panose="020B0604020202020204" pitchFamily="34" charset="0"/>
              <a:buChar char="•"/>
            </a:pPr>
            <a:r>
              <a:rPr lang="es-ES" sz="1200" dirty="0"/>
              <a:t>La autorización no es necesaria cuando el beneficiario tenga capacidad de obrar suficiente.</a:t>
            </a:r>
          </a:p>
          <a:p>
            <a:pPr algn="just"/>
            <a:endParaRPr lang="es-ES" sz="1200" dirty="0"/>
          </a:p>
          <a:p>
            <a:endParaRPr lang="es-ES" sz="1500" dirty="0"/>
          </a:p>
        </p:txBody>
      </p:sp>
    </p:spTree>
    <p:extLst>
      <p:ext uri="{BB962C8B-B14F-4D97-AF65-F5344CB8AC3E}">
        <p14:creationId xmlns:p14="http://schemas.microsoft.com/office/powerpoint/2010/main" val="182036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093154"/>
          </a:xfrm>
          <a:prstGeom prst="rect">
            <a:avLst/>
          </a:prstGeom>
        </p:spPr>
        <p:txBody>
          <a:bodyPr wrap="square">
            <a:spAutoFit/>
          </a:bodyPr>
          <a:lstStyle/>
          <a:p>
            <a:r>
              <a:rPr lang="es-ES" dirty="0"/>
              <a:t>Cómo se administra</a:t>
            </a:r>
          </a:p>
          <a:p>
            <a:endParaRPr lang="es-ES" dirty="0"/>
          </a:p>
          <a:p>
            <a:pPr marL="171450" indent="-171450" algn="just">
              <a:buFont typeface="Arial" panose="020B0604020202020204" pitchFamily="34" charset="0"/>
              <a:buChar char="•"/>
            </a:pPr>
            <a:r>
              <a:rPr lang="es-ES" sz="1200" dirty="0"/>
              <a:t>No se considerarán actos de disposición el gasto de dinero y el consumo de bienes fungibles integrados en el patrimonio protegido, cuando se hagan para atender las necesidades vitales de la persona beneficiaria. Cuestión problemática.</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Todos los bienes y derechos que integren el patrimonio protegido, así como sus frutos, rendimientos o productos, deberán destinarse a la satisfacción de las necesidades vitales de su beneficiario, o al mantenimiento de la productividad del patrimonio protegido.</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El administrador del patrimonio protegido, cuando no sea el propio beneficiario del mismo, tendrá la condición de representante legal de éste para todos los actos de administración de los bienes y derechos integrantes del patrimonio protegido, y no requerirá el concurso de los padres o tutor para su validez y eficacia.</a:t>
            </a:r>
          </a:p>
          <a:p>
            <a:pPr algn="just"/>
            <a:endParaRPr lang="es-ES" sz="1200" dirty="0"/>
          </a:p>
          <a:p>
            <a:pPr algn="just"/>
            <a:r>
              <a:rPr lang="es-ES" sz="1200" dirty="0"/>
              <a:t> </a:t>
            </a:r>
          </a:p>
          <a:p>
            <a:endParaRPr lang="es-ES" sz="1500" dirty="0"/>
          </a:p>
        </p:txBody>
      </p:sp>
    </p:spTree>
    <p:extLst>
      <p:ext uri="{BB962C8B-B14F-4D97-AF65-F5344CB8AC3E}">
        <p14:creationId xmlns:p14="http://schemas.microsoft.com/office/powerpoint/2010/main" val="131688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755148"/>
          </a:xfrm>
          <a:prstGeom prst="rect">
            <a:avLst/>
          </a:prstGeom>
        </p:spPr>
        <p:txBody>
          <a:bodyPr wrap="square">
            <a:spAutoFit/>
          </a:bodyPr>
          <a:lstStyle/>
          <a:p>
            <a:r>
              <a:rPr lang="es-ES" dirty="0"/>
              <a:t>Cómo se extingue</a:t>
            </a:r>
          </a:p>
          <a:p>
            <a:endParaRPr lang="es-ES" dirty="0"/>
          </a:p>
          <a:p>
            <a:pPr marL="171450" indent="-171450" algn="just">
              <a:buFont typeface="Arial" panose="020B0604020202020204" pitchFamily="34" charset="0"/>
              <a:buChar char="•"/>
            </a:pPr>
            <a:r>
              <a:rPr lang="es-ES" sz="1200" dirty="0"/>
              <a:t>Por la muerte o declaración de fallecimiento de su beneficiario: El patrimonio se entenderá comprendido en su herencia.</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Por dejar éste de tener la condición de persona con discapacidad de acuerdo con esta ley: El beneficiario seguirá siendo titular de los bienes y derechos que lo integran, sujetándose a las normas generales del Código Civil o de derecho civil, foral o especial, que, en su caso, fueran aplicables.</a:t>
            </a:r>
          </a:p>
          <a:p>
            <a:pPr marL="285750" indent="-285750" algn="just">
              <a:buFont typeface="Arial" panose="020B0604020202020204" pitchFamily="34" charset="0"/>
              <a:buChar char="•"/>
            </a:pPr>
            <a:endParaRPr lang="es-ES" sz="1500" dirty="0"/>
          </a:p>
          <a:p>
            <a:pPr algn="just"/>
            <a:r>
              <a:rPr lang="es-ES" dirty="0"/>
              <a:t>Quién lo supervisa</a:t>
            </a:r>
          </a:p>
          <a:p>
            <a:pPr algn="just"/>
            <a:endParaRPr lang="es-ES" sz="1500" dirty="0"/>
          </a:p>
          <a:p>
            <a:pPr marL="171450" indent="-171450" algn="just">
              <a:buFont typeface="Arial" panose="020B0604020202020204" pitchFamily="34" charset="0"/>
              <a:buChar char="•"/>
            </a:pPr>
            <a:r>
              <a:rPr lang="es-ES" sz="1200" dirty="0"/>
              <a:t>La supervisión de la administración del patrimonio protegido corresponde al Ministerio Fiscal, quien instará del juez lo que proceda en beneficio de la persona con discapacidad, incluso la sustitución del administrador, el cambio de las reglas de administración, el establecimiento de medidas especiales de fiscalización, la adopción de cautelas, la extinción del patrimonio protegido o cualquier otra medida de análoga naturaleza.</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El Ministerio Fiscal actuará de oficio o a solicitud de cualquier persona</a:t>
            </a:r>
          </a:p>
          <a:p>
            <a:pPr marL="171450" indent="-171450" algn="just">
              <a:buFont typeface="Arial" panose="020B0604020202020204" pitchFamily="34" charset="0"/>
              <a:buChar char="•"/>
            </a:pPr>
            <a:endParaRPr lang="es-ES" sz="1200" dirty="0"/>
          </a:p>
          <a:p>
            <a:pPr algn="just"/>
            <a:endParaRPr lang="es-ES" sz="1500" dirty="0"/>
          </a:p>
          <a:p>
            <a:pPr algn="just"/>
            <a:endParaRPr lang="es-ES" sz="1500" dirty="0"/>
          </a:p>
          <a:p>
            <a:pPr algn="just"/>
            <a:endParaRPr lang="es-ES" sz="1500" dirty="0"/>
          </a:p>
          <a:p>
            <a:pPr algn="just"/>
            <a:r>
              <a:rPr lang="es-ES" sz="1500" dirty="0"/>
              <a:t> </a:t>
            </a:r>
          </a:p>
          <a:p>
            <a:endParaRPr lang="es-ES" sz="1500" dirty="0"/>
          </a:p>
        </p:txBody>
      </p:sp>
    </p:spTree>
    <p:extLst>
      <p:ext uri="{BB962C8B-B14F-4D97-AF65-F5344CB8AC3E}">
        <p14:creationId xmlns:p14="http://schemas.microsoft.com/office/powerpoint/2010/main" val="52377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277820"/>
          </a:xfrm>
          <a:prstGeom prst="rect">
            <a:avLst/>
          </a:prstGeom>
        </p:spPr>
        <p:txBody>
          <a:bodyPr wrap="square">
            <a:spAutoFit/>
          </a:bodyPr>
          <a:lstStyle/>
          <a:p>
            <a:r>
              <a:rPr lang="es-ES" dirty="0"/>
              <a:t>Constancia registral</a:t>
            </a:r>
          </a:p>
          <a:p>
            <a:pPr algn="just"/>
            <a:endParaRPr lang="es-ES" dirty="0"/>
          </a:p>
          <a:p>
            <a:pPr marL="171450" indent="-171450" algn="just">
              <a:buFont typeface="Arial" panose="020B0604020202020204" pitchFamily="34" charset="0"/>
              <a:buChar char="•"/>
            </a:pPr>
            <a:r>
              <a:rPr lang="es-ES" sz="1200" dirty="0"/>
              <a:t>La representación legal (artículo 5.7 Ley 41/2003) se hará constar en el Registro Civil</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El dominio o derecho real de un bien inmueble integrado en un patrimonio protegido, debe registrarse en el Registro de la Propiedad. Si estuviera inscrito con anterioridad en favor de la persona con discapacidad, se debe hacer constar su adscripción o incorporación al patrimonio protegido por medio de nota marginal.</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Misma constancia registral en los respectivos Registros respecto de los restantes bienes que tengan el carácter de registrables. </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Participaciones en fondos de inversión o instituciones de inversión colectiva, acciones o participaciones en sociedades mercantiles que se integren en un patrimonio protegido, son notificadas por el notario o por el juez, a la gestora de los mismos o a la sociedad.</a:t>
            </a:r>
          </a:p>
          <a:p>
            <a:pPr marL="171450" indent="-171450" algn="just">
              <a:buFont typeface="Arial" panose="020B0604020202020204" pitchFamily="34" charset="0"/>
              <a:buChar char="•"/>
            </a:pPr>
            <a:endParaRPr lang="es-ES" sz="1200" dirty="0"/>
          </a:p>
          <a:p>
            <a:endParaRPr lang="es-ES" sz="1500" dirty="0"/>
          </a:p>
        </p:txBody>
      </p:sp>
    </p:spTree>
    <p:extLst>
      <p:ext uri="{BB962C8B-B14F-4D97-AF65-F5344CB8AC3E}">
        <p14:creationId xmlns:p14="http://schemas.microsoft.com/office/powerpoint/2010/main" val="1510116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393405" y="903768"/>
            <a:ext cx="8027582" cy="4785926"/>
          </a:xfrm>
          <a:prstGeom prst="rect">
            <a:avLst/>
          </a:prstGeom>
        </p:spPr>
        <p:txBody>
          <a:bodyPr wrap="square">
            <a:spAutoFit/>
          </a:bodyPr>
          <a:lstStyle/>
          <a:p>
            <a:r>
              <a:rPr lang="es-ES" dirty="0"/>
              <a:t>Beneficios Fiscales del Aportante Persona Física</a:t>
            </a:r>
          </a:p>
          <a:p>
            <a:pPr algn="just"/>
            <a:endParaRPr lang="es-ES" sz="1100" dirty="0"/>
          </a:p>
          <a:p>
            <a:pPr marL="171450" indent="-171450" algn="just">
              <a:buFont typeface="Arial" panose="020B0604020202020204" pitchFamily="34" charset="0"/>
              <a:buChar char="•"/>
            </a:pPr>
            <a:r>
              <a:rPr lang="es-ES" sz="1200" dirty="0"/>
              <a:t>Relación en línea directa o colateral hasta el tercer grado inclusive,  así como por el cónyuge del discapacitado o por aquellos que lo tuviesen  a su cargo en régimen de tutela o acogimiento. “Parentesco por consanguinidad” Criterio DGT. Doctrina TS.</a:t>
            </a:r>
          </a:p>
          <a:p>
            <a:pPr algn="just"/>
            <a:endParaRPr lang="es-ES" sz="1200" dirty="0"/>
          </a:p>
          <a:p>
            <a:pPr marL="171450" indent="-171450" algn="just">
              <a:buFont typeface="Arial" panose="020B0604020202020204" pitchFamily="34" charset="0"/>
              <a:buChar char="•"/>
            </a:pPr>
            <a:r>
              <a:rPr lang="es-ES" sz="1200" dirty="0"/>
              <a:t>Reducción BI IRPF con limite 10.000 euros año /aportante. Conjunto de reducciones no puede superar 24.250 euros año. Art. 54 LIRPF.</a:t>
            </a:r>
          </a:p>
          <a:p>
            <a:pPr algn="just"/>
            <a:endParaRPr lang="es-ES" sz="1200" dirty="0"/>
          </a:p>
          <a:p>
            <a:pPr marL="171450" indent="-171450" algn="just">
              <a:buFont typeface="Arial" panose="020B0604020202020204" pitchFamily="34" charset="0"/>
              <a:buChar char="•"/>
            </a:pPr>
            <a:r>
              <a:rPr lang="es-ES" sz="1200" dirty="0"/>
              <a:t>Si se exceden los limites o tenemos insuficiencia de BI, derecho a reducir base en cuatro ejercicios siguientes.</a:t>
            </a:r>
          </a:p>
          <a:p>
            <a:pPr algn="just"/>
            <a:endParaRPr lang="es-ES" sz="1200" dirty="0"/>
          </a:p>
          <a:p>
            <a:pPr marL="171450" indent="-171450" algn="just">
              <a:buFont typeface="Arial" panose="020B0604020202020204" pitchFamily="34" charset="0"/>
              <a:buChar char="•"/>
            </a:pPr>
            <a:r>
              <a:rPr lang="es-ES" sz="1200" dirty="0"/>
              <a:t>Aportaciones no dinerarias. Valor contable en el momento de la transmisión o conforme al IP. </a:t>
            </a:r>
          </a:p>
          <a:p>
            <a:pPr algn="just"/>
            <a:endParaRPr lang="es-ES" sz="1200" dirty="0"/>
          </a:p>
          <a:p>
            <a:pPr marL="171450" indent="-171450" algn="just">
              <a:buFont typeface="Arial" panose="020B0604020202020204" pitchFamily="34" charset="0"/>
              <a:buChar char="•"/>
            </a:pPr>
            <a:r>
              <a:rPr lang="es-ES" sz="1200" dirty="0"/>
              <a:t>No se produce ganancia/pérdida patrimonial en las aportaciones.  La persona titular del patrimonio protegido se subroga en la posición del aportante en cuanto a fecha y valor de adquisición. DA 18 LIRPF. Art. 33.3 LIRPF.</a:t>
            </a:r>
          </a:p>
          <a:p>
            <a:pPr algn="just"/>
            <a:endParaRPr lang="es-ES" sz="1200" dirty="0"/>
          </a:p>
          <a:p>
            <a:pPr marL="171450" indent="-171450" algn="just">
              <a:buFont typeface="Arial" panose="020B0604020202020204" pitchFamily="34" charset="0"/>
              <a:buChar char="•"/>
            </a:pPr>
            <a:r>
              <a:rPr lang="es-ES" sz="1200" dirty="0"/>
              <a:t>No generarán derecho a reducción las aportaciones de  elementos afectos a la actividad económicas que realicen los contribuyentes  por el IRPF titulares de dichas actividades económicas.</a:t>
            </a:r>
          </a:p>
          <a:p>
            <a:pPr algn="just"/>
            <a:endParaRPr lang="es-ES" sz="1200" dirty="0"/>
          </a:p>
          <a:p>
            <a:pPr marL="171450" indent="-171450" algn="just">
              <a:buFont typeface="Arial" panose="020B0604020202020204" pitchFamily="34" charset="0"/>
              <a:buChar char="•"/>
            </a:pPr>
            <a:r>
              <a:rPr lang="es-ES" sz="1200" dirty="0"/>
              <a:t>No reducción aportaciones por la propia persona con discapacidad.</a:t>
            </a:r>
            <a:r>
              <a:rPr lang="es-ES" sz="1200" dirty="0">
                <a:solidFill>
                  <a:srgbClr val="FF0000"/>
                </a:solidFill>
              </a:rPr>
              <a:t> </a:t>
            </a:r>
          </a:p>
          <a:p>
            <a:endParaRPr lang="es-ES" sz="12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130637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047262"/>
          </a:xfrm>
          <a:prstGeom prst="rect">
            <a:avLst/>
          </a:prstGeom>
        </p:spPr>
        <p:txBody>
          <a:bodyPr wrap="square">
            <a:spAutoFit/>
          </a:bodyPr>
          <a:lstStyle/>
          <a:p>
            <a:r>
              <a:rPr lang="es-ES" dirty="0"/>
              <a:t>Beneficios Fiscales del Aportante en IRPF Persona Jurídica</a:t>
            </a:r>
          </a:p>
          <a:p>
            <a:endParaRPr lang="es-ES" dirty="0"/>
          </a:p>
          <a:p>
            <a:pPr marL="171450" indent="-171450" algn="just">
              <a:buFont typeface="Arial" panose="020B0604020202020204" pitchFamily="34" charset="0"/>
              <a:buChar char="•"/>
            </a:pPr>
            <a:r>
              <a:rPr lang="es-ES" sz="1200" dirty="0"/>
              <a:t>Pueden realizar aportaciones a favor de Patrimonios protegido de los trabajadores, de sus parientes en línea directa o colateral hasta el tercer grado inclusive, de sus cónyuges o de las personas a cargo de dichos trabajadores en régimen de tutela o acogimiento.</a:t>
            </a:r>
          </a:p>
          <a:p>
            <a:pPr algn="just"/>
            <a:r>
              <a:rPr lang="es-ES" dirty="0"/>
              <a:t> </a:t>
            </a:r>
          </a:p>
          <a:p>
            <a:pPr marL="171450" indent="-171450" algn="just">
              <a:buFont typeface="Arial" panose="020B0604020202020204" pitchFamily="34" charset="0"/>
              <a:buChar char="•"/>
            </a:pPr>
            <a:r>
              <a:rPr lang="es-ES" sz="1200" dirty="0"/>
              <a:t>La aportación tendrá la consideración de rendimiento del trabajo en IRPF para el titular del patrimonio protegido, con el limite máximo de 10.000 €, siempre que haya sido gasto deducible en el IS. Limite independiente de los referidos a aportaciones de persona física.</a:t>
            </a:r>
          </a:p>
          <a:p>
            <a:pPr algn="just"/>
            <a:endParaRPr lang="es-ES" sz="1200" dirty="0"/>
          </a:p>
          <a:p>
            <a:pPr marL="171450" indent="-171450" algn="just">
              <a:buFont typeface="Arial" panose="020B0604020202020204" pitchFamily="34" charset="0"/>
              <a:buChar char="•"/>
            </a:pPr>
            <a:r>
              <a:rPr lang="es-ES" sz="1200" dirty="0"/>
              <a:t>No puede entrar en colisión con al art. 15.e LIS donativos y liberalidades no deducibles en IS.</a:t>
            </a:r>
          </a:p>
          <a:p>
            <a:pPr algn="just"/>
            <a:endParaRPr lang="es-ES" sz="1200" dirty="0"/>
          </a:p>
          <a:p>
            <a:pPr marL="171450" indent="-171450" algn="just">
              <a:buFont typeface="Arial" panose="020B0604020202020204" pitchFamily="34" charset="0"/>
              <a:buChar char="•"/>
            </a:pPr>
            <a:r>
              <a:rPr lang="es-ES" sz="1200" dirty="0"/>
              <a:t>Es necesario establecer la obligatoriedad de la aportación mediante una obligación contractual, bien a través del convenio colectivo o cualquier otra formula que establezca la referida obligatoriedad.</a:t>
            </a:r>
          </a:p>
          <a:p>
            <a:pPr algn="just"/>
            <a:endParaRPr lang="es-ES" sz="12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755074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7078861"/>
          </a:xfrm>
          <a:prstGeom prst="rect">
            <a:avLst/>
          </a:prstGeom>
        </p:spPr>
        <p:txBody>
          <a:bodyPr wrap="square">
            <a:spAutoFit/>
          </a:bodyPr>
          <a:lstStyle/>
          <a:p>
            <a:r>
              <a:rPr lang="es-ES" dirty="0"/>
              <a:t>Beneficios fiscales de la persona titular del Patrimonio Protegido</a:t>
            </a:r>
          </a:p>
          <a:p>
            <a:endParaRPr lang="es-ES" sz="1100" dirty="0"/>
          </a:p>
          <a:p>
            <a:pPr marL="171450" indent="-171450">
              <a:buFont typeface="Arial" panose="020B0604020202020204" pitchFamily="34" charset="0"/>
              <a:buChar char="•"/>
            </a:pPr>
            <a:r>
              <a:rPr lang="es-ES" sz="1200" dirty="0"/>
              <a:t>IRPF. Aportación inferior o igual a 10.000 por persona o 24.250 en su conjunto. Rendimientos del Trabajo. </a:t>
            </a:r>
          </a:p>
          <a:p>
            <a:endParaRPr lang="es-ES" sz="1200" dirty="0"/>
          </a:p>
          <a:p>
            <a:pPr marL="171450" indent="-171450">
              <a:buFont typeface="Arial" panose="020B0604020202020204" pitchFamily="34" charset="0"/>
              <a:buChar char="•"/>
            </a:pPr>
            <a:r>
              <a:rPr lang="es-ES" sz="1200" dirty="0"/>
              <a:t>IRPF. Rentas exentas hasta el limite de 3 veces el IPREM (14 pagas). Para 2018 se sitúa en 22.558,77 euros.</a:t>
            </a:r>
          </a:p>
          <a:p>
            <a:endParaRPr lang="es-ES" sz="1200" dirty="0"/>
          </a:p>
          <a:p>
            <a:pPr marL="171450" indent="-171450">
              <a:buFont typeface="Arial" panose="020B0604020202020204" pitchFamily="34" charset="0"/>
              <a:buChar char="•"/>
            </a:pPr>
            <a:r>
              <a:rPr lang="es-ES" sz="1200" dirty="0"/>
              <a:t>La cuantía que exceda de esos importes se califica como  ganancia patrimonial sujeta al Impuesto sobre Donaciones.</a:t>
            </a:r>
          </a:p>
          <a:p>
            <a:endParaRPr lang="es-ES" sz="1200" dirty="0"/>
          </a:p>
          <a:p>
            <a:pPr marL="171450" indent="-171450">
              <a:buFont typeface="Arial" panose="020B0604020202020204" pitchFamily="34" charset="0"/>
              <a:buChar char="•"/>
            </a:pPr>
            <a:r>
              <a:rPr lang="es-ES" sz="1200" dirty="0"/>
              <a:t>ITP. Modalidad de Actos Jurídicos Documentados. Las aportaciones a patrimonios protegidos están exentas. Art. 45.1b.20 TRLITPAJD.</a:t>
            </a:r>
          </a:p>
          <a:p>
            <a:endParaRPr lang="es-ES" sz="1200" dirty="0"/>
          </a:p>
          <a:p>
            <a:pPr marL="171450" indent="-171450">
              <a:buFont typeface="Arial" panose="020B0604020202020204" pitchFamily="34" charset="0"/>
              <a:buChar char="•"/>
            </a:pPr>
            <a:r>
              <a:rPr lang="es-ES" sz="1200" dirty="0"/>
              <a:t>IIVTNU. Si la aportación se realiza por persona distinta al titular del PP, se produce hecho imponible. Si se produce por el titular del PP, no existe hecho imponible.</a:t>
            </a:r>
          </a:p>
          <a:p>
            <a:endParaRPr lang="es-ES" sz="1200" dirty="0"/>
          </a:p>
          <a:p>
            <a:pPr marL="171450" indent="-171450">
              <a:buFont typeface="Arial" panose="020B0604020202020204" pitchFamily="34" charset="0"/>
              <a:buChar char="•"/>
            </a:pPr>
            <a:r>
              <a:rPr lang="es-ES" sz="1200" dirty="0"/>
              <a:t>IP. La Ley 41/2003 posibilita a las Comunidades Autónomas la posibilidad de establecer una exención de los bienes y derechos referidos.</a:t>
            </a:r>
          </a:p>
          <a:p>
            <a:endParaRPr lang="es-ES" sz="1200" dirty="0"/>
          </a:p>
          <a:p>
            <a:pPr marL="171450" indent="-171450">
              <a:buFont typeface="Arial" panose="020B0604020202020204" pitchFamily="34" charset="0"/>
              <a:buChar char="•"/>
            </a:pPr>
            <a:r>
              <a:rPr lang="es-ES" sz="1200" dirty="0"/>
              <a:t>ISD. Establecimiento de reducciones por las CCAA respecto de las cuantías que excedan el importe calificado como rendimientos del trabajo.</a:t>
            </a:r>
          </a:p>
          <a:p>
            <a:pPr marL="285750" indent="-285750">
              <a:buFont typeface="Arial" panose="020B0604020202020204" pitchFamily="34" charset="0"/>
              <a:buChar char="•"/>
            </a:pPr>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37475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361507" y="914400"/>
            <a:ext cx="8484781" cy="5370701"/>
          </a:xfrm>
          <a:prstGeom prst="rect">
            <a:avLst/>
          </a:prstGeom>
          <a:noFill/>
        </p:spPr>
        <p:txBody>
          <a:bodyPr wrap="square" rtlCol="0">
            <a:spAutoFit/>
          </a:bodyPr>
          <a:lstStyle/>
          <a:p>
            <a:endParaRPr lang="es-ES" sz="2800" dirty="0"/>
          </a:p>
          <a:p>
            <a:endParaRPr lang="es-ES" sz="1300" dirty="0"/>
          </a:p>
          <a:p>
            <a:pPr algn="ctr"/>
            <a:r>
              <a:rPr lang="es-ES" sz="1600" dirty="0"/>
              <a:t>Qué es … Quién puede ser beneficiario …  Quién lo puede constituir …  Cómo se constituye…  </a:t>
            </a:r>
          </a:p>
          <a:p>
            <a:pPr algn="ctr"/>
            <a:endParaRPr lang="es-ES" sz="1600" dirty="0"/>
          </a:p>
          <a:p>
            <a:pPr algn="ctr"/>
            <a:r>
              <a:rPr lang="es-ES" sz="1600" dirty="0"/>
              <a:t>Qué bienes pueden ser aportados ..</a:t>
            </a:r>
          </a:p>
          <a:p>
            <a:pPr algn="ctr"/>
            <a:endParaRPr lang="es-ES" dirty="0"/>
          </a:p>
          <a:p>
            <a:pPr algn="ctr"/>
            <a:r>
              <a:rPr lang="es-ES" sz="1600" dirty="0"/>
              <a:t>Cómo se administra ...  Cómo se extingue … Quién lo supervisa …</a:t>
            </a:r>
          </a:p>
          <a:p>
            <a:endParaRPr lang="es-ES" sz="1200" b="1" dirty="0"/>
          </a:p>
          <a:p>
            <a:pPr algn="ctr"/>
            <a:endParaRPr lang="es-ES" sz="1200" b="1" dirty="0"/>
          </a:p>
          <a:p>
            <a:pPr algn="ctr"/>
            <a:r>
              <a:rPr lang="es-ES" sz="1600" dirty="0"/>
              <a:t>Aportante …  Persona Física … Persona Jurídica …  Persona titular del Patrimonio …   </a:t>
            </a:r>
          </a:p>
          <a:p>
            <a:pPr algn="ctr"/>
            <a:endParaRPr lang="es-ES" sz="1200" dirty="0"/>
          </a:p>
          <a:p>
            <a:pPr algn="ctr"/>
            <a:r>
              <a:rPr lang="es-ES" sz="1600" dirty="0"/>
              <a:t>IRPF … IS … ITP …  ADJ … IIVTNU …  ISD…  </a:t>
            </a:r>
          </a:p>
          <a:p>
            <a:pPr algn="ctr"/>
            <a:endParaRPr lang="es-ES" sz="1600" dirty="0"/>
          </a:p>
          <a:p>
            <a:pPr algn="ctr"/>
            <a:r>
              <a:rPr lang="es-ES" sz="1600" dirty="0"/>
              <a:t>Planificación fiscal IRPF …  Problemáticas fiscales …. Propuestas de mejora</a:t>
            </a:r>
          </a:p>
          <a:p>
            <a:endParaRPr lang="es-ES" sz="1200" dirty="0"/>
          </a:p>
          <a:p>
            <a:pPr algn="ctr"/>
            <a:endParaRPr lang="es-ES" sz="1200" b="1" dirty="0"/>
          </a:p>
          <a:p>
            <a:pPr algn="ctr"/>
            <a:endParaRPr lang="es-ES" sz="1200" dirty="0"/>
          </a:p>
          <a:p>
            <a:pPr algn="ctr"/>
            <a:endParaRPr lang="es-ES" sz="1200" b="1" dirty="0"/>
          </a:p>
          <a:p>
            <a:pPr algn="ctr"/>
            <a:endParaRPr lang="es-ES" sz="1200" b="1" dirty="0"/>
          </a:p>
          <a:p>
            <a:pPr algn="ctr"/>
            <a:endParaRPr lang="es-ES" sz="1200" b="1" dirty="0"/>
          </a:p>
          <a:p>
            <a:pPr algn="ctr"/>
            <a:endParaRPr lang="es-ES" sz="1200" b="1" dirty="0"/>
          </a:p>
          <a:p>
            <a:pPr algn="ctr"/>
            <a:endParaRPr lang="es-ES" sz="1200" b="1" dirty="0"/>
          </a:p>
          <a:p>
            <a:pPr algn="ctr"/>
            <a:endParaRPr lang="es-ES" sz="1200" b="1" dirty="0"/>
          </a:p>
          <a:p>
            <a:pPr algn="ctr"/>
            <a:endParaRPr lang="es-ES" sz="1200" b="1" dirty="0"/>
          </a:p>
        </p:txBody>
      </p:sp>
    </p:spTree>
    <p:extLst>
      <p:ext uri="{BB962C8B-B14F-4D97-AF65-F5344CB8AC3E}">
        <p14:creationId xmlns:p14="http://schemas.microsoft.com/office/powerpoint/2010/main" val="3107988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276447" y="1105786"/>
            <a:ext cx="8580474" cy="4324261"/>
          </a:xfrm>
          <a:prstGeom prst="rect">
            <a:avLst/>
          </a:prstGeom>
        </p:spPr>
        <p:txBody>
          <a:bodyPr wrap="square">
            <a:spAutoFit/>
          </a:bodyPr>
          <a:lstStyle/>
          <a:p>
            <a:r>
              <a:rPr lang="es-ES" dirty="0"/>
              <a:t>Régimen Fiscal de la Disposición de los Bienes</a:t>
            </a:r>
          </a:p>
          <a:p>
            <a:endParaRPr lang="es-ES" dirty="0"/>
          </a:p>
          <a:p>
            <a:pPr algn="just"/>
            <a:endParaRPr lang="es-ES" sz="1200" dirty="0">
              <a:latin typeface="+mj-lt"/>
            </a:endParaRPr>
          </a:p>
          <a:p>
            <a:pPr marL="171450" indent="-171450" algn="just">
              <a:buFont typeface="Arial" panose="020B0604020202020204" pitchFamily="34" charset="0"/>
              <a:buChar char="•"/>
            </a:pPr>
            <a:r>
              <a:rPr lang="es-ES" sz="1200" dirty="0">
                <a:latin typeface="+mj-lt"/>
              </a:rPr>
              <a:t>Art. 54.5 LIRPF. La disposición  de cualquier bien o derecho en el periodo impositivo en el que se realiza la aportación o en los cuatro siguientes conlleva la perdida de los beneficios fiscales aplicados por aportantes y beneficiario. Excepto en caso de fallecimiento de estos.</a:t>
            </a:r>
          </a:p>
          <a:p>
            <a:pPr marL="171450" indent="-171450" algn="just">
              <a:buFont typeface="Arial" panose="020B0604020202020204" pitchFamily="34" charset="0"/>
              <a:buChar char="•"/>
            </a:pPr>
            <a:endParaRPr lang="es-ES" sz="1200" dirty="0">
              <a:latin typeface="+mj-lt"/>
            </a:endParaRPr>
          </a:p>
          <a:p>
            <a:pPr marL="171450" indent="-171450" algn="just">
              <a:buFont typeface="Arial" panose="020B0604020202020204" pitchFamily="34" charset="0"/>
              <a:buChar char="•"/>
            </a:pPr>
            <a:r>
              <a:rPr lang="es-ES" sz="1200" dirty="0">
                <a:latin typeface="+mj-lt"/>
              </a:rPr>
              <a:t>Aportante Persona Física: IRPF Complementaria por reducciones en BI aplicadas con intereses de demora.</a:t>
            </a:r>
          </a:p>
          <a:p>
            <a:pPr marL="171450" indent="-171450" algn="just">
              <a:buFont typeface="Arial" panose="020B0604020202020204" pitchFamily="34" charset="0"/>
              <a:buChar char="•"/>
            </a:pPr>
            <a:endParaRPr lang="es-ES" sz="1200" dirty="0">
              <a:latin typeface="+mj-lt"/>
            </a:endParaRPr>
          </a:p>
          <a:p>
            <a:pPr marL="171450" indent="-171450" algn="just">
              <a:buFont typeface="Arial" panose="020B0604020202020204" pitchFamily="34" charset="0"/>
              <a:buChar char="•"/>
            </a:pPr>
            <a:r>
              <a:rPr lang="es-ES" sz="1200" dirty="0">
                <a:latin typeface="+mj-lt"/>
              </a:rPr>
              <a:t>Titular del Patrimonio Protegido: debe integrar en BI la parte que fue considerada exenta. Puede dar lugar a obligación de presentar IRPF …. complementaria en su caso o no … más intereses de demora.</a:t>
            </a:r>
          </a:p>
          <a:p>
            <a:pPr marL="171450" indent="-171450" algn="just">
              <a:buFont typeface="Arial" panose="020B0604020202020204" pitchFamily="34" charset="0"/>
              <a:buChar char="•"/>
            </a:pPr>
            <a:endParaRPr lang="es-ES" sz="1200" dirty="0">
              <a:latin typeface="+mj-lt"/>
            </a:endParaRPr>
          </a:p>
          <a:p>
            <a:pPr marL="171450" indent="-171450" algn="just">
              <a:buFont typeface="Arial" panose="020B0604020202020204" pitchFamily="34" charset="0"/>
              <a:buChar char="•"/>
            </a:pPr>
            <a:r>
              <a:rPr lang="es-ES" sz="1200" dirty="0">
                <a:latin typeface="+mj-lt"/>
              </a:rPr>
              <a:t>Aportante persona jurídica. Completaría por cuota reducida. El trabajador debe informar de las disposiciones realizadas.</a:t>
            </a:r>
          </a:p>
          <a:p>
            <a:pPr algn="just"/>
            <a:endParaRPr lang="es-ES" sz="1200" dirty="0">
              <a:latin typeface="+mj-lt"/>
            </a:endParaRPr>
          </a:p>
          <a:p>
            <a:pPr marL="171450" indent="-171450" algn="just">
              <a:buFont typeface="Arial" panose="020B0604020202020204" pitchFamily="34" charset="0"/>
              <a:buChar char="•"/>
            </a:pPr>
            <a:r>
              <a:rPr lang="es-ES" sz="1200" dirty="0">
                <a:latin typeface="+mj-lt"/>
              </a:rPr>
              <a:t>La falta de comunicación o comunicación inexacta se considera infracción tributaria leve.</a:t>
            </a:r>
          </a:p>
          <a:p>
            <a:pPr marL="171450" indent="-171450" algn="just">
              <a:buFont typeface="Arial" panose="020B0604020202020204" pitchFamily="34" charset="0"/>
              <a:buChar char="•"/>
            </a:pPr>
            <a:endParaRPr lang="es-ES" sz="1200" dirty="0">
              <a:latin typeface="+mj-lt"/>
            </a:endParaRPr>
          </a:p>
          <a:p>
            <a:pPr algn="just"/>
            <a:endParaRPr lang="es-ES" sz="1200" dirty="0">
              <a:latin typeface="+mj-lt"/>
            </a:endParaRPr>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323867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5339923"/>
          </a:xfrm>
          <a:prstGeom prst="rect">
            <a:avLst/>
          </a:prstGeom>
        </p:spPr>
        <p:txBody>
          <a:bodyPr wrap="square">
            <a:spAutoFit/>
          </a:bodyPr>
          <a:lstStyle/>
          <a:p>
            <a:r>
              <a:rPr lang="es-ES" dirty="0"/>
              <a:t>Régimen Fiscal de la Disposición de los Bienes</a:t>
            </a:r>
          </a:p>
          <a:p>
            <a:endParaRPr lang="es-ES" sz="1100" dirty="0"/>
          </a:p>
          <a:p>
            <a:pPr marL="171450" indent="-171450" algn="just">
              <a:buFont typeface="Arial" panose="020B0604020202020204" pitchFamily="34" charset="0"/>
              <a:buChar char="•"/>
            </a:pPr>
            <a:r>
              <a:rPr lang="es-ES" sz="1200" dirty="0"/>
              <a:t>“En todo caso, y en consonancia con la finalidad propia de los patrimonios protegidos de satisfacción de las necesidades vitales de sus titulares, con los bienes y derechos en el integrados, así como con sus frutos, productos y rendimientos, no se consideraran actos de disposición el gasto de dinero y el consumo de bienes fungibles integrados en el Patrimonio Protegido, cuando se hagan para atender las necesidades vitales de la persona beneficiaria”. Art. 5.2 Ley 43/2003. Redacción dada por Ley 1/2009.</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Sujeto a interpretación por la DGT. Las necesidades vitales de cada titular es una cuestión de hecho que podrá acreditarse.</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Consultas DTG. No se consideran actos de disposición: V0844-06, de 4 de mayo, V0851-14, de 26 de marzo, V0844-06, de 4 de mayo, V0605-14, de 6 de marzo, V0485-14, de 21 de febrero, V3547-13, de 9 de diciembre, V3553-13, de 9 de diciembre, V3487-13, de 2 de diciembre.</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Pago del Impuesto sobre Sucesiones y Donaciones,  inversiones financieras, pagar al notario, adquirir un inmueble dentro del período de cuatro años sin necesidad de regularizar, fallecimiento de la persona discapacitada en ese periodo de cuatro años no obliga a regularizar.</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Triple penalización:           El que aporta pierde a reducción en BI       El que recibe pierda la exención en RTO Trabajo     </a:t>
            </a:r>
          </a:p>
          <a:p>
            <a:pPr algn="just"/>
            <a:r>
              <a:rPr lang="es-ES" sz="1200" dirty="0"/>
              <a:t>                                                  Posibilidad de tributación por incremento de patrimonio en la transmisión.</a:t>
            </a:r>
          </a:p>
          <a:p>
            <a:pPr algn="just"/>
            <a:endParaRPr lang="es-ES" sz="1200" dirty="0"/>
          </a:p>
          <a:p>
            <a:pPr algn="just"/>
            <a:endParaRPr lang="es-ES" sz="1200" dirty="0"/>
          </a:p>
          <a:p>
            <a:pPr algn="just"/>
            <a:endParaRPr lang="es-ES" sz="12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362911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570208"/>
          </a:xfrm>
          <a:prstGeom prst="rect">
            <a:avLst/>
          </a:prstGeom>
        </p:spPr>
        <p:txBody>
          <a:bodyPr wrap="square">
            <a:spAutoFit/>
          </a:bodyPr>
          <a:lstStyle/>
          <a:p>
            <a:r>
              <a:rPr lang="es-ES" dirty="0"/>
              <a:t>Obligaciones Formales</a:t>
            </a:r>
          </a:p>
          <a:p>
            <a:endParaRPr lang="es-ES" dirty="0"/>
          </a:p>
          <a:p>
            <a:pPr marL="171450" indent="-171450">
              <a:buFont typeface="Arial" panose="020B0604020202020204" pitchFamily="34" charset="0"/>
              <a:buChar char="•"/>
            </a:pPr>
            <a:r>
              <a:rPr lang="es-ES" sz="1200" dirty="0"/>
              <a:t>Constitución y sucesivas portaciones realizadas mediante escritura pública Art. 3.3 L41/2003. Posibilidad de establecer en la constitución aportación periódica.</a:t>
            </a:r>
          </a:p>
          <a:p>
            <a:endParaRPr lang="es-ES" sz="1200" dirty="0"/>
          </a:p>
          <a:p>
            <a:pPr marL="171450" indent="-171450">
              <a:buFont typeface="Arial" panose="020B0604020202020204" pitchFamily="34" charset="0"/>
              <a:buChar char="•"/>
            </a:pPr>
            <a:r>
              <a:rPr lang="es-ES" sz="1200" dirty="0"/>
              <a:t>Inscripción registral relativa a inmuebles o derechos reales así como a bienes que tengan el carácter de registrables.</a:t>
            </a:r>
          </a:p>
          <a:p>
            <a:endParaRPr lang="es-ES" sz="1200" dirty="0"/>
          </a:p>
          <a:p>
            <a:pPr marL="171450" indent="-171450">
              <a:buFont typeface="Arial" panose="020B0604020202020204" pitchFamily="34" charset="0"/>
              <a:buChar char="•"/>
            </a:pPr>
            <a:r>
              <a:rPr lang="es-ES" sz="1200" dirty="0"/>
              <a:t>Comunicación notarial en aportaciones a fondos de inversión o instituciones de inversión colectiva.</a:t>
            </a:r>
          </a:p>
          <a:p>
            <a:endParaRPr lang="es-ES" sz="1200" dirty="0"/>
          </a:p>
          <a:p>
            <a:pPr marL="171450" indent="-171450">
              <a:buFont typeface="Arial" panose="020B0604020202020204" pitchFamily="34" charset="0"/>
              <a:buChar char="•"/>
            </a:pPr>
            <a:r>
              <a:rPr lang="es-ES" sz="1200" dirty="0"/>
              <a:t>Titulares del patrimonio deben presentar modelo 182 indicando composición, aportaciones y disposiciones en el periodo impositivo. Primera declaración, aportación de escritura pública. Plazo antes del 31 de enero del ejercicio siguiente al de la aportación. Art. 104.5 LIRPF y 72 del RIRPF</a:t>
            </a:r>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804772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878259"/>
          </a:xfrm>
          <a:prstGeom prst="rect">
            <a:avLst/>
          </a:prstGeom>
        </p:spPr>
        <p:txBody>
          <a:bodyPr wrap="square">
            <a:spAutoFit/>
          </a:bodyPr>
          <a:lstStyle/>
          <a:p>
            <a:r>
              <a:rPr lang="es-ES" dirty="0"/>
              <a:t>Sistemas de previsión social a favor de personas con discapacidad</a:t>
            </a:r>
          </a:p>
          <a:p>
            <a:endParaRPr lang="es-ES" dirty="0"/>
          </a:p>
          <a:p>
            <a:pPr marL="171450" indent="-171450">
              <a:buFont typeface="Arial" panose="020B0604020202020204" pitchFamily="34" charset="0"/>
              <a:buChar char="•"/>
            </a:pPr>
            <a:r>
              <a:rPr lang="es-ES" sz="1200" dirty="0"/>
              <a:t>Aportaciones  a planes constituidos  a favor de personas con discapacidad (física o sensorial superior al 65 %, psíquica igual o superior al 33%, o personas que tengas una incapacidad declarada judicialmente).</a:t>
            </a:r>
          </a:p>
          <a:p>
            <a:endParaRPr lang="es-ES" sz="1200" dirty="0"/>
          </a:p>
          <a:p>
            <a:pPr marL="171450" indent="-171450">
              <a:buFont typeface="Arial" panose="020B0604020202020204" pitchFamily="34" charset="0"/>
              <a:buChar char="•"/>
            </a:pPr>
            <a:r>
              <a:rPr lang="es-ES" sz="1200" dirty="0"/>
              <a:t>Realizadas por le propio discapacitado o personas que tengan con él una relación de parentesco en línea directa o colateral hasta el tercer grado inclusive, cónyuge o personas a cargo de la tutela o acogimiento.</a:t>
            </a:r>
          </a:p>
          <a:p>
            <a:endParaRPr lang="es-ES" sz="1200" dirty="0"/>
          </a:p>
          <a:p>
            <a:pPr marL="171450" indent="-171450">
              <a:buFont typeface="Arial" panose="020B0604020202020204" pitchFamily="34" charset="0"/>
              <a:buChar char="•"/>
            </a:pPr>
            <a:r>
              <a:rPr lang="es-ES" sz="1200" dirty="0"/>
              <a:t>Aplicación de reducción en BI IRPF.</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 Hasta 10.000 €anuales. Parientes o tutores. Compatibles con aportaciones a sus propios planes.</a:t>
            </a:r>
          </a:p>
          <a:p>
            <a:endParaRPr lang="es-ES" sz="1200" dirty="0"/>
          </a:p>
          <a:p>
            <a:pPr marL="171450" indent="-171450">
              <a:buFont typeface="Arial" panose="020B0604020202020204" pitchFamily="34" charset="0"/>
              <a:buChar char="•"/>
            </a:pPr>
            <a:r>
              <a:rPr lang="es-ES" sz="1200" dirty="0"/>
              <a:t>Hasta 24.250 € , si el aportante es el propio discapacitado.  </a:t>
            </a:r>
          </a:p>
          <a:p>
            <a:pPr marL="171450" indent="-171450">
              <a:buFont typeface="Arial" panose="020B0604020202020204" pitchFamily="34" charset="0"/>
              <a:buChar char="•"/>
            </a:pPr>
            <a:r>
              <a:rPr lang="es-ES" sz="1200" dirty="0"/>
              <a:t>Limite conjunto de aportación en favor de una misma persona con discapacidad es de 24.250 €.</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Aportaciones no sujetas al ISD ni a IRPF. Si están sujetas las prestaciones obtenidas en forma de renta cuando superen tres veces el IRPEM, limite conjunto con aportaciones a Patrimonio Protegido. Art 7.w.LIRPF</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Las cantidades aportadas no reducidas, pueden reducirse en los siguientes 5 años.</a:t>
            </a:r>
          </a:p>
          <a:p>
            <a:endParaRPr lang="es-ES" sz="12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121188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5062924"/>
          </a:xfrm>
          <a:prstGeom prst="rect">
            <a:avLst/>
          </a:prstGeom>
        </p:spPr>
        <p:txBody>
          <a:bodyPr wrap="square">
            <a:spAutoFit/>
          </a:bodyPr>
          <a:lstStyle/>
          <a:p>
            <a:r>
              <a:rPr lang="es-ES" dirty="0"/>
              <a:t>Planificación Fiscal en IRPF</a:t>
            </a:r>
          </a:p>
          <a:p>
            <a:endParaRPr lang="es-ES" dirty="0"/>
          </a:p>
          <a:p>
            <a:pPr marL="171450" indent="-171450" algn="just">
              <a:buFont typeface="Arial" panose="020B0604020202020204" pitchFamily="34" charset="0"/>
              <a:buChar char="•"/>
            </a:pPr>
            <a:r>
              <a:rPr lang="es-ES" sz="1200" dirty="0"/>
              <a:t>Análisis de la situación familiar: Objetivo disminuir la BI mediante nuevas reducciones sin perder las existentes.</a:t>
            </a:r>
          </a:p>
          <a:p>
            <a:pPr algn="just"/>
            <a:endParaRPr lang="es-ES" sz="1200" dirty="0"/>
          </a:p>
          <a:p>
            <a:pPr marL="171450" indent="-171450" algn="just">
              <a:buFont typeface="Arial" panose="020B0604020202020204" pitchFamily="34" charset="0"/>
              <a:buChar char="•"/>
            </a:pPr>
            <a:r>
              <a:rPr lang="es-ES" sz="1200" dirty="0"/>
              <a:t>El aportante al patrimonio protegido va ser considerado como un pagador.</a:t>
            </a:r>
          </a:p>
          <a:p>
            <a:pPr algn="just"/>
            <a:endParaRPr lang="es-ES" sz="1200" dirty="0"/>
          </a:p>
          <a:p>
            <a:pPr marL="171450" indent="-171450" algn="just">
              <a:buFont typeface="Arial" panose="020B0604020202020204" pitchFamily="34" charset="0"/>
              <a:buChar char="•"/>
            </a:pPr>
            <a:r>
              <a:rPr lang="es-ES" sz="1200" dirty="0"/>
              <a:t>A tener en cuenta: limites en la obligación de presentar declaración. 22.000 € / 11.200 €  (1.500 €).</a:t>
            </a:r>
          </a:p>
          <a:p>
            <a:pPr algn="just"/>
            <a:endParaRPr lang="es-ES" sz="1200" dirty="0"/>
          </a:p>
          <a:p>
            <a:pPr marL="171450" indent="-171450" algn="just">
              <a:buFont typeface="Arial" panose="020B0604020202020204" pitchFamily="34" charset="0"/>
              <a:buChar char="•"/>
            </a:pPr>
            <a:r>
              <a:rPr lang="es-ES" sz="1200" dirty="0"/>
              <a:t>Aportaciones recibidas consideradas rendimientos del trabajo 10.000 persona / 24.250 en conjunto. </a:t>
            </a:r>
          </a:p>
          <a:p>
            <a:pPr algn="just"/>
            <a:endParaRPr lang="es-ES" sz="1200" dirty="0"/>
          </a:p>
          <a:p>
            <a:pPr marL="171450" indent="-171450" algn="just">
              <a:buFont typeface="Arial" panose="020B0604020202020204" pitchFamily="34" charset="0"/>
              <a:buChar char="•"/>
            </a:pPr>
            <a:r>
              <a:rPr lang="es-ES" sz="1200" dirty="0"/>
              <a:t>Exentas si resto de rendimientos no superan 3 veces el IPREM (22.558,77 € en 2018).</a:t>
            </a:r>
          </a:p>
          <a:p>
            <a:pPr algn="just"/>
            <a:endParaRPr lang="es-ES" sz="1200" dirty="0"/>
          </a:p>
          <a:p>
            <a:pPr marL="171450" indent="-171450" algn="just">
              <a:buFont typeface="Arial" panose="020B0604020202020204" pitchFamily="34" charset="0"/>
              <a:buChar char="•"/>
            </a:pPr>
            <a:r>
              <a:rPr lang="es-ES" sz="1200" dirty="0"/>
              <a:t>Si el discapacitado titular del patrimonio realiza aportaciones tendrá obligación de declarar.</a:t>
            </a:r>
          </a:p>
          <a:p>
            <a:pPr algn="just"/>
            <a:endParaRPr lang="es-ES" sz="1200" dirty="0"/>
          </a:p>
          <a:p>
            <a:pPr marL="171450" indent="-171450" algn="just">
              <a:buFont typeface="Arial" panose="020B0604020202020204" pitchFamily="34" charset="0"/>
              <a:buChar char="•"/>
            </a:pPr>
            <a:r>
              <a:rPr lang="es-ES" sz="1200" dirty="0"/>
              <a:t>Mantener reducciones existentes: Mínimo personal, rendimientos del trabajo, discapacidad del contribuyente, gastos de asistencia por dificultades de movilidad o con grado igual o superior al 65 %, reducción por discapacidad de trabajadores activos, mínimo familiar por descendientes. Limite renta anual de 8.000 € excluidas las exentas. Reducción por discapacidad de descendientes/descendientes. No presentar declaración limite de 8.000 €.</a:t>
            </a:r>
          </a:p>
          <a:p>
            <a:endParaRPr lang="es-ES" sz="1200" dirty="0"/>
          </a:p>
          <a:p>
            <a:pPr marL="171450" indent="-171450">
              <a:buFont typeface="Arial" panose="020B0604020202020204" pitchFamily="34" charset="0"/>
              <a:buChar char="•"/>
            </a:pPr>
            <a:endParaRPr lang="es-ES" sz="1200" dirty="0"/>
          </a:p>
          <a:p>
            <a:endParaRPr lang="es-ES" sz="12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235467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308872"/>
          </a:xfrm>
          <a:prstGeom prst="rect">
            <a:avLst/>
          </a:prstGeom>
        </p:spPr>
        <p:txBody>
          <a:bodyPr wrap="square">
            <a:spAutoFit/>
          </a:bodyPr>
          <a:lstStyle/>
          <a:p>
            <a:r>
              <a:rPr lang="es-ES" dirty="0"/>
              <a:t>Planificación Fiscal en IRPF</a:t>
            </a:r>
          </a:p>
          <a:p>
            <a:endParaRPr lang="es-ES" dirty="0"/>
          </a:p>
          <a:p>
            <a:endParaRPr lang="es-ES" dirty="0"/>
          </a:p>
          <a:p>
            <a:pPr marL="171450" indent="-171450">
              <a:buFont typeface="Arial" panose="020B0604020202020204" pitchFamily="34" charset="0"/>
              <a:buChar char="•"/>
            </a:pPr>
            <a:r>
              <a:rPr lang="es-ES" sz="1200" dirty="0"/>
              <a:t>Lo que no se incluye en el limite de los 8.000 euros</a:t>
            </a:r>
          </a:p>
          <a:p>
            <a:endParaRPr lang="es-ES" sz="1200" dirty="0"/>
          </a:p>
          <a:p>
            <a:pPr marL="628650" lvl="1" indent="-171450">
              <a:buFont typeface="Arial" panose="020B0604020202020204" pitchFamily="34" charset="0"/>
              <a:buChar char="•"/>
            </a:pPr>
            <a:r>
              <a:rPr lang="es-ES" sz="1200" dirty="0"/>
              <a:t>Tres veces la cuantía anual del IPREM (22.558,77 € 2018)</a:t>
            </a:r>
          </a:p>
          <a:p>
            <a:pPr lvl="1"/>
            <a:endParaRPr lang="es-ES" sz="1200" dirty="0"/>
          </a:p>
          <a:p>
            <a:pPr marL="628650" lvl="1" indent="-171450">
              <a:buFont typeface="Arial" panose="020B0604020202020204" pitchFamily="34" charset="0"/>
              <a:buChar char="•"/>
            </a:pPr>
            <a:r>
              <a:rPr lang="es-ES" sz="1200" dirty="0"/>
              <a:t>Siempre que procedan de aportaciones al patrimonio protegido o de aportaciones a planes de pensiones constituidos a favor de personas con discapacidad, con grado igual o superior al 65%. </a:t>
            </a:r>
          </a:p>
          <a:p>
            <a:endParaRPr lang="es-ES" sz="1200" dirty="0"/>
          </a:p>
          <a:p>
            <a:endParaRPr lang="es-ES" sz="1200" dirty="0"/>
          </a:p>
          <a:p>
            <a:pPr marL="171450" indent="-171450">
              <a:buFont typeface="Arial" panose="020B0604020202020204" pitchFamily="34" charset="0"/>
              <a:buChar char="•"/>
            </a:pPr>
            <a:r>
              <a:rPr lang="es-ES" sz="1200" dirty="0"/>
              <a:t>Con una adecuada planificación fiscal se puede disminuir la cuota tributaria en IRPF sin perder reducciones e incrementar el patrimonio de la persona con discapacidad.</a:t>
            </a:r>
          </a:p>
          <a:p>
            <a:endParaRPr lang="es-ES" dirty="0"/>
          </a:p>
          <a:p>
            <a:pPr marL="171450" indent="-171450">
              <a:buFont typeface="Arial" panose="020B0604020202020204" pitchFamily="34" charset="0"/>
              <a:buChar char="•"/>
            </a:pPr>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079213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847207"/>
          </a:xfrm>
          <a:prstGeom prst="rect">
            <a:avLst/>
          </a:prstGeom>
        </p:spPr>
        <p:txBody>
          <a:bodyPr wrap="square">
            <a:spAutoFit/>
          </a:bodyPr>
          <a:lstStyle/>
          <a:p>
            <a:r>
              <a:rPr lang="es-ES" dirty="0"/>
              <a:t>Problemas en la aplicación del Patrimonio Protegido</a:t>
            </a:r>
          </a:p>
          <a:p>
            <a:endParaRPr lang="es-ES" dirty="0">
              <a:solidFill>
                <a:srgbClr val="FF0000"/>
              </a:solidFill>
            </a:endParaRPr>
          </a:p>
          <a:p>
            <a:endParaRPr lang="es-ES" dirty="0">
              <a:solidFill>
                <a:srgbClr val="FF0000"/>
              </a:solidFill>
            </a:endParaRPr>
          </a:p>
          <a:p>
            <a:pPr marL="171450" indent="-171450">
              <a:buFont typeface="Arial" panose="020B0604020202020204" pitchFamily="34" charset="0"/>
              <a:buChar char="•"/>
            </a:pPr>
            <a:r>
              <a:rPr lang="es-ES" sz="1200" dirty="0"/>
              <a:t>Estadísticas Discapacidad 2016 INSERSO vs Declaraciones IRPF 2016 vs Patrimonios Protegidos constituidos.</a:t>
            </a:r>
          </a:p>
          <a:p>
            <a:endParaRPr lang="es-ES" sz="1200" dirty="0"/>
          </a:p>
          <a:p>
            <a:pPr marL="171450" indent="-171450">
              <a:buFont typeface="Arial" panose="020B0604020202020204" pitchFamily="34" charset="0"/>
              <a:buChar char="•"/>
            </a:pPr>
            <a:r>
              <a:rPr lang="es-ES" sz="1200" dirty="0"/>
              <a:t>Las personas con grado de discapacidad del 33% en adelante ascienden a 3.378.622.</a:t>
            </a:r>
          </a:p>
          <a:p>
            <a:endParaRPr lang="es-ES" sz="1200" dirty="0"/>
          </a:p>
          <a:p>
            <a:pPr marL="171450" indent="-171450">
              <a:buFont typeface="Arial" panose="020B0604020202020204" pitchFamily="34" charset="0"/>
              <a:buChar char="•"/>
            </a:pPr>
            <a:r>
              <a:rPr lang="es-ES" sz="1200" dirty="0"/>
              <a:t>Los titulares con discapacidad reflejados en declaraciones de IRPF ascienden a 2.090.974.</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El número de aportaciones al patrimonio protegido en IRPF 2016 fue de 148.</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El número de patrimonios protegidos constituidos desde 2004 hasta junio de 2018 ha sido de 3.325  </a:t>
            </a:r>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286492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770537"/>
          </a:xfrm>
          <a:prstGeom prst="rect">
            <a:avLst/>
          </a:prstGeom>
        </p:spPr>
        <p:txBody>
          <a:bodyPr wrap="square">
            <a:spAutoFit/>
          </a:bodyPr>
          <a:lstStyle/>
          <a:p>
            <a:r>
              <a:rPr lang="es-ES" dirty="0"/>
              <a:t>Problemas en la aplicación del Patrimonio Protegido</a:t>
            </a:r>
          </a:p>
          <a:p>
            <a:endParaRPr lang="es-ES" dirty="0">
              <a:solidFill>
                <a:srgbClr val="FF0000"/>
              </a:solidFill>
            </a:endParaRPr>
          </a:p>
          <a:p>
            <a:endParaRPr lang="es-ES" dirty="0"/>
          </a:p>
          <a:p>
            <a:pPr marL="171450" indent="-171450">
              <a:buFont typeface="Arial" panose="020B0604020202020204" pitchFamily="34" charset="0"/>
              <a:buChar char="•"/>
            </a:pPr>
            <a:r>
              <a:rPr lang="es-ES" sz="1200" dirty="0"/>
              <a:t>CERMI. “El régimen fiscal de las aportaciones al patrimonio protegido complejo, restrictivo y con efectos indeseables contrarios a los principios de protección que deberían inspirarle y al sentido común económico.” Dispersión en el ordenamiento jurídico.</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La creación y posterior aportación de bienes y/o derechos conlleva cargas fiscales que le restan atractivo.</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Inseguridad en la disposición de bienes dentro de los cuatro años siguientes. Necesidad de definir “necesidades vitales”. Conexión entre Ley 43/2003 y la doctrina de la DGT.</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Ha resultado complejo en la aplicación e ineficiente debido a la baja utilización.</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Se han producido avances en reducciones, bonificaciones, </a:t>
            </a:r>
            <a:r>
              <a:rPr lang="es-ES" sz="1200" dirty="0" err="1"/>
              <a:t>etc</a:t>
            </a:r>
            <a:r>
              <a:rPr lang="es-ES" sz="1200" dirty="0"/>
              <a:t>…. especialmente en IRPF, que han mejorado la fiscalidad de las personas con discapacidad pero no se han reflejado en la figura del patrimonio protegido.</a:t>
            </a:r>
          </a:p>
          <a:p>
            <a:pPr marL="171450" indent="-171450">
              <a:buFont typeface="Arial" panose="020B0604020202020204" pitchFamily="34" charset="0"/>
              <a:buChar char="•"/>
            </a:pPr>
            <a:endParaRPr lang="es-ES" sz="1200" dirty="0"/>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524012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2092881"/>
          </a:xfrm>
          <a:prstGeom prst="rect">
            <a:avLst/>
          </a:prstGeom>
        </p:spPr>
        <p:txBody>
          <a:bodyPr wrap="square">
            <a:spAutoFit/>
          </a:bodyPr>
          <a:lstStyle/>
          <a:p>
            <a:r>
              <a:rPr lang="es-ES" dirty="0"/>
              <a:t>Problemas en la aplicación del Patrimonio Protegido</a:t>
            </a:r>
          </a:p>
          <a:p>
            <a:endParaRPr lang="es-ES" dirty="0">
              <a:solidFill>
                <a:srgbClr val="FF0000"/>
              </a:solidFill>
            </a:endParaRPr>
          </a:p>
          <a:p>
            <a:r>
              <a:rPr lang="es-ES" sz="1200" dirty="0"/>
              <a:t>AEAT: Estadística Discapacidad IRFP 2016</a:t>
            </a:r>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pic>
        <p:nvPicPr>
          <p:cNvPr id="7" name="Imagen 6">
            <a:extLst>
              <a:ext uri="{FF2B5EF4-FFF2-40B4-BE49-F238E27FC236}">
                <a16:creationId xmlns:a16="http://schemas.microsoft.com/office/drawing/2014/main" id="{301E85EB-F2E2-4330-A45A-1FE2CA555F48}"/>
              </a:ext>
            </a:extLst>
          </p:cNvPr>
          <p:cNvPicPr>
            <a:picLocks noChangeAspect="1"/>
          </p:cNvPicPr>
          <p:nvPr/>
        </p:nvPicPr>
        <p:blipFill>
          <a:blip r:embed="rId4"/>
          <a:stretch>
            <a:fillRect/>
          </a:stretch>
        </p:blipFill>
        <p:spPr>
          <a:xfrm>
            <a:off x="-1529588" y="2571750"/>
            <a:ext cx="11854099" cy="2176142"/>
          </a:xfrm>
          <a:prstGeom prst="rect">
            <a:avLst/>
          </a:prstGeom>
        </p:spPr>
      </p:pic>
    </p:spTree>
    <p:extLst>
      <p:ext uri="{BB962C8B-B14F-4D97-AF65-F5344CB8AC3E}">
        <p14:creationId xmlns:p14="http://schemas.microsoft.com/office/powerpoint/2010/main" val="48842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2462213"/>
          </a:xfrm>
          <a:prstGeom prst="rect">
            <a:avLst/>
          </a:prstGeom>
        </p:spPr>
        <p:txBody>
          <a:bodyPr wrap="square">
            <a:spAutoFit/>
          </a:bodyPr>
          <a:lstStyle/>
          <a:p>
            <a:r>
              <a:rPr lang="es-ES" dirty="0"/>
              <a:t>Problemas en la aplicación del Patrimonio Protegido</a:t>
            </a:r>
          </a:p>
          <a:p>
            <a:endParaRPr lang="es-ES" sz="1200" dirty="0"/>
          </a:p>
          <a:p>
            <a:r>
              <a:rPr lang="es-ES" sz="1200" dirty="0"/>
              <a:t>AEAT: Estadística Discapacidad IRFP 2016</a:t>
            </a:r>
          </a:p>
          <a:p>
            <a:endParaRPr lang="es-ES" dirty="0">
              <a:solidFill>
                <a:srgbClr val="FF0000"/>
              </a:solidFill>
            </a:endParaRPr>
          </a:p>
          <a:p>
            <a:pPr marL="171450" indent="-171450">
              <a:buFont typeface="Arial" panose="020B0604020202020204" pitchFamily="34" charset="0"/>
              <a:buChar char="•"/>
            </a:pPr>
            <a:endParaRPr lang="es-ES" sz="1200" dirty="0"/>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pic>
        <p:nvPicPr>
          <p:cNvPr id="2" name="Imagen 1">
            <a:extLst>
              <a:ext uri="{FF2B5EF4-FFF2-40B4-BE49-F238E27FC236}">
                <a16:creationId xmlns:a16="http://schemas.microsoft.com/office/drawing/2014/main" id="{61F13BE3-1603-4268-A4A4-B48D1D2638B7}"/>
              </a:ext>
            </a:extLst>
          </p:cNvPr>
          <p:cNvPicPr>
            <a:picLocks noChangeAspect="1"/>
          </p:cNvPicPr>
          <p:nvPr/>
        </p:nvPicPr>
        <p:blipFill>
          <a:blip r:embed="rId4"/>
          <a:stretch>
            <a:fillRect/>
          </a:stretch>
        </p:blipFill>
        <p:spPr>
          <a:xfrm>
            <a:off x="-2510731" y="2311714"/>
            <a:ext cx="12912772" cy="2831786"/>
          </a:xfrm>
          <a:prstGeom prst="rect">
            <a:avLst/>
          </a:prstGeom>
        </p:spPr>
      </p:pic>
    </p:spTree>
    <p:extLst>
      <p:ext uri="{BB962C8B-B14F-4D97-AF65-F5344CB8AC3E}">
        <p14:creationId xmlns:p14="http://schemas.microsoft.com/office/powerpoint/2010/main" val="3362989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2400657"/>
          </a:xfrm>
          <a:prstGeom prst="rect">
            <a:avLst/>
          </a:prstGeom>
          <a:noFill/>
        </p:spPr>
        <p:txBody>
          <a:bodyPr wrap="square" rtlCol="0">
            <a:spAutoFit/>
          </a:bodyPr>
          <a:lstStyle/>
          <a:p>
            <a:r>
              <a:rPr lang="es-ES" dirty="0"/>
              <a:t>Por qué hablamos del Patrimonio Protegido</a:t>
            </a:r>
          </a:p>
          <a:p>
            <a:endParaRPr lang="es-ES" sz="1200" dirty="0"/>
          </a:p>
          <a:p>
            <a:pPr marL="171450" indent="-171450" algn="just">
              <a:buFont typeface="Arial" panose="020B0604020202020204" pitchFamily="34" charset="0"/>
              <a:buChar char="•"/>
            </a:pPr>
            <a:r>
              <a:rPr lang="es-ES" sz="1200" dirty="0"/>
              <a:t>El ahorro y la planificación futura de la situación patrimonial de las personas con discapacidad es una de las cuestiones que más preocupa a la personas con discapacidad y a sus familias.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Debido al incremento de la esperanza media de vida y a los avances científicos, cada vez son más las personas con discapacidad que sobreviven a sus progenitores o cuidadores.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Es necesario dotar a este colectivo de métodos de ahorro efectivos que les procuren un futuro digno.</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Es necesaria una mejora de los instrumentos existentes para el ahorro en la fiscalidad, con mayor seguridad jurídica y que les permita planificar de forma adecuada y segura el futuro.</a:t>
            </a:r>
          </a:p>
        </p:txBody>
      </p:sp>
    </p:spTree>
    <p:extLst>
      <p:ext uri="{BB962C8B-B14F-4D97-AF65-F5344CB8AC3E}">
        <p14:creationId xmlns:p14="http://schemas.microsoft.com/office/powerpoint/2010/main" val="3585302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2000548"/>
          </a:xfrm>
          <a:prstGeom prst="rect">
            <a:avLst/>
          </a:prstGeom>
        </p:spPr>
        <p:txBody>
          <a:bodyPr wrap="square">
            <a:spAutoFit/>
          </a:bodyPr>
          <a:lstStyle/>
          <a:p>
            <a:r>
              <a:rPr lang="es-ES" dirty="0"/>
              <a:t>Problemas en la aplicación del Patrimonio Protegido</a:t>
            </a:r>
          </a:p>
          <a:p>
            <a:r>
              <a:rPr lang="es-ES" sz="1200" dirty="0"/>
              <a:t>AEAT: Estadística Discapacidad IRFP 2016. Importe en miles de euros. Media en euros</a:t>
            </a:r>
          </a:p>
          <a:p>
            <a:endParaRPr lang="es-ES" sz="1200" dirty="0"/>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pic>
        <p:nvPicPr>
          <p:cNvPr id="6" name="Imagen 5">
            <a:extLst>
              <a:ext uri="{FF2B5EF4-FFF2-40B4-BE49-F238E27FC236}">
                <a16:creationId xmlns:a16="http://schemas.microsoft.com/office/drawing/2014/main" id="{18002A1E-4A2E-4EBC-BC7D-78F2F7A0CDD0}"/>
              </a:ext>
            </a:extLst>
          </p:cNvPr>
          <p:cNvPicPr>
            <a:picLocks noChangeAspect="1"/>
          </p:cNvPicPr>
          <p:nvPr/>
        </p:nvPicPr>
        <p:blipFill>
          <a:blip r:embed="rId4"/>
          <a:stretch>
            <a:fillRect/>
          </a:stretch>
        </p:blipFill>
        <p:spPr>
          <a:xfrm>
            <a:off x="61912" y="3128612"/>
            <a:ext cx="8893596" cy="1786198"/>
          </a:xfrm>
          <a:prstGeom prst="rect">
            <a:avLst/>
          </a:prstGeom>
        </p:spPr>
      </p:pic>
      <p:pic>
        <p:nvPicPr>
          <p:cNvPr id="7" name="Imagen 6">
            <a:extLst>
              <a:ext uri="{FF2B5EF4-FFF2-40B4-BE49-F238E27FC236}">
                <a16:creationId xmlns:a16="http://schemas.microsoft.com/office/drawing/2014/main" id="{3E631699-371D-46B8-BF19-C1D6F356D124}"/>
              </a:ext>
            </a:extLst>
          </p:cNvPr>
          <p:cNvPicPr>
            <a:picLocks noChangeAspect="1"/>
          </p:cNvPicPr>
          <p:nvPr/>
        </p:nvPicPr>
        <p:blipFill>
          <a:blip r:embed="rId5"/>
          <a:stretch>
            <a:fillRect/>
          </a:stretch>
        </p:blipFill>
        <p:spPr>
          <a:xfrm>
            <a:off x="125202" y="2054132"/>
            <a:ext cx="8893596" cy="1035235"/>
          </a:xfrm>
          <a:prstGeom prst="rect">
            <a:avLst/>
          </a:prstGeom>
        </p:spPr>
      </p:pic>
    </p:spTree>
    <p:extLst>
      <p:ext uri="{BB962C8B-B14F-4D97-AF65-F5344CB8AC3E}">
        <p14:creationId xmlns:p14="http://schemas.microsoft.com/office/powerpoint/2010/main" val="2154908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1723549"/>
          </a:xfrm>
          <a:prstGeom prst="rect">
            <a:avLst/>
          </a:prstGeom>
        </p:spPr>
        <p:txBody>
          <a:bodyPr wrap="square">
            <a:spAutoFit/>
          </a:bodyPr>
          <a:lstStyle/>
          <a:p>
            <a:r>
              <a:rPr lang="es-ES" sz="1200" dirty="0"/>
              <a:t>Estadística Centro Información Notariado                                                                                                          Datos hasta junio 2018</a:t>
            </a:r>
          </a:p>
          <a:p>
            <a:endParaRPr lang="es-ES" sz="1200" dirty="0"/>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graphicFrame>
        <p:nvGraphicFramePr>
          <p:cNvPr id="5" name="Gráfico 4">
            <a:extLst>
              <a:ext uri="{FF2B5EF4-FFF2-40B4-BE49-F238E27FC236}">
                <a16:creationId xmlns:a16="http://schemas.microsoft.com/office/drawing/2014/main" id="{966B14F9-4A17-4640-9208-C37DD6B46A2C}"/>
              </a:ext>
            </a:extLst>
          </p:cNvPr>
          <p:cNvGraphicFramePr>
            <a:graphicFrameLocks/>
          </p:cNvGraphicFramePr>
          <p:nvPr>
            <p:extLst>
              <p:ext uri="{D42A27DB-BD31-4B8C-83A1-F6EECF244321}">
                <p14:modId xmlns:p14="http://schemas.microsoft.com/office/powerpoint/2010/main" val="506365684"/>
              </p:ext>
            </p:extLst>
          </p:nvPr>
        </p:nvGraphicFramePr>
        <p:xfrm>
          <a:off x="1063257" y="1594884"/>
          <a:ext cx="5651204" cy="33195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877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031873"/>
          </a:xfrm>
          <a:prstGeom prst="rect">
            <a:avLst/>
          </a:prstGeom>
        </p:spPr>
        <p:txBody>
          <a:bodyPr wrap="square">
            <a:spAutoFit/>
          </a:bodyPr>
          <a:lstStyle/>
          <a:p>
            <a:r>
              <a:rPr lang="es-ES" dirty="0"/>
              <a:t>Problemas en la aplicación del Patrimonio Protegido</a:t>
            </a:r>
          </a:p>
          <a:p>
            <a:endParaRPr lang="es-ES" dirty="0">
              <a:solidFill>
                <a:srgbClr val="FF0000"/>
              </a:solidFill>
            </a:endParaRPr>
          </a:p>
          <a:p>
            <a:endParaRPr lang="es-ES" dirty="0"/>
          </a:p>
          <a:p>
            <a:pPr marL="171450" indent="-171450">
              <a:buFont typeface="Arial" panose="020B0604020202020204" pitchFamily="34" charset="0"/>
              <a:buChar char="•"/>
            </a:pPr>
            <a:r>
              <a:rPr lang="es-ES" sz="1200" dirty="0"/>
              <a:t>La creación y posterior aportación de bienes y/o derechos conlleva cargas fiscales que le restan atractivo.</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Inseguridad en la disposición de bienes dentro de los cuatro años siguientes. Necesidad de definir “necesidades vitales”. Conexión entre Ley 43/2003 y la doctrina de la DGT.</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Ha resultado complejo en la aplicación e ineficiente debido a la baja utilización.</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Se han producido avances en reducciones, bonificaciones, </a:t>
            </a:r>
            <a:r>
              <a:rPr lang="es-ES" sz="1200" dirty="0" err="1"/>
              <a:t>etc</a:t>
            </a:r>
            <a:r>
              <a:rPr lang="es-ES" sz="1200" dirty="0"/>
              <a:t>…. especialmente en IRPF, que han mejorado la fiscalidad de las personas con discapacidad pero no se han reflejado en la figura del patrimonio protegido.</a:t>
            </a:r>
          </a:p>
          <a:p>
            <a:pPr marL="171450" indent="-171450">
              <a:buFont typeface="Arial" panose="020B0604020202020204" pitchFamily="34" charset="0"/>
              <a:buChar char="•"/>
            </a:pPr>
            <a:endParaRPr lang="es-ES" sz="1200" dirty="0"/>
          </a:p>
          <a:p>
            <a:endParaRPr lang="es-ES" sz="1200" dirty="0"/>
          </a:p>
          <a:p>
            <a:endParaRPr lang="es-ES" sz="11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877731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693593"/>
          </a:xfrm>
          <a:prstGeom prst="rect">
            <a:avLst/>
          </a:prstGeom>
        </p:spPr>
        <p:txBody>
          <a:bodyPr wrap="square">
            <a:spAutoFit/>
          </a:bodyPr>
          <a:lstStyle/>
          <a:p>
            <a:r>
              <a:rPr lang="es-ES" dirty="0"/>
              <a:t>Propuestas de mejora</a:t>
            </a:r>
          </a:p>
          <a:p>
            <a:endParaRPr lang="es-ES" dirty="0"/>
          </a:p>
          <a:p>
            <a:pPr marL="171450" indent="-171450" algn="just">
              <a:buFont typeface="Arial" panose="020B0604020202020204" pitchFamily="34" charset="0"/>
              <a:buChar char="•"/>
            </a:pPr>
            <a:r>
              <a:rPr lang="es-ES" sz="1200" dirty="0"/>
              <a:t>Instituciones que han destacado Enel análisis y propuestas de mejora en el ámbito de la fiscalidad de las personas con discapacidad. </a:t>
            </a:r>
          </a:p>
          <a:p>
            <a:pPr algn="just"/>
            <a:endParaRPr lang="es-ES" sz="1200" dirty="0"/>
          </a:p>
          <a:p>
            <a:pPr marL="628650" lvl="1" indent="-171450" algn="just">
              <a:buFont typeface="Arial" panose="020B0604020202020204" pitchFamily="34" charset="0"/>
              <a:buChar char="•"/>
            </a:pPr>
            <a:r>
              <a:rPr lang="es-ES" sz="1200" dirty="0"/>
              <a:t>Real Patronato sobre Discapacidad. Organismo autónomo, adscrito al Ministerio de Sanidad, Servicios Sociales e Igualdad.</a:t>
            </a:r>
          </a:p>
          <a:p>
            <a:pPr lvl="1" algn="just"/>
            <a:endParaRPr lang="es-ES" sz="1200" dirty="0"/>
          </a:p>
          <a:p>
            <a:pPr marL="628650" lvl="1" indent="-171450" algn="just">
              <a:buFont typeface="Arial" panose="020B0604020202020204" pitchFamily="34" charset="0"/>
              <a:buChar char="•"/>
            </a:pPr>
            <a:r>
              <a:rPr lang="es-ES" sz="1200" dirty="0"/>
              <a:t>Consejo Nacional de la Discapacidad. Organo consultivo interministerial.</a:t>
            </a:r>
          </a:p>
          <a:p>
            <a:pPr lvl="1" algn="just"/>
            <a:endParaRPr lang="es-ES" sz="1200" dirty="0"/>
          </a:p>
          <a:p>
            <a:pPr marL="628650" lvl="1" indent="-171450" algn="just">
              <a:buFont typeface="Arial" panose="020B0604020202020204" pitchFamily="34" charset="0"/>
              <a:buChar char="•"/>
            </a:pPr>
            <a:r>
              <a:rPr lang="es-ES" sz="1200" dirty="0"/>
              <a:t>CERMI. Comité Español de Representantes de Personas con Discapacidad.</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Cumplimiento de la Disposición final segunda de la Ley 1/2009 referida a la “Mejora del régimen fiscal de los patrimonios protegidos”. Se establecía un plazo de seis meses, desde su entrada en vigor, para remitir a las Cortes un Proyecto de Ley de mejora del tratamiento fiscal. La entrada en vigor fue el 26/06/2009.</a:t>
            </a:r>
          </a:p>
          <a:p>
            <a:pPr algn="just"/>
            <a:endParaRPr lang="es-ES" sz="1200" dirty="0"/>
          </a:p>
          <a:p>
            <a:pPr algn="just"/>
            <a:endParaRPr lang="es-ES" sz="1200" dirty="0"/>
          </a:p>
          <a:p>
            <a:endParaRPr lang="es-ES" sz="1200" dirty="0"/>
          </a:p>
          <a:p>
            <a:pPr marL="171450" indent="-171450">
              <a:buFont typeface="Arial" panose="020B0604020202020204" pitchFamily="34" charset="0"/>
              <a:buChar char="•"/>
            </a:pPr>
            <a:endParaRPr lang="es-ES" sz="12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392011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4724370"/>
          </a:xfrm>
          <a:prstGeom prst="rect">
            <a:avLst/>
          </a:prstGeom>
        </p:spPr>
        <p:txBody>
          <a:bodyPr wrap="square">
            <a:spAutoFit/>
          </a:bodyPr>
          <a:lstStyle/>
          <a:p>
            <a:r>
              <a:rPr lang="es-ES" dirty="0"/>
              <a:t>Propuestas de mejora</a:t>
            </a:r>
          </a:p>
          <a:p>
            <a:endParaRPr lang="es-ES" dirty="0"/>
          </a:p>
          <a:p>
            <a:pPr marL="171450" indent="-171450" algn="just">
              <a:buFont typeface="Arial" panose="020B0604020202020204" pitchFamily="34" charset="0"/>
              <a:buChar char="•"/>
            </a:pPr>
            <a:r>
              <a:rPr lang="es-ES" sz="1200" dirty="0"/>
              <a:t>IRPF. Ampliación del ámbito de aportantes al patrimonio Protegido a cualquier persona con el fin de incentivar las aportaciones.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IRPF. Exención sin limite en la persona con discapacidad de las rentas que provengan de las aportaciones realizadas al patrimonio protegido y de los rendimientos generados hasta el momento en el que se destinen a la satisfacción de sus necesidades vitales.  Incrementando la capacidad del patrimonio protegido de generar rentas.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IRPF. Tributación de las rentas generadas por el patrimonio en el momento de la disposición para la satisfacción de sus necesidades vitales como rendimientos del capital mobiliario, estableciendo una exención para los primeros 40.000 €.</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IS. Reintroducción de la deducción en el IS que preveía el art 43 referida a aportaciones realizadas en favor de los patrimonios protegidos de las personas discapacitadas que sean trabajadores con retribuciones brutas inferiores a 27.000 €</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IRPF. Aportaciones realizadas por los propios discapacitados deben tener los mismos beneficios fiscales.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IRPF. Posibilidad de beneficios fiscales en las aportaciones de elementos afectos a actividades económicas.</a:t>
            </a:r>
          </a:p>
          <a:p>
            <a:pPr marL="171450" indent="-171450" algn="just">
              <a:buFont typeface="Arial" panose="020B0604020202020204" pitchFamily="34" charset="0"/>
              <a:buChar char="•"/>
            </a:pPr>
            <a:endParaRPr lang="es-ES" sz="1200" dirty="0"/>
          </a:p>
          <a:p>
            <a:pPr marL="171450" indent="-171450">
              <a:buFont typeface="Arial" panose="020B0604020202020204" pitchFamily="34" charset="0"/>
              <a:buChar char="•"/>
            </a:pPr>
            <a:endParaRPr lang="es-ES" sz="1200" dirty="0"/>
          </a:p>
          <a:p>
            <a:pPr marL="171450" indent="-171450">
              <a:buFontTx/>
              <a:buChar char="-"/>
            </a:pPr>
            <a:endParaRPr lang="es-ES" sz="12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3696251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3677930"/>
          </a:xfrm>
          <a:prstGeom prst="rect">
            <a:avLst/>
          </a:prstGeom>
        </p:spPr>
        <p:txBody>
          <a:bodyPr wrap="square">
            <a:spAutoFit/>
          </a:bodyPr>
          <a:lstStyle/>
          <a:p>
            <a:r>
              <a:rPr lang="es-ES" dirty="0"/>
              <a:t>Propuestas de mejora</a:t>
            </a:r>
          </a:p>
          <a:p>
            <a:endParaRPr lang="es-ES" sz="1200" dirty="0"/>
          </a:p>
          <a:p>
            <a:pPr marL="171450" indent="-171450">
              <a:buFont typeface="Arial" panose="020B0604020202020204" pitchFamily="34" charset="0"/>
              <a:buChar char="•"/>
            </a:pPr>
            <a:r>
              <a:rPr lang="es-ES" sz="1200" dirty="0"/>
              <a:t>IIVTNU. Exención o diferimiento en las transmisiones de inmuebles derechos en favor de patrimonios protegidos.</a:t>
            </a:r>
          </a:p>
          <a:p>
            <a:pPr marL="171450" indent="-171450">
              <a:buFont typeface="Arial" panose="020B0604020202020204" pitchFamily="34" charset="0"/>
              <a:buChar char="•"/>
            </a:pPr>
            <a:endParaRPr lang="es-ES" sz="1200" dirty="0"/>
          </a:p>
          <a:p>
            <a:pPr marL="171450" indent="-171450">
              <a:buFont typeface="Arial" panose="020B0604020202020204" pitchFamily="34" charset="0"/>
              <a:buChar char="•"/>
            </a:pPr>
            <a:r>
              <a:rPr lang="es-ES" sz="1200" dirty="0"/>
              <a:t>ISD. Exención en el Impuesto sobre Sucesiones y Donaciones de las aportaciones a patrimonios protegidos.</a:t>
            </a:r>
          </a:p>
          <a:p>
            <a:endParaRPr lang="es-ES" sz="1200" dirty="0"/>
          </a:p>
          <a:p>
            <a:pPr marL="171450" indent="-171450">
              <a:buFont typeface="Arial" panose="020B0604020202020204" pitchFamily="34" charset="0"/>
              <a:buChar char="•"/>
            </a:pPr>
            <a:r>
              <a:rPr lang="es-ES" sz="1200" dirty="0"/>
              <a:t>Exención en el IBI de los bienes afectos  a la masa patrimonial de patrimonios protegidos Exención del Impuesto de Plusvalía en las transmisiones que se realicen con el fin de que sus frutos se aporten al patrimonio protegido. </a:t>
            </a:r>
          </a:p>
          <a:p>
            <a:endParaRPr lang="es-ES" sz="1200" dirty="0"/>
          </a:p>
          <a:p>
            <a:pPr marL="171450" indent="-171450">
              <a:buFont typeface="Arial" panose="020B0604020202020204" pitchFamily="34" charset="0"/>
              <a:buChar char="•"/>
            </a:pPr>
            <a:r>
              <a:rPr lang="es-ES" sz="1200" dirty="0"/>
              <a:t>Mantener la obligaciones de regularizar  los incentivos fiscales obtenidos  solo en el caso de que las disposiciones no se destinen  a la satisfacción de las necesidades vitales del discapacitado.</a:t>
            </a:r>
          </a:p>
          <a:p>
            <a:endParaRPr lang="es-ES" sz="1200" dirty="0"/>
          </a:p>
          <a:p>
            <a:pPr marL="171450" indent="-171450">
              <a:buFont typeface="Arial" panose="020B0604020202020204" pitchFamily="34" charset="0"/>
              <a:buChar char="•"/>
            </a:pPr>
            <a:r>
              <a:rPr lang="es-ES" sz="1200" dirty="0"/>
              <a:t>La variación como consecuencia de la extinción del patrimonio protegido por dejar de tener la persona la condición de discapacitado se debería considerar como ganancia patrimonial tributando en la BI del ahorro</a:t>
            </a:r>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364176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4" name="Rectángulo 3">
            <a:extLst>
              <a:ext uri="{FF2B5EF4-FFF2-40B4-BE49-F238E27FC236}">
                <a16:creationId xmlns:a16="http://schemas.microsoft.com/office/drawing/2014/main" id="{270E7C51-C582-4EC9-A6A7-F573B3F33665}"/>
              </a:ext>
            </a:extLst>
          </p:cNvPr>
          <p:cNvSpPr/>
          <p:nvPr/>
        </p:nvSpPr>
        <p:spPr>
          <a:xfrm>
            <a:off x="435935" y="1265274"/>
            <a:ext cx="7985051" cy="2339102"/>
          </a:xfrm>
          <a:prstGeom prst="rect">
            <a:avLst/>
          </a:prstGeom>
        </p:spPr>
        <p:txBody>
          <a:bodyPr wrap="square">
            <a:spAutoFit/>
          </a:bodyPr>
          <a:lstStyle/>
          <a:p>
            <a:endParaRPr lang="es-ES" sz="2500" b="1" dirty="0"/>
          </a:p>
          <a:p>
            <a:pPr algn="ctr"/>
            <a:endParaRPr lang="es-ES" sz="2500" b="1" dirty="0"/>
          </a:p>
          <a:p>
            <a:pPr algn="ctr"/>
            <a:r>
              <a:rPr lang="es-ES" sz="2500" b="1" dirty="0"/>
              <a:t>¡¡MUCHAS GRACIAS POR SU ATENCION¡¡ </a:t>
            </a:r>
          </a:p>
          <a:p>
            <a:endParaRPr lang="es-ES" sz="1200" dirty="0"/>
          </a:p>
          <a:p>
            <a:endParaRPr lang="es-ES" sz="1100" dirty="0"/>
          </a:p>
          <a:p>
            <a:pPr marL="171450" indent="-171450">
              <a:buFontTx/>
              <a:buChar char="-"/>
            </a:pPr>
            <a:endParaRPr lang="es-ES" sz="1100" dirty="0"/>
          </a:p>
          <a:p>
            <a:pPr marL="171450" indent="-171450">
              <a:buFontTx/>
              <a:buChar char="-"/>
            </a:pPr>
            <a:endParaRPr lang="es-ES" sz="1100" dirty="0"/>
          </a:p>
          <a:p>
            <a:pPr algn="just"/>
            <a:endParaRPr lang="es-ES" sz="1100" dirty="0"/>
          </a:p>
          <a:p>
            <a:endParaRPr lang="es-ES" sz="1500" dirty="0"/>
          </a:p>
        </p:txBody>
      </p:sp>
    </p:spTree>
    <p:extLst>
      <p:ext uri="{BB962C8B-B14F-4D97-AF65-F5344CB8AC3E}">
        <p14:creationId xmlns:p14="http://schemas.microsoft.com/office/powerpoint/2010/main" val="204920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3508653"/>
          </a:xfrm>
          <a:prstGeom prst="rect">
            <a:avLst/>
          </a:prstGeom>
          <a:noFill/>
        </p:spPr>
        <p:txBody>
          <a:bodyPr wrap="square" rtlCol="0">
            <a:spAutoFit/>
          </a:bodyPr>
          <a:lstStyle/>
          <a:p>
            <a:r>
              <a:rPr lang="es-ES" dirty="0"/>
              <a:t>Por qué hablamos del Patrimonio Protegido</a:t>
            </a:r>
          </a:p>
          <a:p>
            <a:endParaRPr lang="es-ES" sz="1200" dirty="0"/>
          </a:p>
          <a:p>
            <a:pPr marL="171450" indent="-171450" algn="just">
              <a:buFont typeface="Arial" panose="020B0604020202020204" pitchFamily="34" charset="0"/>
              <a:buChar char="•"/>
            </a:pPr>
            <a:r>
              <a:rPr lang="es-ES" sz="1200" dirty="0"/>
              <a:t>Según los datos facilitados por la base estatal de datos de personas con valoración del grado de discapacidad (INSERSO) a 31/12/2016, el número de personas que tienen la “consideración de persona con discapacidad” asciende a 3.378.622, de las cuales 1.686.563 son hombres y 1.692.019 son mujeres. </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El número de personas con un grado 33% o superior con edad inferior a 65 años asciende a 1.801.342 personas, de ellos, 376.928 se sitúan por debajo de los 35 años.</a:t>
            </a:r>
          </a:p>
          <a:p>
            <a:pPr algn="just"/>
            <a:endParaRPr lang="es-ES" sz="1200" dirty="0"/>
          </a:p>
          <a:p>
            <a:pPr marL="171450" indent="-171450" algn="just">
              <a:buFont typeface="Arial" panose="020B0604020202020204" pitchFamily="34" charset="0"/>
              <a:buChar char="•"/>
            </a:pPr>
            <a:r>
              <a:rPr lang="es-ES" sz="1200" dirty="0"/>
              <a:t>Las personas con un grado de discapacidad superior al 65 % ascienden a 873.126.</a:t>
            </a:r>
          </a:p>
          <a:p>
            <a:pPr algn="just"/>
            <a:endParaRPr lang="es-ES" sz="1200" dirty="0"/>
          </a:p>
          <a:p>
            <a:pPr marL="171450" indent="-171450" algn="just">
              <a:buFont typeface="Arial" panose="020B0604020202020204" pitchFamily="34" charset="0"/>
              <a:buChar char="•"/>
            </a:pPr>
            <a:r>
              <a:rPr lang="es-ES" sz="1200" dirty="0"/>
              <a:t>Las personas con discapacidad  intelectual ascienden a 277.472. De las que 250.983, tienen una edad inferior a 65 años.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r>
              <a:rPr lang="es-ES" sz="1200" dirty="0"/>
              <a:t>Las personas con discapacidad  mental ascienden a 535.675. De las que 366.781, tienen una edad inferior a 65 años.</a:t>
            </a:r>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endParaRPr lang="es-ES" sz="1200" dirty="0"/>
          </a:p>
          <a:p>
            <a:pPr marL="171450" indent="-171450" algn="just">
              <a:buFont typeface="Arial" panose="020B0604020202020204" pitchFamily="34" charset="0"/>
              <a:buChar char="•"/>
            </a:pPr>
            <a:endParaRPr lang="es-ES" sz="1200" dirty="0"/>
          </a:p>
        </p:txBody>
      </p:sp>
    </p:spTree>
    <p:extLst>
      <p:ext uri="{BB962C8B-B14F-4D97-AF65-F5344CB8AC3E}">
        <p14:creationId xmlns:p14="http://schemas.microsoft.com/office/powerpoint/2010/main" val="404885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830997"/>
          </a:xfrm>
          <a:prstGeom prst="rect">
            <a:avLst/>
          </a:prstGeom>
          <a:noFill/>
        </p:spPr>
        <p:txBody>
          <a:bodyPr wrap="square" rtlCol="0">
            <a:spAutoFit/>
          </a:bodyPr>
          <a:lstStyle/>
          <a:p>
            <a:r>
              <a:rPr lang="es-ES" dirty="0"/>
              <a:t>Por qué hablamos del Patrimonio Protegido</a:t>
            </a:r>
          </a:p>
          <a:p>
            <a:endParaRPr lang="es-ES" dirty="0">
              <a:solidFill>
                <a:srgbClr val="FF0000"/>
              </a:solidFill>
            </a:endParaRPr>
          </a:p>
          <a:p>
            <a:endParaRPr lang="es-ES" sz="1200" dirty="0"/>
          </a:p>
        </p:txBody>
      </p:sp>
      <p:graphicFrame>
        <p:nvGraphicFramePr>
          <p:cNvPr id="2" name="Tabla 1">
            <a:extLst>
              <a:ext uri="{FF2B5EF4-FFF2-40B4-BE49-F238E27FC236}">
                <a16:creationId xmlns:a16="http://schemas.microsoft.com/office/drawing/2014/main" id="{43193028-74A0-4C9F-8C54-56576933E812}"/>
              </a:ext>
            </a:extLst>
          </p:cNvPr>
          <p:cNvGraphicFramePr>
            <a:graphicFrameLocks noGrp="1"/>
          </p:cNvGraphicFramePr>
          <p:nvPr>
            <p:extLst>
              <p:ext uri="{D42A27DB-BD31-4B8C-83A1-F6EECF244321}">
                <p14:modId xmlns:p14="http://schemas.microsoft.com/office/powerpoint/2010/main" val="2069632155"/>
              </p:ext>
            </p:extLst>
          </p:nvPr>
        </p:nvGraphicFramePr>
        <p:xfrm>
          <a:off x="844637" y="2137144"/>
          <a:ext cx="6715110" cy="2434857"/>
        </p:xfrm>
        <a:graphic>
          <a:graphicData uri="http://schemas.openxmlformats.org/drawingml/2006/table">
            <a:tbl>
              <a:tblPr firstRow="1" firstCol="1" lastRow="1" lastCol="1" bandRow="1" bandCol="1">
                <a:tableStyleId>{5C22544A-7EE6-4342-B048-85BDC9FD1C3A}</a:tableStyleId>
              </a:tblPr>
              <a:tblGrid>
                <a:gridCol w="999912">
                  <a:extLst>
                    <a:ext uri="{9D8B030D-6E8A-4147-A177-3AD203B41FA5}">
                      <a16:colId xmlns:a16="http://schemas.microsoft.com/office/drawing/2014/main" val="2241851639"/>
                    </a:ext>
                  </a:extLst>
                </a:gridCol>
                <a:gridCol w="700787">
                  <a:extLst>
                    <a:ext uri="{9D8B030D-6E8A-4147-A177-3AD203B41FA5}">
                      <a16:colId xmlns:a16="http://schemas.microsoft.com/office/drawing/2014/main" val="2450495063"/>
                    </a:ext>
                  </a:extLst>
                </a:gridCol>
                <a:gridCol w="803324">
                  <a:extLst>
                    <a:ext uri="{9D8B030D-6E8A-4147-A177-3AD203B41FA5}">
                      <a16:colId xmlns:a16="http://schemas.microsoft.com/office/drawing/2014/main" val="1162083348"/>
                    </a:ext>
                  </a:extLst>
                </a:gridCol>
                <a:gridCol w="700787">
                  <a:extLst>
                    <a:ext uri="{9D8B030D-6E8A-4147-A177-3AD203B41FA5}">
                      <a16:colId xmlns:a16="http://schemas.microsoft.com/office/drawing/2014/main" val="2770969624"/>
                    </a:ext>
                  </a:extLst>
                </a:gridCol>
                <a:gridCol w="714930">
                  <a:extLst>
                    <a:ext uri="{9D8B030D-6E8A-4147-A177-3AD203B41FA5}">
                      <a16:colId xmlns:a16="http://schemas.microsoft.com/office/drawing/2014/main" val="574118160"/>
                    </a:ext>
                  </a:extLst>
                </a:gridCol>
                <a:gridCol w="589057">
                  <a:extLst>
                    <a:ext uri="{9D8B030D-6E8A-4147-A177-3AD203B41FA5}">
                      <a16:colId xmlns:a16="http://schemas.microsoft.com/office/drawing/2014/main" val="3069044806"/>
                    </a:ext>
                  </a:extLst>
                </a:gridCol>
                <a:gridCol w="602493">
                  <a:extLst>
                    <a:ext uri="{9D8B030D-6E8A-4147-A177-3AD203B41FA5}">
                      <a16:colId xmlns:a16="http://schemas.microsoft.com/office/drawing/2014/main" val="211606366"/>
                    </a:ext>
                  </a:extLst>
                </a:gridCol>
                <a:gridCol w="801203">
                  <a:extLst>
                    <a:ext uri="{9D8B030D-6E8A-4147-A177-3AD203B41FA5}">
                      <a16:colId xmlns:a16="http://schemas.microsoft.com/office/drawing/2014/main" val="4219610578"/>
                    </a:ext>
                  </a:extLst>
                </a:gridCol>
                <a:gridCol w="802617">
                  <a:extLst>
                    <a:ext uri="{9D8B030D-6E8A-4147-A177-3AD203B41FA5}">
                      <a16:colId xmlns:a16="http://schemas.microsoft.com/office/drawing/2014/main" val="1375537968"/>
                    </a:ext>
                  </a:extLst>
                </a:gridCol>
              </a:tblGrid>
              <a:tr h="565416">
                <a:tc gridSpan="9">
                  <a:txBody>
                    <a:bodyPr/>
                    <a:lstStyle/>
                    <a:p>
                      <a:pPr marL="1254125" marR="49530" indent="-1192530" algn="l">
                        <a:spcBef>
                          <a:spcPts val="860"/>
                        </a:spcBef>
                        <a:spcAft>
                          <a:spcPts val="0"/>
                        </a:spcAft>
                      </a:pPr>
                      <a:r>
                        <a:rPr lang="es-ES" sz="1100" dirty="0">
                          <a:effectLst/>
                        </a:rPr>
                        <a:t>PERSONAS CON GRADO DE DISCAPACIDAD RECONOCIDO IGUAL O SUPERIOR AL 33% DISTRIBUCIÓN SEGÚN TRAMOS DE GRADO Y SEXO</a:t>
                      </a:r>
                      <a:endParaRPr lang="es-ES" sz="1100" dirty="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40359795"/>
                  </a:ext>
                </a:extLst>
              </a:tr>
              <a:tr h="365081">
                <a:tc>
                  <a:txBody>
                    <a:bodyPr/>
                    <a:lstStyle/>
                    <a:p>
                      <a:pPr algn="l">
                        <a:spcAft>
                          <a:spcPts val="0"/>
                        </a:spcAft>
                      </a:pPr>
                      <a:r>
                        <a:rPr lang="es-ES" sz="900">
                          <a:effectLst/>
                        </a:rPr>
                        <a:t> </a:t>
                      </a:r>
                      <a:endParaRPr lang="es-ES" sz="1100">
                        <a:effectLst/>
                        <a:latin typeface="Arial" panose="020B0604020202020204" pitchFamily="34" charset="0"/>
                        <a:ea typeface="Arial" panose="020B0604020202020204" pitchFamily="34" charset="0"/>
                      </a:endParaRPr>
                    </a:p>
                  </a:txBody>
                  <a:tcPr marL="0" marR="0" marT="0" marB="0"/>
                </a:tc>
                <a:tc gridSpan="2">
                  <a:txBody>
                    <a:bodyPr/>
                    <a:lstStyle/>
                    <a:p>
                      <a:pPr marL="384810" algn="l">
                        <a:spcBef>
                          <a:spcPts val="220"/>
                        </a:spcBef>
                        <a:spcAft>
                          <a:spcPts val="0"/>
                        </a:spcAft>
                      </a:pPr>
                      <a:r>
                        <a:rPr lang="es-ES" sz="900">
                          <a:effectLst/>
                        </a:rPr>
                        <a:t>HOMBRES</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gridSpan="2">
                  <a:txBody>
                    <a:bodyPr/>
                    <a:lstStyle/>
                    <a:p>
                      <a:pPr marL="362585" algn="l">
                        <a:spcBef>
                          <a:spcPts val="220"/>
                        </a:spcBef>
                        <a:spcAft>
                          <a:spcPts val="0"/>
                        </a:spcAft>
                      </a:pPr>
                      <a:r>
                        <a:rPr lang="es-ES" sz="900">
                          <a:effectLst/>
                        </a:rPr>
                        <a:t>MUJERES</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gridSpan="2">
                  <a:txBody>
                    <a:bodyPr/>
                    <a:lstStyle/>
                    <a:p>
                      <a:pPr marL="422910" marR="418465" algn="ctr">
                        <a:spcBef>
                          <a:spcPts val="220"/>
                        </a:spcBef>
                        <a:spcAft>
                          <a:spcPts val="0"/>
                        </a:spcAft>
                      </a:pPr>
                      <a:r>
                        <a:rPr lang="es-ES" sz="900">
                          <a:effectLst/>
                        </a:rPr>
                        <a:t>N/C</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gridSpan="2">
                  <a:txBody>
                    <a:bodyPr/>
                    <a:lstStyle/>
                    <a:p>
                      <a:pPr marL="520700" marR="518795" algn="ctr">
                        <a:spcBef>
                          <a:spcPts val="220"/>
                        </a:spcBef>
                        <a:spcAft>
                          <a:spcPts val="0"/>
                        </a:spcAft>
                      </a:pPr>
                      <a:r>
                        <a:rPr lang="es-ES" sz="900">
                          <a:effectLst/>
                        </a:rPr>
                        <a:t>TOTAL</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extLst>
                  <a:ext uri="{0D108BD9-81ED-4DB2-BD59-A6C34878D82A}">
                    <a16:rowId xmlns:a16="http://schemas.microsoft.com/office/drawing/2014/main" val="2437551167"/>
                  </a:ext>
                </a:extLst>
              </a:tr>
              <a:tr h="250169">
                <a:tc>
                  <a:txBody>
                    <a:bodyPr/>
                    <a:lstStyle/>
                    <a:p>
                      <a:pPr marL="237490" algn="l">
                        <a:spcBef>
                          <a:spcPts val="235"/>
                        </a:spcBef>
                        <a:spcAft>
                          <a:spcPts val="0"/>
                        </a:spcAft>
                      </a:pPr>
                      <a:r>
                        <a:rPr lang="es-ES" sz="900">
                          <a:effectLst/>
                        </a:rPr>
                        <a:t>GRADO</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N</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235"/>
                        </a:spcBef>
                        <a:spcAft>
                          <a:spcPts val="0"/>
                        </a:spcAft>
                      </a:pPr>
                      <a:r>
                        <a:rPr lang="es-ES" sz="900">
                          <a:effectLst/>
                        </a:rPr>
                        <a:t>%</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N</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900">
                          <a:effectLst/>
                        </a:rPr>
                        <a:t>%</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235"/>
                        </a:spcBef>
                        <a:spcAft>
                          <a:spcPts val="0"/>
                        </a:spcAft>
                      </a:pPr>
                      <a:r>
                        <a:rPr lang="es-ES" sz="900">
                          <a:effectLst/>
                        </a:rPr>
                        <a:t>N</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235"/>
                        </a:spcBef>
                        <a:spcAft>
                          <a:spcPts val="0"/>
                        </a:spcAft>
                      </a:pPr>
                      <a:r>
                        <a:rPr lang="es-ES" sz="900">
                          <a:effectLst/>
                        </a:rPr>
                        <a:t>%</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N</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235"/>
                        </a:spcBef>
                        <a:spcAft>
                          <a:spcPts val="0"/>
                        </a:spcAft>
                      </a:pPr>
                      <a:r>
                        <a:rPr lang="es-ES" sz="900">
                          <a:effectLst/>
                        </a:rPr>
                        <a:t>%</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427346445"/>
                  </a:ext>
                </a:extLst>
              </a:tr>
              <a:tr h="250169">
                <a:tc>
                  <a:txBody>
                    <a:bodyPr/>
                    <a:lstStyle/>
                    <a:p>
                      <a:pPr marL="43815" algn="l">
                        <a:spcBef>
                          <a:spcPts val="235"/>
                        </a:spcBef>
                        <a:spcAft>
                          <a:spcPts val="0"/>
                        </a:spcAft>
                      </a:pPr>
                      <a:r>
                        <a:rPr lang="es-ES" sz="900">
                          <a:effectLst/>
                        </a:rPr>
                        <a:t>=&gt;33 y &lt;65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35"/>
                        </a:spcBef>
                        <a:spcAft>
                          <a:spcPts val="0"/>
                        </a:spcAft>
                      </a:pPr>
                      <a:r>
                        <a:rPr lang="es-ES" sz="900">
                          <a:effectLst/>
                        </a:rPr>
                        <a:t>983.176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35"/>
                        </a:spcBef>
                        <a:spcAft>
                          <a:spcPts val="0"/>
                        </a:spcAft>
                      </a:pPr>
                      <a:r>
                        <a:rPr lang="es-ES" sz="900">
                          <a:effectLst/>
                        </a:rPr>
                        <a:t>58,29%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35"/>
                        </a:spcBef>
                        <a:spcAft>
                          <a:spcPts val="0"/>
                        </a:spcAft>
                      </a:pPr>
                      <a:r>
                        <a:rPr lang="es-ES" sz="900">
                          <a:effectLst/>
                        </a:rPr>
                        <a:t>873.712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51,64%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35"/>
                        </a:spcBef>
                        <a:spcAft>
                          <a:spcPts val="0"/>
                        </a:spcAft>
                      </a:pPr>
                      <a:r>
                        <a:rPr lang="es-ES" sz="900">
                          <a:effectLst/>
                        </a:rPr>
                        <a:t>18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35"/>
                        </a:spcBef>
                        <a:spcAft>
                          <a:spcPts val="0"/>
                        </a:spcAft>
                      </a:pPr>
                      <a:r>
                        <a:rPr lang="es-ES" sz="900">
                          <a:effectLst/>
                        </a:rPr>
                        <a:t>45,00%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1.856.906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900">
                          <a:effectLst/>
                        </a:rPr>
                        <a:t>54,96%</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911770817"/>
                  </a:ext>
                </a:extLst>
              </a:tr>
              <a:tr h="252679">
                <a:tc>
                  <a:txBody>
                    <a:bodyPr/>
                    <a:lstStyle/>
                    <a:p>
                      <a:pPr marL="43815" algn="l">
                        <a:spcBef>
                          <a:spcPts val="235"/>
                        </a:spcBef>
                        <a:spcAft>
                          <a:spcPts val="0"/>
                        </a:spcAft>
                      </a:pPr>
                      <a:r>
                        <a:rPr lang="es-ES" sz="900">
                          <a:effectLst/>
                        </a:rPr>
                        <a:t>=&gt;65 Y &lt;75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35"/>
                        </a:spcBef>
                        <a:spcAft>
                          <a:spcPts val="0"/>
                        </a:spcAft>
                      </a:pPr>
                      <a:r>
                        <a:rPr lang="es-ES" sz="900">
                          <a:effectLst/>
                        </a:rPr>
                        <a:t>412.806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35"/>
                        </a:spcBef>
                        <a:spcAft>
                          <a:spcPts val="0"/>
                        </a:spcAft>
                      </a:pPr>
                      <a:r>
                        <a:rPr lang="es-ES" sz="900">
                          <a:effectLst/>
                        </a:rPr>
                        <a:t>24,48%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35"/>
                        </a:spcBef>
                        <a:spcAft>
                          <a:spcPts val="0"/>
                        </a:spcAft>
                      </a:pPr>
                      <a:r>
                        <a:rPr lang="es-ES" sz="900">
                          <a:effectLst/>
                        </a:rPr>
                        <a:t>460.313</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27,20%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235"/>
                        </a:spcBef>
                        <a:spcAft>
                          <a:spcPts val="0"/>
                        </a:spcAft>
                      </a:pPr>
                      <a:r>
                        <a:rPr lang="es-ES" sz="900">
                          <a:effectLst/>
                        </a:rPr>
                        <a:t>7</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35"/>
                        </a:spcBef>
                        <a:spcAft>
                          <a:spcPts val="0"/>
                        </a:spcAft>
                      </a:pPr>
                      <a:r>
                        <a:rPr lang="es-ES" sz="900">
                          <a:effectLst/>
                        </a:rPr>
                        <a:t>17,50%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35"/>
                        </a:spcBef>
                        <a:spcAft>
                          <a:spcPts val="0"/>
                        </a:spcAft>
                      </a:pPr>
                      <a:r>
                        <a:rPr lang="es-ES" sz="900">
                          <a:effectLst/>
                        </a:rPr>
                        <a:t>873.126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900">
                          <a:effectLst/>
                        </a:rPr>
                        <a:t>25,84%</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4223074806"/>
                  </a:ext>
                </a:extLst>
              </a:tr>
              <a:tr h="250169">
                <a:tc>
                  <a:txBody>
                    <a:bodyPr/>
                    <a:lstStyle/>
                    <a:p>
                      <a:pPr marL="43815" algn="l">
                        <a:spcBef>
                          <a:spcPts val="220"/>
                        </a:spcBef>
                        <a:spcAft>
                          <a:spcPts val="0"/>
                        </a:spcAft>
                      </a:pPr>
                      <a:r>
                        <a:rPr lang="es-ES" sz="900">
                          <a:effectLst/>
                        </a:rPr>
                        <a:t>=&gt;75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20"/>
                        </a:spcBef>
                        <a:spcAft>
                          <a:spcPts val="0"/>
                        </a:spcAft>
                      </a:pPr>
                      <a:r>
                        <a:rPr lang="es-ES" sz="900">
                          <a:effectLst/>
                        </a:rPr>
                        <a:t>290.409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17,22%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20"/>
                        </a:spcBef>
                        <a:spcAft>
                          <a:spcPts val="0"/>
                        </a:spcAft>
                      </a:pPr>
                      <a:r>
                        <a:rPr lang="es-ES" sz="900">
                          <a:effectLst/>
                        </a:rPr>
                        <a:t>357.726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20"/>
                        </a:spcBef>
                        <a:spcAft>
                          <a:spcPts val="0"/>
                        </a:spcAft>
                      </a:pPr>
                      <a:r>
                        <a:rPr lang="es-ES" sz="900">
                          <a:effectLst/>
                        </a:rPr>
                        <a:t>21,14%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15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37,50%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20"/>
                        </a:spcBef>
                        <a:spcAft>
                          <a:spcPts val="0"/>
                        </a:spcAft>
                      </a:pPr>
                      <a:r>
                        <a:rPr lang="es-ES" sz="900">
                          <a:effectLst/>
                        </a:rPr>
                        <a:t>648.150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900">
                          <a:effectLst/>
                        </a:rPr>
                        <a:t>19,18%</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218156807"/>
                  </a:ext>
                </a:extLst>
              </a:tr>
              <a:tr h="250169">
                <a:tc>
                  <a:txBody>
                    <a:bodyPr/>
                    <a:lstStyle/>
                    <a:p>
                      <a:pPr marL="43815" algn="l">
                        <a:spcBef>
                          <a:spcPts val="220"/>
                        </a:spcBef>
                        <a:spcAft>
                          <a:spcPts val="0"/>
                        </a:spcAft>
                      </a:pPr>
                      <a:r>
                        <a:rPr lang="es-ES" sz="900">
                          <a:effectLst/>
                        </a:rPr>
                        <a:t>Sin datos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4925" algn="r">
                        <a:spcBef>
                          <a:spcPts val="220"/>
                        </a:spcBef>
                        <a:spcAft>
                          <a:spcPts val="0"/>
                        </a:spcAft>
                      </a:pPr>
                      <a:r>
                        <a:rPr lang="es-ES" sz="900">
                          <a:effectLst/>
                        </a:rPr>
                        <a:t>172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0,01%</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4925" algn="r">
                        <a:spcBef>
                          <a:spcPts val="220"/>
                        </a:spcBef>
                        <a:spcAft>
                          <a:spcPts val="0"/>
                        </a:spcAft>
                      </a:pPr>
                      <a:r>
                        <a:rPr lang="es-ES" sz="900">
                          <a:effectLst/>
                        </a:rPr>
                        <a:t>268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20"/>
                        </a:spcBef>
                        <a:spcAft>
                          <a:spcPts val="0"/>
                        </a:spcAft>
                      </a:pPr>
                      <a:r>
                        <a:rPr lang="es-ES" sz="900">
                          <a:effectLst/>
                        </a:rPr>
                        <a:t>0,02%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220"/>
                        </a:spcBef>
                        <a:spcAft>
                          <a:spcPts val="0"/>
                        </a:spcAft>
                      </a:pPr>
                      <a:r>
                        <a:rPr lang="es-ES" sz="900">
                          <a:effectLst/>
                        </a:rPr>
                        <a:t>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4925" algn="r">
                        <a:spcBef>
                          <a:spcPts val="220"/>
                        </a:spcBef>
                        <a:spcAft>
                          <a:spcPts val="0"/>
                        </a:spcAft>
                      </a:pPr>
                      <a:r>
                        <a:rPr lang="es-ES" sz="900">
                          <a:effectLst/>
                        </a:rPr>
                        <a:t>440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900">
                          <a:effectLst/>
                        </a:rPr>
                        <a:t>0,01%</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765342762"/>
                  </a:ext>
                </a:extLst>
              </a:tr>
              <a:tr h="251005">
                <a:tc>
                  <a:txBody>
                    <a:bodyPr/>
                    <a:lstStyle/>
                    <a:p>
                      <a:pPr algn="l">
                        <a:spcAft>
                          <a:spcPts val="0"/>
                        </a:spcAft>
                      </a:pPr>
                      <a:r>
                        <a:rPr lang="es-ES" sz="900">
                          <a:effectLst/>
                        </a:rPr>
                        <a:t> </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20"/>
                        </a:spcBef>
                        <a:spcAft>
                          <a:spcPts val="0"/>
                        </a:spcAft>
                      </a:pPr>
                      <a:r>
                        <a:rPr lang="es-ES" sz="900">
                          <a:effectLst/>
                        </a:rPr>
                        <a:t>1.686.563</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100,00%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5560" algn="r">
                        <a:spcBef>
                          <a:spcPts val="220"/>
                        </a:spcBef>
                        <a:spcAft>
                          <a:spcPts val="0"/>
                        </a:spcAft>
                      </a:pPr>
                      <a:r>
                        <a:rPr lang="es-ES" sz="900">
                          <a:effectLst/>
                        </a:rPr>
                        <a:t>1.692.019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20"/>
                        </a:spcBef>
                        <a:spcAft>
                          <a:spcPts val="0"/>
                        </a:spcAft>
                      </a:pPr>
                      <a:r>
                        <a:rPr lang="es-ES" sz="900">
                          <a:effectLst/>
                        </a:rPr>
                        <a:t>100,0%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40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220"/>
                        </a:spcBef>
                        <a:spcAft>
                          <a:spcPts val="0"/>
                        </a:spcAft>
                      </a:pPr>
                      <a:r>
                        <a:rPr lang="es-ES" sz="900">
                          <a:effectLst/>
                        </a:rPr>
                        <a:t>100,0%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195" algn="r">
                        <a:spcBef>
                          <a:spcPts val="220"/>
                        </a:spcBef>
                        <a:spcAft>
                          <a:spcPts val="0"/>
                        </a:spcAft>
                      </a:pPr>
                      <a:r>
                        <a:rPr lang="es-ES" sz="900">
                          <a:effectLst/>
                        </a:rPr>
                        <a:t>3.378.622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900" dirty="0">
                          <a:effectLst/>
                        </a:rPr>
                        <a:t>100,0%</a:t>
                      </a:r>
                      <a:endParaRPr lang="es-ES" sz="1100" dirty="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870840832"/>
                  </a:ext>
                </a:extLst>
              </a:tr>
            </a:tbl>
          </a:graphicData>
        </a:graphic>
      </p:graphicFrame>
    </p:spTree>
    <p:extLst>
      <p:ext uri="{BB962C8B-B14F-4D97-AF65-F5344CB8AC3E}">
        <p14:creationId xmlns:p14="http://schemas.microsoft.com/office/powerpoint/2010/main" val="45368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830997"/>
          </a:xfrm>
          <a:prstGeom prst="rect">
            <a:avLst/>
          </a:prstGeom>
          <a:noFill/>
        </p:spPr>
        <p:txBody>
          <a:bodyPr wrap="square" rtlCol="0">
            <a:spAutoFit/>
          </a:bodyPr>
          <a:lstStyle/>
          <a:p>
            <a:r>
              <a:rPr lang="es-ES" dirty="0"/>
              <a:t>Por qué hablamos del Patrimonio Protegido</a:t>
            </a:r>
          </a:p>
          <a:p>
            <a:endParaRPr lang="es-ES" dirty="0">
              <a:solidFill>
                <a:srgbClr val="FF0000"/>
              </a:solidFill>
            </a:endParaRPr>
          </a:p>
          <a:p>
            <a:endParaRPr lang="es-ES" sz="1200" dirty="0"/>
          </a:p>
        </p:txBody>
      </p:sp>
      <p:graphicFrame>
        <p:nvGraphicFramePr>
          <p:cNvPr id="4" name="Tabla 3">
            <a:extLst>
              <a:ext uri="{FF2B5EF4-FFF2-40B4-BE49-F238E27FC236}">
                <a16:creationId xmlns:a16="http://schemas.microsoft.com/office/drawing/2014/main" id="{6A74DD0E-12C2-4456-8445-A9809F77B36A}"/>
              </a:ext>
            </a:extLst>
          </p:cNvPr>
          <p:cNvGraphicFramePr>
            <a:graphicFrameLocks noGrp="1"/>
          </p:cNvGraphicFramePr>
          <p:nvPr>
            <p:extLst>
              <p:ext uri="{D42A27DB-BD31-4B8C-83A1-F6EECF244321}">
                <p14:modId xmlns:p14="http://schemas.microsoft.com/office/powerpoint/2010/main" val="3349704465"/>
              </p:ext>
            </p:extLst>
          </p:nvPr>
        </p:nvGraphicFramePr>
        <p:xfrm>
          <a:off x="903227" y="2035396"/>
          <a:ext cx="6826642" cy="2716160"/>
        </p:xfrm>
        <a:graphic>
          <a:graphicData uri="http://schemas.openxmlformats.org/drawingml/2006/table">
            <a:tbl>
              <a:tblPr firstRow="1" firstCol="1" lastRow="1" lastCol="1" bandRow="1" bandCol="1">
                <a:tableStyleId>{5C22544A-7EE6-4342-B048-85BDC9FD1C3A}</a:tableStyleId>
              </a:tblPr>
              <a:tblGrid>
                <a:gridCol w="1267579">
                  <a:extLst>
                    <a:ext uri="{9D8B030D-6E8A-4147-A177-3AD203B41FA5}">
                      <a16:colId xmlns:a16="http://schemas.microsoft.com/office/drawing/2014/main" val="3664663195"/>
                    </a:ext>
                  </a:extLst>
                </a:gridCol>
                <a:gridCol w="878507">
                  <a:extLst>
                    <a:ext uri="{9D8B030D-6E8A-4147-A177-3AD203B41FA5}">
                      <a16:colId xmlns:a16="http://schemas.microsoft.com/office/drawing/2014/main" val="3811118912"/>
                    </a:ext>
                  </a:extLst>
                </a:gridCol>
                <a:gridCol w="974056">
                  <a:extLst>
                    <a:ext uri="{9D8B030D-6E8A-4147-A177-3AD203B41FA5}">
                      <a16:colId xmlns:a16="http://schemas.microsoft.com/office/drawing/2014/main" val="1811923365"/>
                    </a:ext>
                  </a:extLst>
                </a:gridCol>
                <a:gridCol w="1073043">
                  <a:extLst>
                    <a:ext uri="{9D8B030D-6E8A-4147-A177-3AD203B41FA5}">
                      <a16:colId xmlns:a16="http://schemas.microsoft.com/office/drawing/2014/main" val="2363624594"/>
                    </a:ext>
                  </a:extLst>
                </a:gridCol>
                <a:gridCol w="877819">
                  <a:extLst>
                    <a:ext uri="{9D8B030D-6E8A-4147-A177-3AD203B41FA5}">
                      <a16:colId xmlns:a16="http://schemas.microsoft.com/office/drawing/2014/main" val="1448198971"/>
                    </a:ext>
                  </a:extLst>
                </a:gridCol>
                <a:gridCol w="391822">
                  <a:extLst>
                    <a:ext uri="{9D8B030D-6E8A-4147-A177-3AD203B41FA5}">
                      <a16:colId xmlns:a16="http://schemas.microsoft.com/office/drawing/2014/main" val="1064836413"/>
                    </a:ext>
                  </a:extLst>
                </a:gridCol>
                <a:gridCol w="487372">
                  <a:extLst>
                    <a:ext uri="{9D8B030D-6E8A-4147-A177-3AD203B41FA5}">
                      <a16:colId xmlns:a16="http://schemas.microsoft.com/office/drawing/2014/main" val="2153085040"/>
                    </a:ext>
                  </a:extLst>
                </a:gridCol>
                <a:gridCol w="876444">
                  <a:extLst>
                    <a:ext uri="{9D8B030D-6E8A-4147-A177-3AD203B41FA5}">
                      <a16:colId xmlns:a16="http://schemas.microsoft.com/office/drawing/2014/main" val="616960726"/>
                    </a:ext>
                  </a:extLst>
                </a:gridCol>
              </a:tblGrid>
              <a:tr h="441990">
                <a:tc gridSpan="8">
                  <a:txBody>
                    <a:bodyPr/>
                    <a:lstStyle/>
                    <a:p>
                      <a:pPr marL="276860" marR="273685" algn="ctr">
                        <a:spcBef>
                          <a:spcPts val="740"/>
                        </a:spcBef>
                        <a:spcAft>
                          <a:spcPts val="0"/>
                        </a:spcAft>
                      </a:pPr>
                      <a:r>
                        <a:rPr lang="es-ES" sz="1100" dirty="0">
                          <a:effectLst/>
                        </a:rPr>
                        <a:t>PERSONAS CON GRADO DE DISCAPACIDAD RECONOCIDO IGUAL O MAYOR AL 33%.</a:t>
                      </a:r>
                    </a:p>
                    <a:p>
                      <a:pPr marL="276860" marR="273050" algn="ctr">
                        <a:spcBef>
                          <a:spcPts val="10"/>
                        </a:spcBef>
                        <a:spcAft>
                          <a:spcPts val="0"/>
                        </a:spcAft>
                      </a:pPr>
                      <a:r>
                        <a:rPr lang="es-ES" sz="1100" dirty="0">
                          <a:effectLst/>
                        </a:rPr>
                        <a:t>TRAMOS DE EDAD A FECHA DE 31-12-2016 Y SEXO</a:t>
                      </a:r>
                      <a:endParaRPr lang="es-ES" sz="1100" dirty="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4254872310"/>
                  </a:ext>
                </a:extLst>
              </a:tr>
              <a:tr h="233564">
                <a:tc>
                  <a:txBody>
                    <a:bodyPr/>
                    <a:lstStyle/>
                    <a:p>
                      <a:pPr marL="196215" algn="l">
                        <a:spcBef>
                          <a:spcPts val="185"/>
                        </a:spcBef>
                        <a:spcAft>
                          <a:spcPts val="0"/>
                        </a:spcAft>
                      </a:pPr>
                      <a:r>
                        <a:rPr lang="es-ES" sz="900">
                          <a:effectLst/>
                        </a:rPr>
                        <a:t>Tramo de edad</a:t>
                      </a:r>
                      <a:endParaRPr lang="es-ES" sz="1100">
                        <a:effectLst/>
                        <a:latin typeface="Arial" panose="020B0604020202020204" pitchFamily="34" charset="0"/>
                        <a:ea typeface="Arial" panose="020B0604020202020204" pitchFamily="34" charset="0"/>
                      </a:endParaRPr>
                    </a:p>
                  </a:txBody>
                  <a:tcPr marL="0" marR="0" marT="0" marB="0"/>
                </a:tc>
                <a:tc gridSpan="2">
                  <a:txBody>
                    <a:bodyPr/>
                    <a:lstStyle/>
                    <a:p>
                      <a:pPr marL="564515" algn="l">
                        <a:spcBef>
                          <a:spcPts val="185"/>
                        </a:spcBef>
                        <a:spcAft>
                          <a:spcPts val="0"/>
                        </a:spcAft>
                      </a:pPr>
                      <a:r>
                        <a:rPr lang="es-ES" sz="900">
                          <a:effectLst/>
                        </a:rPr>
                        <a:t>HOMBRES</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gridSpan="2">
                  <a:txBody>
                    <a:bodyPr/>
                    <a:lstStyle/>
                    <a:p>
                      <a:pPr marL="613410" marR="610235" algn="ctr">
                        <a:spcBef>
                          <a:spcPts val="185"/>
                        </a:spcBef>
                        <a:spcAft>
                          <a:spcPts val="0"/>
                        </a:spcAft>
                      </a:pPr>
                      <a:r>
                        <a:rPr lang="es-ES" sz="900">
                          <a:effectLst/>
                        </a:rPr>
                        <a:t>MUJERES</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gridSpan="2">
                  <a:txBody>
                    <a:bodyPr/>
                    <a:lstStyle/>
                    <a:p>
                      <a:pPr marL="291465" marR="290195" algn="ctr">
                        <a:spcBef>
                          <a:spcPts val="185"/>
                        </a:spcBef>
                        <a:spcAft>
                          <a:spcPts val="0"/>
                        </a:spcAft>
                      </a:pPr>
                      <a:r>
                        <a:rPr lang="es-ES" sz="900">
                          <a:effectLst/>
                        </a:rPr>
                        <a:t>N/C</a:t>
                      </a:r>
                      <a:endParaRPr lang="es-ES" sz="11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a:txBody>
                    <a:bodyPr/>
                    <a:lstStyle/>
                    <a:p>
                      <a:pPr marR="40005" algn="r">
                        <a:spcBef>
                          <a:spcPts val="185"/>
                        </a:spcBef>
                        <a:spcAft>
                          <a:spcPts val="0"/>
                        </a:spcAft>
                      </a:pPr>
                      <a:r>
                        <a:rPr lang="es-ES" sz="900">
                          <a:effectLst/>
                        </a:rPr>
                        <a:t>Total</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4045901238"/>
                  </a:ext>
                </a:extLst>
              </a:tr>
              <a:tr h="231105">
                <a:tc>
                  <a:txBody>
                    <a:bodyPr/>
                    <a:lstStyle/>
                    <a:p>
                      <a:pPr marL="43815" algn="l">
                        <a:spcBef>
                          <a:spcPts val="185"/>
                        </a:spcBef>
                        <a:spcAft>
                          <a:spcPts val="0"/>
                        </a:spcAft>
                      </a:pPr>
                      <a:r>
                        <a:rPr lang="es-ES" sz="900">
                          <a:effectLst/>
                        </a:rPr>
                        <a:t>Ente 0 Y 17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85"/>
                        </a:spcBef>
                        <a:spcAft>
                          <a:spcPts val="0"/>
                        </a:spcAft>
                      </a:pPr>
                      <a:r>
                        <a:rPr lang="es-ES" sz="900">
                          <a:effectLst/>
                        </a:rPr>
                        <a:t>97.272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85"/>
                        </a:spcBef>
                        <a:spcAft>
                          <a:spcPts val="0"/>
                        </a:spcAft>
                      </a:pPr>
                      <a:r>
                        <a:rPr lang="es-ES" sz="900">
                          <a:effectLst/>
                        </a:rPr>
                        <a:t>64,16%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85"/>
                        </a:spcBef>
                        <a:spcAft>
                          <a:spcPts val="0"/>
                        </a:spcAft>
                      </a:pPr>
                      <a:r>
                        <a:rPr lang="es-ES" sz="900">
                          <a:effectLst/>
                        </a:rPr>
                        <a:t>54.310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85"/>
                        </a:spcBef>
                        <a:spcAft>
                          <a:spcPts val="0"/>
                        </a:spcAft>
                      </a:pPr>
                      <a:r>
                        <a:rPr lang="es-ES" sz="900">
                          <a:effectLst/>
                        </a:rPr>
                        <a:t>35,82%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85"/>
                        </a:spcBef>
                        <a:spcAft>
                          <a:spcPts val="0"/>
                        </a:spcAft>
                      </a:pPr>
                      <a:r>
                        <a:rPr lang="es-ES" sz="900">
                          <a:effectLst/>
                        </a:rPr>
                        <a:t>28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85"/>
                        </a:spcBef>
                        <a:spcAft>
                          <a:spcPts val="0"/>
                        </a:spcAft>
                      </a:pPr>
                      <a:r>
                        <a:rPr lang="es-ES" sz="900">
                          <a:effectLst/>
                        </a:rPr>
                        <a:t>0,02%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85"/>
                        </a:spcBef>
                        <a:spcAft>
                          <a:spcPts val="0"/>
                        </a:spcAft>
                      </a:pPr>
                      <a:r>
                        <a:rPr lang="es-ES" sz="900">
                          <a:effectLst/>
                        </a:rPr>
                        <a:t>151.610</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691318111"/>
                  </a:ext>
                </a:extLst>
              </a:tr>
              <a:tr h="225368">
                <a:tc>
                  <a:txBody>
                    <a:bodyPr/>
                    <a:lstStyle/>
                    <a:p>
                      <a:pPr marL="43815" algn="l">
                        <a:spcBef>
                          <a:spcPts val="175"/>
                        </a:spcBef>
                        <a:spcAft>
                          <a:spcPts val="0"/>
                        </a:spcAft>
                      </a:pPr>
                      <a:r>
                        <a:rPr lang="es-ES" sz="900">
                          <a:effectLst/>
                        </a:rPr>
                        <a:t>Entre 18 y 34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75"/>
                        </a:spcBef>
                        <a:spcAft>
                          <a:spcPts val="0"/>
                        </a:spcAft>
                      </a:pPr>
                      <a:r>
                        <a:rPr lang="es-ES" sz="900">
                          <a:effectLst/>
                        </a:rPr>
                        <a:t>132.280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75"/>
                        </a:spcBef>
                        <a:spcAft>
                          <a:spcPts val="0"/>
                        </a:spcAft>
                      </a:pPr>
                      <a:r>
                        <a:rPr lang="es-ES" sz="900">
                          <a:effectLst/>
                        </a:rPr>
                        <a:t>58,71%</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75"/>
                        </a:spcBef>
                        <a:spcAft>
                          <a:spcPts val="0"/>
                        </a:spcAft>
                      </a:pPr>
                      <a:r>
                        <a:rPr lang="es-ES" sz="900">
                          <a:effectLst/>
                        </a:rPr>
                        <a:t>93.037</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41,29%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1</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225.318</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796097645"/>
                  </a:ext>
                </a:extLst>
              </a:tr>
              <a:tr h="225368">
                <a:tc>
                  <a:txBody>
                    <a:bodyPr/>
                    <a:lstStyle/>
                    <a:p>
                      <a:pPr marL="43815" algn="l">
                        <a:spcBef>
                          <a:spcPts val="175"/>
                        </a:spcBef>
                        <a:spcAft>
                          <a:spcPts val="0"/>
                        </a:spcAft>
                      </a:pPr>
                      <a:r>
                        <a:rPr lang="es-ES" sz="900">
                          <a:effectLst/>
                        </a:rPr>
                        <a:t>Entre 35 y 64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75"/>
                        </a:spcBef>
                        <a:spcAft>
                          <a:spcPts val="0"/>
                        </a:spcAft>
                      </a:pPr>
                      <a:r>
                        <a:rPr lang="es-ES" sz="900">
                          <a:effectLst/>
                        </a:rPr>
                        <a:t>772.916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75"/>
                        </a:spcBef>
                        <a:spcAft>
                          <a:spcPts val="0"/>
                        </a:spcAft>
                      </a:pPr>
                      <a:r>
                        <a:rPr lang="es-ES" sz="900">
                          <a:effectLst/>
                        </a:rPr>
                        <a:t>54,26%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75"/>
                        </a:spcBef>
                        <a:spcAft>
                          <a:spcPts val="0"/>
                        </a:spcAft>
                      </a:pPr>
                      <a:r>
                        <a:rPr lang="es-ES" sz="900">
                          <a:effectLst/>
                        </a:rPr>
                        <a:t>651.492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45,74%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1.424.414</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729536171"/>
                  </a:ext>
                </a:extLst>
              </a:tr>
              <a:tr h="225368">
                <a:tc>
                  <a:txBody>
                    <a:bodyPr/>
                    <a:lstStyle/>
                    <a:p>
                      <a:pPr marL="43815" algn="l">
                        <a:spcBef>
                          <a:spcPts val="160"/>
                        </a:spcBef>
                        <a:spcAft>
                          <a:spcPts val="0"/>
                        </a:spcAft>
                      </a:pPr>
                      <a:r>
                        <a:rPr lang="es-ES" sz="900">
                          <a:effectLst/>
                        </a:rPr>
                        <a:t>Subtotal &lt; 65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1.002.468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60"/>
                        </a:spcBef>
                        <a:spcAft>
                          <a:spcPts val="0"/>
                        </a:spcAft>
                      </a:pPr>
                      <a:r>
                        <a:rPr lang="es-ES" sz="900">
                          <a:effectLst/>
                        </a:rPr>
                        <a:t>55,65%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60"/>
                        </a:spcBef>
                        <a:spcAft>
                          <a:spcPts val="0"/>
                        </a:spcAft>
                      </a:pPr>
                      <a:r>
                        <a:rPr lang="es-ES" sz="900">
                          <a:effectLst/>
                        </a:rPr>
                        <a:t>798.839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44,35%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60"/>
                        </a:spcBef>
                        <a:spcAft>
                          <a:spcPts val="0"/>
                        </a:spcAft>
                      </a:pPr>
                      <a:r>
                        <a:rPr lang="es-ES" sz="900">
                          <a:effectLst/>
                        </a:rPr>
                        <a:t>35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1.801.342</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15156397"/>
                  </a:ext>
                </a:extLst>
              </a:tr>
              <a:tr h="223729">
                <a:tc>
                  <a:txBody>
                    <a:bodyPr/>
                    <a:lstStyle/>
                    <a:p>
                      <a:pPr marL="43815" algn="l">
                        <a:spcBef>
                          <a:spcPts val="160"/>
                        </a:spcBef>
                        <a:spcAft>
                          <a:spcPts val="0"/>
                        </a:spcAft>
                      </a:pPr>
                      <a:r>
                        <a:rPr lang="es-ES" sz="900">
                          <a:effectLst/>
                        </a:rPr>
                        <a:t>Entre 65 y 79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60"/>
                        </a:spcBef>
                        <a:spcAft>
                          <a:spcPts val="0"/>
                        </a:spcAft>
                      </a:pPr>
                      <a:r>
                        <a:rPr lang="es-ES" sz="900">
                          <a:effectLst/>
                        </a:rPr>
                        <a:t>422.270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60"/>
                        </a:spcBef>
                        <a:spcAft>
                          <a:spcPts val="0"/>
                        </a:spcAft>
                      </a:pPr>
                      <a:r>
                        <a:rPr lang="es-ES" sz="900">
                          <a:effectLst/>
                        </a:rPr>
                        <a:t>49,36%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60"/>
                        </a:spcBef>
                        <a:spcAft>
                          <a:spcPts val="0"/>
                        </a:spcAft>
                      </a:pPr>
                      <a:r>
                        <a:rPr lang="es-ES" sz="900">
                          <a:effectLst/>
                        </a:rPr>
                        <a:t>433.138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50,64%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855.410</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77840164"/>
                  </a:ext>
                </a:extLst>
              </a:tr>
              <a:tr h="225368">
                <a:tc>
                  <a:txBody>
                    <a:bodyPr/>
                    <a:lstStyle/>
                    <a:p>
                      <a:pPr marL="43815" algn="l">
                        <a:spcBef>
                          <a:spcPts val="175"/>
                        </a:spcBef>
                        <a:spcAft>
                          <a:spcPts val="0"/>
                        </a:spcAft>
                      </a:pPr>
                      <a:r>
                        <a:rPr lang="es-ES" sz="900">
                          <a:effectLst/>
                        </a:rPr>
                        <a:t>De 80 años o más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75"/>
                        </a:spcBef>
                        <a:spcAft>
                          <a:spcPts val="0"/>
                        </a:spcAft>
                      </a:pPr>
                      <a:r>
                        <a:rPr lang="es-ES" sz="900">
                          <a:effectLst/>
                        </a:rPr>
                        <a:t>261.591</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75"/>
                        </a:spcBef>
                        <a:spcAft>
                          <a:spcPts val="0"/>
                        </a:spcAft>
                      </a:pPr>
                      <a:r>
                        <a:rPr lang="es-ES" sz="900">
                          <a:effectLst/>
                        </a:rPr>
                        <a:t>36,27%</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75"/>
                        </a:spcBef>
                        <a:spcAft>
                          <a:spcPts val="0"/>
                        </a:spcAft>
                      </a:pPr>
                      <a:r>
                        <a:rPr lang="es-ES" sz="900">
                          <a:effectLst/>
                        </a:rPr>
                        <a:t>459.572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63,73%</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3</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721.166</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779677861"/>
                  </a:ext>
                </a:extLst>
              </a:tr>
              <a:tr h="225368">
                <a:tc>
                  <a:txBody>
                    <a:bodyPr/>
                    <a:lstStyle/>
                    <a:p>
                      <a:pPr marL="43815" algn="l">
                        <a:spcBef>
                          <a:spcPts val="175"/>
                        </a:spcBef>
                        <a:spcAft>
                          <a:spcPts val="0"/>
                        </a:spcAft>
                      </a:pPr>
                      <a:r>
                        <a:rPr lang="es-ES" sz="900">
                          <a:effectLst/>
                        </a:rPr>
                        <a:t>Subtotal =&gt; 65 años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75"/>
                        </a:spcBef>
                        <a:spcAft>
                          <a:spcPts val="0"/>
                        </a:spcAft>
                      </a:pPr>
                      <a:r>
                        <a:rPr lang="es-ES" sz="900">
                          <a:effectLst/>
                        </a:rPr>
                        <a:t>683.861</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75"/>
                        </a:spcBef>
                        <a:spcAft>
                          <a:spcPts val="0"/>
                        </a:spcAft>
                      </a:pPr>
                      <a:r>
                        <a:rPr lang="es-ES" sz="900">
                          <a:effectLst/>
                        </a:rPr>
                        <a:t>43,38%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75"/>
                        </a:spcBef>
                        <a:spcAft>
                          <a:spcPts val="0"/>
                        </a:spcAft>
                      </a:pPr>
                      <a:r>
                        <a:rPr lang="es-ES" sz="900">
                          <a:effectLst/>
                        </a:rPr>
                        <a:t>892.710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56,62%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5</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75"/>
                        </a:spcBef>
                        <a:spcAft>
                          <a:spcPts val="0"/>
                        </a:spcAft>
                      </a:pPr>
                      <a:r>
                        <a:rPr lang="es-ES" sz="900">
                          <a:effectLst/>
                        </a:rPr>
                        <a:t>1.576.576</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529330106"/>
                  </a:ext>
                </a:extLst>
              </a:tr>
              <a:tr h="225368">
                <a:tc>
                  <a:txBody>
                    <a:bodyPr/>
                    <a:lstStyle/>
                    <a:p>
                      <a:pPr marL="43815" algn="l">
                        <a:spcBef>
                          <a:spcPts val="160"/>
                        </a:spcBef>
                        <a:spcAft>
                          <a:spcPts val="0"/>
                        </a:spcAft>
                      </a:pPr>
                      <a:r>
                        <a:rPr lang="es-ES" sz="900">
                          <a:effectLst/>
                        </a:rPr>
                        <a:t>Sin datos</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60"/>
                        </a:spcBef>
                        <a:spcAft>
                          <a:spcPts val="0"/>
                        </a:spcAft>
                      </a:pPr>
                      <a:r>
                        <a:rPr lang="es-ES" sz="900">
                          <a:effectLst/>
                        </a:rPr>
                        <a:t>234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60"/>
                        </a:spcBef>
                        <a:spcAft>
                          <a:spcPts val="0"/>
                        </a:spcAft>
                      </a:pPr>
                      <a:r>
                        <a:rPr lang="es-ES" sz="900">
                          <a:effectLst/>
                        </a:rPr>
                        <a:t>33,24%</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60"/>
                        </a:spcBef>
                        <a:spcAft>
                          <a:spcPts val="0"/>
                        </a:spcAft>
                      </a:pPr>
                      <a:r>
                        <a:rPr lang="es-ES" sz="900">
                          <a:effectLst/>
                        </a:rPr>
                        <a:t>470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66,76%</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60"/>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7465" algn="r">
                        <a:spcBef>
                          <a:spcPts val="160"/>
                        </a:spcBef>
                        <a:spcAft>
                          <a:spcPts val="0"/>
                        </a:spcAft>
                      </a:pPr>
                      <a:r>
                        <a:rPr lang="es-ES" sz="900">
                          <a:effectLst/>
                        </a:rPr>
                        <a:t>704</a:t>
                      </a:r>
                      <a:endParaRPr lang="es-ES" sz="11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512210286"/>
                  </a:ext>
                </a:extLst>
              </a:tr>
              <a:tr h="233564">
                <a:tc>
                  <a:txBody>
                    <a:bodyPr/>
                    <a:lstStyle/>
                    <a:p>
                      <a:pPr marL="43815" algn="l">
                        <a:spcBef>
                          <a:spcPts val="190"/>
                        </a:spcBef>
                        <a:spcAft>
                          <a:spcPts val="0"/>
                        </a:spcAft>
                      </a:pPr>
                      <a:r>
                        <a:rPr lang="es-ES" sz="900">
                          <a:effectLst/>
                        </a:rPr>
                        <a:t>TOTAL</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90"/>
                        </a:spcBef>
                        <a:spcAft>
                          <a:spcPts val="0"/>
                        </a:spcAft>
                      </a:pPr>
                      <a:r>
                        <a:rPr lang="es-ES" sz="900">
                          <a:effectLst/>
                        </a:rPr>
                        <a:t>1.686.563</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90"/>
                        </a:spcBef>
                        <a:spcAft>
                          <a:spcPts val="0"/>
                        </a:spcAft>
                      </a:pPr>
                      <a:r>
                        <a:rPr lang="es-ES" sz="900">
                          <a:effectLst/>
                        </a:rPr>
                        <a:t>49,92%</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190"/>
                        </a:spcBef>
                        <a:spcAft>
                          <a:spcPts val="0"/>
                        </a:spcAft>
                      </a:pPr>
                      <a:r>
                        <a:rPr lang="es-ES" sz="900">
                          <a:effectLst/>
                        </a:rPr>
                        <a:t>1.692.019</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90"/>
                        </a:spcBef>
                        <a:spcAft>
                          <a:spcPts val="0"/>
                        </a:spcAft>
                      </a:pPr>
                      <a:r>
                        <a:rPr lang="es-ES" sz="900">
                          <a:effectLst/>
                        </a:rPr>
                        <a:t>50,08%</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190"/>
                        </a:spcBef>
                        <a:spcAft>
                          <a:spcPts val="0"/>
                        </a:spcAft>
                      </a:pPr>
                      <a:r>
                        <a:rPr lang="es-ES" sz="900">
                          <a:effectLst/>
                        </a:rPr>
                        <a:t>40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90"/>
                        </a:spcBef>
                        <a:spcAft>
                          <a:spcPts val="0"/>
                        </a:spcAft>
                      </a:pPr>
                      <a:r>
                        <a:rPr lang="es-ES" sz="900">
                          <a:effectLst/>
                        </a:rPr>
                        <a:t>0,00%</a:t>
                      </a:r>
                      <a:endParaRPr lang="es-ES" sz="11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190"/>
                        </a:spcBef>
                        <a:spcAft>
                          <a:spcPts val="0"/>
                        </a:spcAft>
                      </a:pPr>
                      <a:r>
                        <a:rPr lang="es-ES" sz="900" dirty="0">
                          <a:effectLst/>
                        </a:rPr>
                        <a:t>3.378.622</a:t>
                      </a:r>
                      <a:endParaRPr lang="es-ES" sz="1100" dirty="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095825155"/>
                  </a:ext>
                </a:extLst>
              </a:tr>
            </a:tbl>
          </a:graphicData>
        </a:graphic>
      </p:graphicFrame>
    </p:spTree>
    <p:extLst>
      <p:ext uri="{BB962C8B-B14F-4D97-AF65-F5344CB8AC3E}">
        <p14:creationId xmlns:p14="http://schemas.microsoft.com/office/powerpoint/2010/main" val="412198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830997"/>
          </a:xfrm>
          <a:prstGeom prst="rect">
            <a:avLst/>
          </a:prstGeom>
          <a:noFill/>
        </p:spPr>
        <p:txBody>
          <a:bodyPr wrap="square" rtlCol="0">
            <a:spAutoFit/>
          </a:bodyPr>
          <a:lstStyle/>
          <a:p>
            <a:endParaRPr lang="es-ES" dirty="0">
              <a:solidFill>
                <a:srgbClr val="FF0000"/>
              </a:solidFill>
            </a:endParaRPr>
          </a:p>
          <a:p>
            <a:endParaRPr lang="es-ES" dirty="0">
              <a:solidFill>
                <a:srgbClr val="FF0000"/>
              </a:solidFill>
            </a:endParaRPr>
          </a:p>
          <a:p>
            <a:endParaRPr lang="es-ES" sz="1200" dirty="0"/>
          </a:p>
        </p:txBody>
      </p:sp>
      <p:graphicFrame>
        <p:nvGraphicFramePr>
          <p:cNvPr id="6" name="Tabla 5">
            <a:extLst>
              <a:ext uri="{FF2B5EF4-FFF2-40B4-BE49-F238E27FC236}">
                <a16:creationId xmlns:a16="http://schemas.microsoft.com/office/drawing/2014/main" id="{FDAE2DD2-3D53-4226-B076-70989AA6099C}"/>
              </a:ext>
            </a:extLst>
          </p:cNvPr>
          <p:cNvGraphicFramePr>
            <a:graphicFrameLocks noGrp="1"/>
          </p:cNvGraphicFramePr>
          <p:nvPr>
            <p:extLst>
              <p:ext uri="{D42A27DB-BD31-4B8C-83A1-F6EECF244321}">
                <p14:modId xmlns:p14="http://schemas.microsoft.com/office/powerpoint/2010/main" val="157584735"/>
              </p:ext>
            </p:extLst>
          </p:nvPr>
        </p:nvGraphicFramePr>
        <p:xfrm>
          <a:off x="425302" y="956930"/>
          <a:ext cx="8261494" cy="3946220"/>
        </p:xfrm>
        <a:graphic>
          <a:graphicData uri="http://schemas.openxmlformats.org/drawingml/2006/table">
            <a:tbl>
              <a:tblPr firstRow="1" firstCol="1" lastRow="1" lastCol="1" bandRow="1" bandCol="1">
                <a:tableStyleId>{5C22544A-7EE6-4342-B048-85BDC9FD1C3A}</a:tableStyleId>
              </a:tblPr>
              <a:tblGrid>
                <a:gridCol w="750690">
                  <a:extLst>
                    <a:ext uri="{9D8B030D-6E8A-4147-A177-3AD203B41FA5}">
                      <a16:colId xmlns:a16="http://schemas.microsoft.com/office/drawing/2014/main" val="2230882590"/>
                    </a:ext>
                  </a:extLst>
                </a:gridCol>
                <a:gridCol w="669364">
                  <a:extLst>
                    <a:ext uri="{9D8B030D-6E8A-4147-A177-3AD203B41FA5}">
                      <a16:colId xmlns:a16="http://schemas.microsoft.com/office/drawing/2014/main" val="3184797817"/>
                    </a:ext>
                  </a:extLst>
                </a:gridCol>
                <a:gridCol w="670146">
                  <a:extLst>
                    <a:ext uri="{9D8B030D-6E8A-4147-A177-3AD203B41FA5}">
                      <a16:colId xmlns:a16="http://schemas.microsoft.com/office/drawing/2014/main" val="518643677"/>
                    </a:ext>
                  </a:extLst>
                </a:gridCol>
                <a:gridCol w="795262">
                  <a:extLst>
                    <a:ext uri="{9D8B030D-6E8A-4147-A177-3AD203B41FA5}">
                      <a16:colId xmlns:a16="http://schemas.microsoft.com/office/drawing/2014/main" val="1580302622"/>
                    </a:ext>
                  </a:extLst>
                </a:gridCol>
                <a:gridCol w="804645">
                  <a:extLst>
                    <a:ext uri="{9D8B030D-6E8A-4147-A177-3AD203B41FA5}">
                      <a16:colId xmlns:a16="http://schemas.microsoft.com/office/drawing/2014/main" val="1941955731"/>
                    </a:ext>
                  </a:extLst>
                </a:gridCol>
                <a:gridCol w="804645">
                  <a:extLst>
                    <a:ext uri="{9D8B030D-6E8A-4147-A177-3AD203B41FA5}">
                      <a16:colId xmlns:a16="http://schemas.microsoft.com/office/drawing/2014/main" val="3844032759"/>
                    </a:ext>
                  </a:extLst>
                </a:gridCol>
                <a:gridCol w="670146">
                  <a:extLst>
                    <a:ext uri="{9D8B030D-6E8A-4147-A177-3AD203B41FA5}">
                      <a16:colId xmlns:a16="http://schemas.microsoft.com/office/drawing/2014/main" val="2791652825"/>
                    </a:ext>
                  </a:extLst>
                </a:gridCol>
                <a:gridCol w="782751">
                  <a:extLst>
                    <a:ext uri="{9D8B030D-6E8A-4147-A177-3AD203B41FA5}">
                      <a16:colId xmlns:a16="http://schemas.microsoft.com/office/drawing/2014/main" val="4078230171"/>
                    </a:ext>
                  </a:extLst>
                </a:gridCol>
                <a:gridCol w="782751">
                  <a:extLst>
                    <a:ext uri="{9D8B030D-6E8A-4147-A177-3AD203B41FA5}">
                      <a16:colId xmlns:a16="http://schemas.microsoft.com/office/drawing/2014/main" val="233010532"/>
                    </a:ext>
                  </a:extLst>
                </a:gridCol>
                <a:gridCol w="765547">
                  <a:extLst>
                    <a:ext uri="{9D8B030D-6E8A-4147-A177-3AD203B41FA5}">
                      <a16:colId xmlns:a16="http://schemas.microsoft.com/office/drawing/2014/main" val="3571799153"/>
                    </a:ext>
                  </a:extLst>
                </a:gridCol>
                <a:gridCol w="765547">
                  <a:extLst>
                    <a:ext uri="{9D8B030D-6E8A-4147-A177-3AD203B41FA5}">
                      <a16:colId xmlns:a16="http://schemas.microsoft.com/office/drawing/2014/main" val="3473385971"/>
                    </a:ext>
                  </a:extLst>
                </a:gridCol>
              </a:tblGrid>
              <a:tr h="375764">
                <a:tc gridSpan="11">
                  <a:txBody>
                    <a:bodyPr/>
                    <a:lstStyle/>
                    <a:p>
                      <a:pPr marL="691515" marR="60960" indent="-612775" algn="l">
                        <a:lnSpc>
                          <a:spcPts val="1260"/>
                        </a:lnSpc>
                        <a:spcBef>
                          <a:spcPts val="10"/>
                        </a:spcBef>
                        <a:spcAft>
                          <a:spcPts val="0"/>
                        </a:spcAft>
                      </a:pPr>
                      <a:r>
                        <a:rPr lang="es-ES" sz="1000">
                          <a:effectLst/>
                        </a:rPr>
                        <a:t>PERSONAS CON GRADO DE DISCAPACIDAD RECONOCIDO IGUAL O SUPERIOR AL 33% DISTRIBUCIÓN SEGÚN TRAMO DE GRADO, SEXO Y GRUPO DE EDAD</a:t>
                      </a:r>
                      <a:endParaRPr lang="es-ES" sz="10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153028306"/>
                  </a:ext>
                </a:extLst>
              </a:tr>
              <a:tr h="152708">
                <a:tc rowSpan="2">
                  <a:txBody>
                    <a:bodyPr/>
                    <a:lstStyle/>
                    <a:p>
                      <a:pPr algn="l">
                        <a:spcBef>
                          <a:spcPts val="5"/>
                        </a:spcBef>
                        <a:spcAft>
                          <a:spcPts val="0"/>
                        </a:spcAft>
                      </a:pPr>
                      <a:r>
                        <a:rPr lang="es-ES" sz="900">
                          <a:effectLst/>
                        </a:rPr>
                        <a:t> </a:t>
                      </a:r>
                      <a:endParaRPr lang="es-ES" sz="1000">
                        <a:effectLst/>
                      </a:endParaRPr>
                    </a:p>
                    <a:p>
                      <a:pPr marL="55880" marR="38735" indent="39370" algn="l">
                        <a:spcAft>
                          <a:spcPts val="0"/>
                        </a:spcAft>
                      </a:pPr>
                      <a:r>
                        <a:rPr lang="es-ES" sz="800">
                          <a:effectLst/>
                        </a:rPr>
                        <a:t>GRADO DE DISC.</a:t>
                      </a:r>
                      <a:endParaRPr lang="es-ES" sz="1000">
                        <a:effectLst/>
                        <a:latin typeface="Arial" panose="020B0604020202020204" pitchFamily="34" charset="0"/>
                        <a:ea typeface="Arial" panose="020B0604020202020204" pitchFamily="34" charset="0"/>
                      </a:endParaRPr>
                    </a:p>
                  </a:txBody>
                  <a:tcPr marL="0" marR="0" marT="0" marB="0"/>
                </a:tc>
                <a:tc rowSpan="2">
                  <a:txBody>
                    <a:bodyPr/>
                    <a:lstStyle/>
                    <a:p>
                      <a:pPr algn="l">
                        <a:spcBef>
                          <a:spcPts val="15"/>
                        </a:spcBef>
                        <a:spcAft>
                          <a:spcPts val="0"/>
                        </a:spcAft>
                      </a:pPr>
                      <a:r>
                        <a:rPr lang="es-ES" sz="1300">
                          <a:effectLst/>
                        </a:rPr>
                        <a:t> </a:t>
                      </a:r>
                      <a:endParaRPr lang="es-ES" sz="1000">
                        <a:effectLst/>
                      </a:endParaRPr>
                    </a:p>
                    <a:p>
                      <a:pPr marL="43815" algn="l">
                        <a:spcAft>
                          <a:spcPts val="0"/>
                        </a:spcAft>
                      </a:pPr>
                      <a:r>
                        <a:rPr lang="es-ES" sz="800">
                          <a:effectLst/>
                        </a:rPr>
                        <a:t>SEXO</a:t>
                      </a:r>
                      <a:endParaRPr lang="es-ES" sz="1000">
                        <a:effectLst/>
                        <a:latin typeface="Arial" panose="020B0604020202020204" pitchFamily="34" charset="0"/>
                        <a:ea typeface="Arial" panose="020B0604020202020204" pitchFamily="34" charset="0"/>
                      </a:endParaRPr>
                    </a:p>
                  </a:txBody>
                  <a:tcPr marL="0" marR="0" marT="0" marB="0"/>
                </a:tc>
                <a:tc gridSpan="8">
                  <a:txBody>
                    <a:bodyPr/>
                    <a:lstStyle/>
                    <a:p>
                      <a:pPr marL="1716405" marR="1712595" algn="ctr">
                        <a:lnSpc>
                          <a:spcPts val="995"/>
                        </a:lnSpc>
                        <a:spcBef>
                          <a:spcPts val="40"/>
                        </a:spcBef>
                        <a:spcAft>
                          <a:spcPts val="0"/>
                        </a:spcAft>
                      </a:pPr>
                      <a:r>
                        <a:rPr lang="es-ES" sz="800">
                          <a:effectLst/>
                        </a:rPr>
                        <a:t>GRUPO DE EDAD</a:t>
                      </a:r>
                      <a:endParaRPr lang="es-ES" sz="10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rowSpan="2">
                  <a:txBody>
                    <a:bodyPr/>
                    <a:lstStyle/>
                    <a:p>
                      <a:pPr algn="l">
                        <a:spcBef>
                          <a:spcPts val="15"/>
                        </a:spcBef>
                        <a:spcAft>
                          <a:spcPts val="0"/>
                        </a:spcAft>
                      </a:pPr>
                      <a:r>
                        <a:rPr lang="es-ES" sz="1300">
                          <a:effectLst/>
                        </a:rPr>
                        <a:t> </a:t>
                      </a:r>
                      <a:endParaRPr lang="es-ES" sz="1000">
                        <a:effectLst/>
                      </a:endParaRPr>
                    </a:p>
                    <a:p>
                      <a:pPr marL="128270" algn="l">
                        <a:spcAft>
                          <a:spcPts val="0"/>
                        </a:spcAft>
                      </a:pPr>
                      <a:r>
                        <a:rPr lang="es-ES" sz="800">
                          <a:effectLst/>
                        </a:rPr>
                        <a:t>TOTAL</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122963047"/>
                  </a:ext>
                </a:extLst>
              </a:tr>
              <a:tr h="300868">
                <a:tc vMerge="1">
                  <a:txBody>
                    <a:bodyPr/>
                    <a:lstStyle/>
                    <a:p>
                      <a:endParaRPr lang="es-ES"/>
                    </a:p>
                  </a:txBody>
                  <a:tcPr/>
                </a:tc>
                <a:tc vMerge="1">
                  <a:txBody>
                    <a:bodyPr/>
                    <a:lstStyle/>
                    <a:p>
                      <a:endParaRPr lang="es-ES"/>
                    </a:p>
                  </a:txBody>
                  <a:tcPr/>
                </a:tc>
                <a:tc>
                  <a:txBody>
                    <a:bodyPr/>
                    <a:lstStyle/>
                    <a:p>
                      <a:pPr algn="l">
                        <a:spcBef>
                          <a:spcPts val="45"/>
                        </a:spcBef>
                        <a:spcAft>
                          <a:spcPts val="0"/>
                        </a:spcAft>
                      </a:pPr>
                      <a:r>
                        <a:rPr lang="es-ES" sz="800">
                          <a:effectLst/>
                        </a:rPr>
                        <a:t> </a:t>
                      </a:r>
                      <a:endParaRPr lang="es-ES" sz="1000">
                        <a:effectLst/>
                      </a:endParaRPr>
                    </a:p>
                    <a:p>
                      <a:pPr marL="157480" algn="l">
                        <a:spcBef>
                          <a:spcPts val="5"/>
                        </a:spcBef>
                        <a:spcAft>
                          <a:spcPts val="0"/>
                        </a:spcAft>
                      </a:pPr>
                      <a:r>
                        <a:rPr lang="es-ES" sz="800">
                          <a:effectLst/>
                        </a:rPr>
                        <a:t>0-17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algn="l">
                        <a:spcBef>
                          <a:spcPts val="45"/>
                        </a:spcBef>
                        <a:spcAft>
                          <a:spcPts val="0"/>
                        </a:spcAft>
                      </a:pPr>
                      <a:r>
                        <a:rPr lang="es-ES" sz="800">
                          <a:effectLst/>
                        </a:rPr>
                        <a:t> </a:t>
                      </a:r>
                      <a:endParaRPr lang="es-ES" sz="1000">
                        <a:effectLst/>
                      </a:endParaRPr>
                    </a:p>
                    <a:p>
                      <a:pPr marL="125730" algn="l">
                        <a:spcBef>
                          <a:spcPts val="5"/>
                        </a:spcBef>
                        <a:spcAft>
                          <a:spcPts val="0"/>
                        </a:spcAft>
                      </a:pPr>
                      <a:r>
                        <a:rPr lang="es-ES" sz="800">
                          <a:effectLst/>
                        </a:rPr>
                        <a:t>18-34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algn="l">
                        <a:spcBef>
                          <a:spcPts val="45"/>
                        </a:spcBef>
                        <a:spcAft>
                          <a:spcPts val="0"/>
                        </a:spcAft>
                      </a:pPr>
                      <a:r>
                        <a:rPr lang="es-ES" sz="800">
                          <a:effectLst/>
                        </a:rPr>
                        <a:t> </a:t>
                      </a:r>
                      <a:endParaRPr lang="es-ES" sz="1000">
                        <a:effectLst/>
                      </a:endParaRPr>
                    </a:p>
                    <a:p>
                      <a:pPr marL="177800" algn="l">
                        <a:spcBef>
                          <a:spcPts val="5"/>
                        </a:spcBef>
                        <a:spcAft>
                          <a:spcPts val="0"/>
                        </a:spcAft>
                      </a:pPr>
                      <a:r>
                        <a:rPr lang="es-ES" sz="800">
                          <a:effectLst/>
                        </a:rPr>
                        <a:t>35-64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125095" marR="47625" indent="-56515" algn="l">
                        <a:spcBef>
                          <a:spcPts val="510"/>
                        </a:spcBef>
                        <a:spcAft>
                          <a:spcPts val="0"/>
                        </a:spcAft>
                      </a:pPr>
                      <a:r>
                        <a:rPr lang="es-ES" sz="800">
                          <a:effectLst/>
                        </a:rPr>
                        <a:t>Subtotal &lt; 65 años</a:t>
                      </a:r>
                      <a:endParaRPr lang="es-ES" sz="1000">
                        <a:effectLst/>
                        <a:latin typeface="Arial" panose="020B0604020202020204" pitchFamily="34" charset="0"/>
                        <a:ea typeface="Arial" panose="020B0604020202020204" pitchFamily="34" charset="0"/>
                      </a:endParaRPr>
                    </a:p>
                  </a:txBody>
                  <a:tcPr marL="0" marR="0" marT="0" marB="0"/>
                </a:tc>
                <a:tc>
                  <a:txBody>
                    <a:bodyPr/>
                    <a:lstStyle/>
                    <a:p>
                      <a:pPr algn="l">
                        <a:spcBef>
                          <a:spcPts val="45"/>
                        </a:spcBef>
                        <a:spcAft>
                          <a:spcPts val="0"/>
                        </a:spcAft>
                      </a:pPr>
                      <a:r>
                        <a:rPr lang="es-ES" sz="800">
                          <a:effectLst/>
                        </a:rPr>
                        <a:t> </a:t>
                      </a:r>
                      <a:endParaRPr lang="es-ES" sz="1000">
                        <a:effectLst/>
                      </a:endParaRPr>
                    </a:p>
                    <a:p>
                      <a:pPr marL="127000" algn="l">
                        <a:spcBef>
                          <a:spcPts val="5"/>
                        </a:spcBef>
                        <a:spcAft>
                          <a:spcPts val="0"/>
                        </a:spcAft>
                      </a:pPr>
                      <a:r>
                        <a:rPr lang="es-ES" sz="800">
                          <a:effectLst/>
                        </a:rPr>
                        <a:t>65-79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algn="l">
                        <a:spcBef>
                          <a:spcPts val="45"/>
                        </a:spcBef>
                        <a:spcAft>
                          <a:spcPts val="0"/>
                        </a:spcAft>
                      </a:pPr>
                      <a:r>
                        <a:rPr lang="es-ES" sz="800">
                          <a:effectLst/>
                        </a:rPr>
                        <a:t> </a:t>
                      </a:r>
                      <a:endParaRPr lang="es-ES" sz="1000">
                        <a:effectLst/>
                      </a:endParaRPr>
                    </a:p>
                    <a:p>
                      <a:pPr marL="140970" algn="l">
                        <a:spcBef>
                          <a:spcPts val="5"/>
                        </a:spcBef>
                        <a:spcAft>
                          <a:spcPts val="0"/>
                        </a:spcAft>
                      </a:pPr>
                      <a:r>
                        <a:rPr lang="es-ES" sz="800">
                          <a:effectLst/>
                        </a:rPr>
                        <a:t>80- +</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95885" marR="88265" algn="ctr">
                        <a:lnSpc>
                          <a:spcPts val="1030"/>
                        </a:lnSpc>
                        <a:spcAft>
                          <a:spcPts val="0"/>
                        </a:spcAft>
                      </a:pPr>
                      <a:r>
                        <a:rPr lang="es-ES" sz="800">
                          <a:effectLst/>
                        </a:rPr>
                        <a:t>Subtotal</a:t>
                      </a:r>
                      <a:endParaRPr lang="es-ES" sz="1000">
                        <a:effectLst/>
                      </a:endParaRPr>
                    </a:p>
                    <a:p>
                      <a:pPr marL="95885" marR="86360" algn="ctr">
                        <a:lnSpc>
                          <a:spcPts val="1030"/>
                        </a:lnSpc>
                        <a:spcAft>
                          <a:spcPts val="0"/>
                        </a:spcAft>
                      </a:pPr>
                      <a:r>
                        <a:rPr lang="es-ES" sz="800">
                          <a:effectLst/>
                        </a:rPr>
                        <a:t>=&gt;</a:t>
                      </a:r>
                      <a:r>
                        <a:rPr lang="es-ES" sz="800" spc="-5">
                          <a:effectLst/>
                        </a:rPr>
                        <a:t> </a:t>
                      </a:r>
                      <a:r>
                        <a:rPr lang="es-ES" sz="800">
                          <a:effectLst/>
                        </a:rPr>
                        <a:t>65</a:t>
                      </a:r>
                      <a:endParaRPr lang="es-ES" sz="1000">
                        <a:effectLst/>
                      </a:endParaRPr>
                    </a:p>
                    <a:p>
                      <a:pPr marL="95885" marR="84455" algn="ctr">
                        <a:lnSpc>
                          <a:spcPts val="935"/>
                        </a:lnSpc>
                        <a:spcAft>
                          <a:spcPts val="0"/>
                        </a:spcAft>
                      </a:pPr>
                      <a:r>
                        <a:rPr lang="es-ES" sz="800">
                          <a:effectLst/>
                        </a:rPr>
                        <a:t>años</a:t>
                      </a:r>
                      <a:endParaRPr lang="es-ES" sz="1000">
                        <a:effectLst/>
                        <a:latin typeface="Arial" panose="020B0604020202020204" pitchFamily="34" charset="0"/>
                        <a:ea typeface="Arial" panose="020B0604020202020204" pitchFamily="34" charset="0"/>
                      </a:endParaRPr>
                    </a:p>
                  </a:txBody>
                  <a:tcPr marL="0" marR="0" marT="0" marB="0"/>
                </a:tc>
                <a:tc>
                  <a:txBody>
                    <a:bodyPr/>
                    <a:lstStyle/>
                    <a:p>
                      <a:pPr algn="l">
                        <a:spcBef>
                          <a:spcPts val="45"/>
                        </a:spcBef>
                        <a:spcAft>
                          <a:spcPts val="0"/>
                        </a:spcAft>
                      </a:pPr>
                      <a:r>
                        <a:rPr lang="es-ES" sz="800">
                          <a:effectLst/>
                        </a:rPr>
                        <a:t> </a:t>
                      </a:r>
                      <a:endParaRPr lang="es-ES" sz="1000">
                        <a:effectLst/>
                      </a:endParaRPr>
                    </a:p>
                    <a:p>
                      <a:pPr marR="46355" algn="r">
                        <a:spcBef>
                          <a:spcPts val="5"/>
                        </a:spcBef>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vMerge="1">
                  <a:txBody>
                    <a:bodyPr/>
                    <a:lstStyle/>
                    <a:p>
                      <a:endParaRPr lang="es-ES"/>
                    </a:p>
                  </a:txBody>
                  <a:tcPr/>
                </a:tc>
                <a:extLst>
                  <a:ext uri="{0D108BD9-81ED-4DB2-BD59-A6C34878D82A}">
                    <a16:rowId xmlns:a16="http://schemas.microsoft.com/office/drawing/2014/main" val="3387746711"/>
                  </a:ext>
                </a:extLst>
              </a:tr>
              <a:tr h="152708">
                <a:tc rowSpan="4">
                  <a:txBody>
                    <a:bodyPr/>
                    <a:lstStyle/>
                    <a:p>
                      <a:pPr algn="l">
                        <a:spcAft>
                          <a:spcPts val="0"/>
                        </a:spcAft>
                      </a:pPr>
                      <a:r>
                        <a:rPr lang="es-ES" sz="900">
                          <a:effectLst/>
                        </a:rPr>
                        <a:t> </a:t>
                      </a:r>
                      <a:endParaRPr lang="es-ES" sz="1000">
                        <a:effectLst/>
                      </a:endParaRPr>
                    </a:p>
                    <a:p>
                      <a:pPr marL="55880" algn="l">
                        <a:spcBef>
                          <a:spcPts val="680"/>
                        </a:spcBef>
                        <a:spcAft>
                          <a:spcPts val="0"/>
                        </a:spcAft>
                      </a:pPr>
                      <a:r>
                        <a:rPr lang="es-ES" sz="800">
                          <a:effectLst/>
                        </a:rPr>
                        <a:t>33%-45%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43815" algn="l">
                        <a:lnSpc>
                          <a:spcPts val="985"/>
                        </a:lnSpc>
                        <a:spcBef>
                          <a:spcPts val="55"/>
                        </a:spcBef>
                        <a:spcAft>
                          <a:spcPts val="0"/>
                        </a:spcAft>
                      </a:pPr>
                      <a:r>
                        <a:rPr lang="es-ES" sz="800">
                          <a:effectLst/>
                        </a:rPr>
                        <a:t>H</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62.582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54.401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345.769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462.752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189.429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75.422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264.851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43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727.646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410682906"/>
                  </a:ext>
                </a:extLst>
              </a:tr>
              <a:tr h="152708">
                <a:tc vMerge="1">
                  <a:txBody>
                    <a:bodyPr/>
                    <a:lstStyle/>
                    <a:p>
                      <a:endParaRPr lang="es-ES"/>
                    </a:p>
                  </a:txBody>
                  <a:tcPr/>
                </a:tc>
                <a:tc>
                  <a:txBody>
                    <a:bodyPr/>
                    <a:lstStyle/>
                    <a:p>
                      <a:pPr marL="43815" algn="l">
                        <a:lnSpc>
                          <a:spcPts val="985"/>
                        </a:lnSpc>
                        <a:spcBef>
                          <a:spcPts val="55"/>
                        </a:spcBef>
                        <a:spcAft>
                          <a:spcPts val="0"/>
                        </a:spcAft>
                      </a:pPr>
                      <a:r>
                        <a:rPr lang="es-ES" sz="800">
                          <a:effectLst/>
                        </a:rPr>
                        <a:t>M</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31.410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dirty="0">
                          <a:effectLst/>
                        </a:rPr>
                        <a:t>38.855</a:t>
                      </a:r>
                      <a:endParaRPr lang="es-ES" sz="1000" dirty="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284.606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354.871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157.522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85.863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243.385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52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598.308</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263306434"/>
                  </a:ext>
                </a:extLst>
              </a:tr>
              <a:tr h="152708">
                <a:tc vMerge="1">
                  <a:txBody>
                    <a:bodyPr/>
                    <a:lstStyle/>
                    <a:p>
                      <a:endParaRPr lang="es-ES"/>
                    </a:p>
                  </a:txBody>
                  <a:tcPr/>
                </a:tc>
                <a:tc>
                  <a:txBody>
                    <a:bodyPr/>
                    <a:lstStyle/>
                    <a:p>
                      <a:pPr marL="43815" algn="l">
                        <a:lnSpc>
                          <a:spcPts val="995"/>
                        </a:lnSpc>
                        <a:spcBef>
                          <a:spcPts val="40"/>
                        </a:spcBef>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11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2385" algn="r">
                        <a:lnSpc>
                          <a:spcPts val="995"/>
                        </a:lnSpc>
                        <a:spcBef>
                          <a:spcPts val="40"/>
                        </a:spcBef>
                        <a:spcAft>
                          <a:spcPts val="0"/>
                        </a:spcAft>
                      </a:pPr>
                      <a:r>
                        <a:rPr lang="es-ES" sz="800">
                          <a:effectLst/>
                        </a:rPr>
                        <a:t>14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16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466182608"/>
                  </a:ext>
                </a:extLst>
              </a:tr>
              <a:tr h="151362">
                <a:tc vMerge="1">
                  <a:txBody>
                    <a:bodyPr/>
                    <a:lstStyle/>
                    <a:p>
                      <a:endParaRPr lang="es-ES"/>
                    </a:p>
                  </a:txBody>
                  <a:tcPr/>
                </a:tc>
                <a:tc>
                  <a:txBody>
                    <a:bodyPr/>
                    <a:lstStyle/>
                    <a:p>
                      <a:pPr marL="43815" algn="l">
                        <a:lnSpc>
                          <a:spcPts val="985"/>
                        </a:lnSpc>
                        <a:spcBef>
                          <a:spcPts val="40"/>
                        </a:spcBef>
                        <a:spcAft>
                          <a:spcPts val="0"/>
                        </a:spcAft>
                      </a:pPr>
                      <a:r>
                        <a:rPr lang="es-ES" sz="800">
                          <a:effectLst/>
                        </a:rPr>
                        <a:t>TOT.</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40"/>
                        </a:spcBef>
                        <a:spcAft>
                          <a:spcPts val="0"/>
                        </a:spcAft>
                      </a:pPr>
                      <a:r>
                        <a:rPr lang="es-ES" sz="800">
                          <a:effectLst/>
                        </a:rPr>
                        <a:t>94.003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40"/>
                        </a:spcBef>
                        <a:spcAft>
                          <a:spcPts val="0"/>
                        </a:spcAft>
                      </a:pPr>
                      <a:r>
                        <a:rPr lang="es-ES" sz="800">
                          <a:effectLst/>
                        </a:rPr>
                        <a:t>93.256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630.378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817.637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346.952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161.286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508.238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40"/>
                        </a:spcBef>
                        <a:spcAft>
                          <a:spcPts val="0"/>
                        </a:spcAft>
                      </a:pPr>
                      <a:r>
                        <a:rPr lang="es-ES" sz="800">
                          <a:effectLst/>
                        </a:rPr>
                        <a:t>95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1.325.970</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274864413"/>
                  </a:ext>
                </a:extLst>
              </a:tr>
              <a:tr h="152708">
                <a:tc rowSpan="4">
                  <a:txBody>
                    <a:bodyPr/>
                    <a:lstStyle/>
                    <a:p>
                      <a:pPr algn="l">
                        <a:spcAft>
                          <a:spcPts val="0"/>
                        </a:spcAft>
                      </a:pPr>
                      <a:r>
                        <a:rPr lang="es-ES" sz="900">
                          <a:effectLst/>
                        </a:rPr>
                        <a:t> </a:t>
                      </a:r>
                      <a:endParaRPr lang="es-ES" sz="1000">
                        <a:effectLst/>
                      </a:endParaRPr>
                    </a:p>
                    <a:p>
                      <a:pPr marL="55880" algn="l">
                        <a:spcBef>
                          <a:spcPts val="680"/>
                        </a:spcBef>
                        <a:spcAft>
                          <a:spcPts val="0"/>
                        </a:spcAft>
                      </a:pPr>
                      <a:r>
                        <a:rPr lang="es-ES" sz="800">
                          <a:effectLst/>
                        </a:rPr>
                        <a:t>46%-64%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43815" algn="l">
                        <a:lnSpc>
                          <a:spcPts val="985"/>
                        </a:lnSpc>
                        <a:spcBef>
                          <a:spcPts val="55"/>
                        </a:spcBef>
                        <a:spcAft>
                          <a:spcPts val="0"/>
                        </a:spcAft>
                      </a:pPr>
                      <a:r>
                        <a:rPr lang="es-ES" sz="800">
                          <a:effectLst/>
                        </a:rPr>
                        <a:t>H</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13.220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16.070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116.161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145.451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72.653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37.410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110.063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16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255.530</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841268020"/>
                  </a:ext>
                </a:extLst>
              </a:tr>
              <a:tr h="152708">
                <a:tc vMerge="1">
                  <a:txBody>
                    <a:bodyPr/>
                    <a:lstStyle/>
                    <a:p>
                      <a:endParaRPr lang="es-ES"/>
                    </a:p>
                  </a:txBody>
                  <a:tcPr/>
                </a:tc>
                <a:tc>
                  <a:txBody>
                    <a:bodyPr/>
                    <a:lstStyle/>
                    <a:p>
                      <a:pPr marL="43815" algn="l">
                        <a:lnSpc>
                          <a:spcPts val="985"/>
                        </a:lnSpc>
                        <a:spcBef>
                          <a:spcPts val="55"/>
                        </a:spcBef>
                        <a:spcAft>
                          <a:spcPts val="0"/>
                        </a:spcAft>
                      </a:pPr>
                      <a:r>
                        <a:rPr lang="es-ES" sz="800">
                          <a:effectLst/>
                        </a:rPr>
                        <a:t>M</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7.972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11.432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106.365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125.769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82.893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66.724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149.617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18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275.404</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617503887"/>
                  </a:ext>
                </a:extLst>
              </a:tr>
              <a:tr h="152708">
                <a:tc vMerge="1">
                  <a:txBody>
                    <a:bodyPr/>
                    <a:lstStyle/>
                    <a:p>
                      <a:endParaRPr lang="es-ES"/>
                    </a:p>
                  </a:txBody>
                  <a:tcPr/>
                </a:tc>
                <a:tc>
                  <a:txBody>
                    <a:bodyPr/>
                    <a:lstStyle/>
                    <a:p>
                      <a:pPr marL="43815" algn="l">
                        <a:lnSpc>
                          <a:spcPts val="995"/>
                        </a:lnSpc>
                        <a:spcBef>
                          <a:spcPts val="40"/>
                        </a:spcBef>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290"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2</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752943329"/>
                  </a:ext>
                </a:extLst>
              </a:tr>
              <a:tr h="151362">
                <a:tc vMerge="1">
                  <a:txBody>
                    <a:bodyPr/>
                    <a:lstStyle/>
                    <a:p>
                      <a:endParaRPr lang="es-ES"/>
                    </a:p>
                  </a:txBody>
                  <a:tcPr/>
                </a:tc>
                <a:tc>
                  <a:txBody>
                    <a:bodyPr/>
                    <a:lstStyle/>
                    <a:p>
                      <a:pPr marL="43815" algn="l">
                        <a:lnSpc>
                          <a:spcPts val="985"/>
                        </a:lnSpc>
                        <a:spcBef>
                          <a:spcPts val="40"/>
                        </a:spcBef>
                        <a:spcAft>
                          <a:spcPts val="0"/>
                        </a:spcAft>
                      </a:pPr>
                      <a:r>
                        <a:rPr lang="es-ES" sz="800">
                          <a:effectLst/>
                        </a:rPr>
                        <a:t>TOT.</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40"/>
                        </a:spcBef>
                        <a:spcAft>
                          <a:spcPts val="0"/>
                        </a:spcAft>
                      </a:pPr>
                      <a:r>
                        <a:rPr lang="es-ES" sz="800">
                          <a:effectLst/>
                        </a:rPr>
                        <a:t>21.193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40"/>
                        </a:spcBef>
                        <a:spcAft>
                          <a:spcPts val="0"/>
                        </a:spcAft>
                      </a:pPr>
                      <a:r>
                        <a:rPr lang="es-ES" sz="800">
                          <a:effectLst/>
                        </a:rPr>
                        <a:t>27.502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222.526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271.221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155.546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104.135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259.681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40"/>
                        </a:spcBef>
                        <a:spcAft>
                          <a:spcPts val="0"/>
                        </a:spcAft>
                      </a:pPr>
                      <a:r>
                        <a:rPr lang="es-ES" sz="800">
                          <a:effectLst/>
                        </a:rPr>
                        <a:t>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530.936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760443652"/>
                  </a:ext>
                </a:extLst>
              </a:tr>
              <a:tr h="152708">
                <a:tc rowSpan="4">
                  <a:txBody>
                    <a:bodyPr/>
                    <a:lstStyle/>
                    <a:p>
                      <a:pPr algn="l">
                        <a:spcAft>
                          <a:spcPts val="0"/>
                        </a:spcAft>
                      </a:pPr>
                      <a:r>
                        <a:rPr lang="es-ES" sz="900">
                          <a:effectLst/>
                        </a:rPr>
                        <a:t> </a:t>
                      </a:r>
                      <a:endParaRPr lang="es-ES" sz="1000">
                        <a:effectLst/>
                      </a:endParaRPr>
                    </a:p>
                    <a:p>
                      <a:pPr marL="55880" algn="l">
                        <a:spcBef>
                          <a:spcPts val="680"/>
                        </a:spcBef>
                        <a:spcAft>
                          <a:spcPts val="0"/>
                        </a:spcAft>
                      </a:pPr>
                      <a:r>
                        <a:rPr lang="es-ES" sz="800">
                          <a:effectLst/>
                        </a:rPr>
                        <a:t>65%-74%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43815" algn="l">
                        <a:lnSpc>
                          <a:spcPts val="985"/>
                        </a:lnSpc>
                        <a:spcBef>
                          <a:spcPts val="55"/>
                        </a:spcBef>
                        <a:spcAft>
                          <a:spcPts val="0"/>
                        </a:spcAft>
                      </a:pPr>
                      <a:r>
                        <a:rPr lang="es-ES" sz="800">
                          <a:effectLst/>
                        </a:rPr>
                        <a:t>H</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11.466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36.194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208.475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256.135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96.371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60.270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156.641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30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412.806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592432701"/>
                  </a:ext>
                </a:extLst>
              </a:tr>
              <a:tr h="152708">
                <a:tc vMerge="1">
                  <a:txBody>
                    <a:bodyPr/>
                    <a:lstStyle/>
                    <a:p>
                      <a:endParaRPr lang="es-ES"/>
                    </a:p>
                  </a:txBody>
                  <a:tcPr/>
                </a:tc>
                <a:tc>
                  <a:txBody>
                    <a:bodyPr/>
                    <a:lstStyle/>
                    <a:p>
                      <a:pPr marL="43815" algn="l">
                        <a:lnSpc>
                          <a:spcPts val="985"/>
                        </a:lnSpc>
                        <a:spcBef>
                          <a:spcPts val="55"/>
                        </a:spcBef>
                        <a:spcAft>
                          <a:spcPts val="0"/>
                        </a:spcAft>
                      </a:pPr>
                      <a:r>
                        <a:rPr lang="es-ES" sz="800">
                          <a:effectLst/>
                        </a:rPr>
                        <a:t>M</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7.338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24.176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177.156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208.670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121.924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129.668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251.592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51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460.313</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463063053"/>
                  </a:ext>
                </a:extLst>
              </a:tr>
              <a:tr h="153380">
                <a:tc vMerge="1">
                  <a:txBody>
                    <a:bodyPr/>
                    <a:lstStyle/>
                    <a:p>
                      <a:endParaRPr lang="es-ES"/>
                    </a:p>
                  </a:txBody>
                  <a:tcPr/>
                </a:tc>
                <a:tc>
                  <a:txBody>
                    <a:bodyPr/>
                    <a:lstStyle/>
                    <a:p>
                      <a:pPr marL="43815" algn="l">
                        <a:lnSpc>
                          <a:spcPts val="1000"/>
                        </a:lnSpc>
                        <a:spcBef>
                          <a:spcPts val="40"/>
                        </a:spcBef>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1000"/>
                        </a:lnSpc>
                        <a:spcBef>
                          <a:spcPts val="40"/>
                        </a:spcBef>
                        <a:spcAft>
                          <a:spcPts val="0"/>
                        </a:spcAft>
                      </a:pPr>
                      <a:r>
                        <a:rPr lang="es-ES" sz="800">
                          <a:effectLst/>
                        </a:rPr>
                        <a:t>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1000"/>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1000"/>
                        </a:lnSpc>
                        <a:spcBef>
                          <a:spcPts val="40"/>
                        </a:spcBef>
                        <a:spcAft>
                          <a:spcPts val="0"/>
                        </a:spcAft>
                      </a:pPr>
                      <a:r>
                        <a:rPr lang="es-ES" sz="800">
                          <a:effectLst/>
                        </a:rPr>
                        <a:t>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290" algn="r">
                        <a:lnSpc>
                          <a:spcPts val="1000"/>
                        </a:lnSpc>
                        <a:spcBef>
                          <a:spcPts val="40"/>
                        </a:spcBef>
                        <a:spcAft>
                          <a:spcPts val="0"/>
                        </a:spcAft>
                      </a:pPr>
                      <a:r>
                        <a:rPr lang="es-ES" sz="800">
                          <a:effectLst/>
                        </a:rPr>
                        <a:t>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1000"/>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1000"/>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1000"/>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1000"/>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1000"/>
                        </a:lnSpc>
                        <a:spcBef>
                          <a:spcPts val="40"/>
                        </a:spcBef>
                        <a:spcAft>
                          <a:spcPts val="0"/>
                        </a:spcAft>
                      </a:pPr>
                      <a:r>
                        <a:rPr lang="es-ES" sz="800">
                          <a:effectLst/>
                        </a:rPr>
                        <a:t>7</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585279649"/>
                  </a:ext>
                </a:extLst>
              </a:tr>
              <a:tr h="151362">
                <a:tc vMerge="1">
                  <a:txBody>
                    <a:bodyPr/>
                    <a:lstStyle/>
                    <a:p>
                      <a:endParaRPr lang="es-ES"/>
                    </a:p>
                  </a:txBody>
                  <a:tcPr/>
                </a:tc>
                <a:tc>
                  <a:txBody>
                    <a:bodyPr/>
                    <a:lstStyle/>
                    <a:p>
                      <a:pPr marL="43815" algn="l">
                        <a:lnSpc>
                          <a:spcPts val="985"/>
                        </a:lnSpc>
                        <a:spcBef>
                          <a:spcPts val="40"/>
                        </a:spcBef>
                        <a:spcAft>
                          <a:spcPts val="0"/>
                        </a:spcAft>
                      </a:pPr>
                      <a:r>
                        <a:rPr lang="es-ES" sz="800">
                          <a:effectLst/>
                        </a:rPr>
                        <a:t>TOT.</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40"/>
                        </a:spcBef>
                        <a:spcAft>
                          <a:spcPts val="0"/>
                        </a:spcAft>
                      </a:pPr>
                      <a:r>
                        <a:rPr lang="es-ES" sz="800">
                          <a:effectLst/>
                        </a:rPr>
                        <a:t>18.807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40"/>
                        </a:spcBef>
                        <a:spcAft>
                          <a:spcPts val="0"/>
                        </a:spcAft>
                      </a:pPr>
                      <a:r>
                        <a:rPr lang="es-ES" sz="800">
                          <a:effectLst/>
                        </a:rPr>
                        <a:t>60.370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385.634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464.811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218.296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189.938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408.234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40"/>
                        </a:spcBef>
                        <a:spcAft>
                          <a:spcPts val="0"/>
                        </a:spcAft>
                      </a:pPr>
                      <a:r>
                        <a:rPr lang="es-ES" sz="800">
                          <a:effectLst/>
                        </a:rPr>
                        <a:t>81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873.126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041357840"/>
                  </a:ext>
                </a:extLst>
              </a:tr>
              <a:tr h="152708">
                <a:tc rowSpan="4">
                  <a:txBody>
                    <a:bodyPr/>
                    <a:lstStyle/>
                    <a:p>
                      <a:pPr algn="l">
                        <a:spcAft>
                          <a:spcPts val="0"/>
                        </a:spcAft>
                      </a:pPr>
                      <a:r>
                        <a:rPr lang="es-ES" sz="900">
                          <a:effectLst/>
                        </a:rPr>
                        <a:t> </a:t>
                      </a:r>
                      <a:endParaRPr lang="es-ES" sz="1000">
                        <a:effectLst/>
                      </a:endParaRPr>
                    </a:p>
                    <a:p>
                      <a:pPr marL="138430" algn="l">
                        <a:spcBef>
                          <a:spcPts val="680"/>
                        </a:spcBef>
                        <a:spcAft>
                          <a:spcPts val="0"/>
                        </a:spcAft>
                      </a:pPr>
                      <a:r>
                        <a:rPr lang="es-ES" sz="800">
                          <a:effectLst/>
                        </a:rPr>
                        <a:t>=&gt;75%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43815" algn="l">
                        <a:lnSpc>
                          <a:spcPts val="985"/>
                        </a:lnSpc>
                        <a:spcBef>
                          <a:spcPts val="55"/>
                        </a:spcBef>
                        <a:spcAft>
                          <a:spcPts val="0"/>
                        </a:spcAft>
                      </a:pPr>
                      <a:r>
                        <a:rPr lang="es-ES" sz="800">
                          <a:effectLst/>
                        </a:rPr>
                        <a:t>H</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10.000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25.591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102.459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138.050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63.788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88.426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152.214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145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290.409</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924050997"/>
                  </a:ext>
                </a:extLst>
              </a:tr>
              <a:tr h="152708">
                <a:tc vMerge="1">
                  <a:txBody>
                    <a:bodyPr/>
                    <a:lstStyle/>
                    <a:p>
                      <a:endParaRPr lang="es-ES"/>
                    </a:p>
                  </a:txBody>
                  <a:tcPr/>
                </a:tc>
                <a:tc>
                  <a:txBody>
                    <a:bodyPr/>
                    <a:lstStyle/>
                    <a:p>
                      <a:pPr marL="43815" algn="l">
                        <a:lnSpc>
                          <a:spcPts val="985"/>
                        </a:lnSpc>
                        <a:spcBef>
                          <a:spcPts val="55"/>
                        </a:spcBef>
                        <a:spcAft>
                          <a:spcPts val="0"/>
                        </a:spcAft>
                      </a:pPr>
                      <a:r>
                        <a:rPr lang="es-ES" sz="800">
                          <a:effectLst/>
                        </a:rPr>
                        <a:t>M</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7.586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55"/>
                        </a:spcBef>
                        <a:spcAft>
                          <a:spcPts val="0"/>
                        </a:spcAft>
                      </a:pPr>
                      <a:r>
                        <a:rPr lang="es-ES" sz="800">
                          <a:effectLst/>
                        </a:rPr>
                        <a:t>18.554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83.330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109.470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70.773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177.134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247.907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349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357.726</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847944911"/>
                  </a:ext>
                </a:extLst>
              </a:tr>
              <a:tr h="152708">
                <a:tc vMerge="1">
                  <a:txBody>
                    <a:bodyPr/>
                    <a:lstStyle/>
                    <a:p>
                      <a:endParaRPr lang="es-ES"/>
                    </a:p>
                  </a:txBody>
                  <a:tcPr/>
                </a:tc>
                <a:tc>
                  <a:txBody>
                    <a:bodyPr/>
                    <a:lstStyle/>
                    <a:p>
                      <a:pPr marL="43815" algn="l">
                        <a:lnSpc>
                          <a:spcPts val="995"/>
                        </a:lnSpc>
                        <a:spcBef>
                          <a:spcPts val="40"/>
                        </a:spcBef>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13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2385" algn="r">
                        <a:lnSpc>
                          <a:spcPts val="995"/>
                        </a:lnSpc>
                        <a:spcBef>
                          <a:spcPts val="40"/>
                        </a:spcBef>
                        <a:spcAft>
                          <a:spcPts val="0"/>
                        </a:spcAft>
                      </a:pPr>
                      <a:r>
                        <a:rPr lang="es-ES" sz="800">
                          <a:effectLst/>
                        </a:rPr>
                        <a:t>14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15</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480698589"/>
                  </a:ext>
                </a:extLst>
              </a:tr>
              <a:tr h="151362">
                <a:tc vMerge="1">
                  <a:txBody>
                    <a:bodyPr/>
                    <a:lstStyle/>
                    <a:p>
                      <a:endParaRPr lang="es-ES"/>
                    </a:p>
                  </a:txBody>
                  <a:tcPr/>
                </a:tc>
                <a:tc>
                  <a:txBody>
                    <a:bodyPr/>
                    <a:lstStyle/>
                    <a:p>
                      <a:pPr marL="43815" algn="l">
                        <a:lnSpc>
                          <a:spcPts val="985"/>
                        </a:lnSpc>
                        <a:spcBef>
                          <a:spcPts val="40"/>
                        </a:spcBef>
                        <a:spcAft>
                          <a:spcPts val="0"/>
                        </a:spcAft>
                      </a:pPr>
                      <a:r>
                        <a:rPr lang="es-ES" sz="800">
                          <a:effectLst/>
                        </a:rPr>
                        <a:t>TOT.</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40"/>
                        </a:spcBef>
                        <a:spcAft>
                          <a:spcPts val="0"/>
                        </a:spcAft>
                      </a:pPr>
                      <a:r>
                        <a:rPr lang="es-ES" sz="800">
                          <a:effectLst/>
                        </a:rPr>
                        <a:t>17.599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85"/>
                        </a:lnSpc>
                        <a:spcBef>
                          <a:spcPts val="40"/>
                        </a:spcBef>
                        <a:spcAft>
                          <a:spcPts val="0"/>
                        </a:spcAft>
                      </a:pPr>
                      <a:r>
                        <a:rPr lang="es-ES" sz="800">
                          <a:effectLst/>
                        </a:rPr>
                        <a:t>44.146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185.789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247.534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134.561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40"/>
                        </a:spcBef>
                        <a:spcAft>
                          <a:spcPts val="0"/>
                        </a:spcAft>
                      </a:pPr>
                      <a:r>
                        <a:rPr lang="es-ES" sz="800">
                          <a:effectLst/>
                        </a:rPr>
                        <a:t>265.561</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400.122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40"/>
                        </a:spcBef>
                        <a:spcAft>
                          <a:spcPts val="0"/>
                        </a:spcAft>
                      </a:pPr>
                      <a:r>
                        <a:rPr lang="es-ES" sz="800">
                          <a:effectLst/>
                        </a:rPr>
                        <a:t>494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40"/>
                        </a:spcBef>
                        <a:spcAft>
                          <a:spcPts val="0"/>
                        </a:spcAft>
                      </a:pPr>
                      <a:r>
                        <a:rPr lang="es-ES" sz="800">
                          <a:effectLst/>
                        </a:rPr>
                        <a:t>648.150</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250777783"/>
                  </a:ext>
                </a:extLst>
              </a:tr>
              <a:tr h="152708">
                <a:tc rowSpan="3">
                  <a:txBody>
                    <a:bodyPr/>
                    <a:lstStyle/>
                    <a:p>
                      <a:pPr algn="l">
                        <a:spcBef>
                          <a:spcPts val="35"/>
                        </a:spcBef>
                        <a:spcAft>
                          <a:spcPts val="0"/>
                        </a:spcAft>
                      </a:pPr>
                      <a:r>
                        <a:rPr lang="es-ES" sz="1000">
                          <a:effectLst/>
                        </a:rPr>
                        <a:t> </a:t>
                      </a:r>
                    </a:p>
                    <a:p>
                      <a:pPr marL="205740" algn="l">
                        <a:spcAft>
                          <a:spcPts val="0"/>
                        </a:spcAft>
                      </a:pPr>
                      <a:r>
                        <a:rPr lang="es-ES" sz="800">
                          <a:effectLst/>
                        </a:rPr>
                        <a:t>N/C</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L="43815" algn="l">
                        <a:lnSpc>
                          <a:spcPts val="985"/>
                        </a:lnSpc>
                        <a:spcBef>
                          <a:spcPts val="55"/>
                        </a:spcBef>
                        <a:spcAft>
                          <a:spcPts val="0"/>
                        </a:spcAft>
                      </a:pPr>
                      <a:r>
                        <a:rPr lang="es-ES" sz="800">
                          <a:effectLst/>
                        </a:rPr>
                        <a:t>H</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24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52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2385" algn="r">
                        <a:lnSpc>
                          <a:spcPts val="985"/>
                        </a:lnSpc>
                        <a:spcBef>
                          <a:spcPts val="55"/>
                        </a:spcBef>
                        <a:spcAft>
                          <a:spcPts val="0"/>
                        </a:spcAft>
                      </a:pPr>
                      <a:r>
                        <a:rPr lang="es-ES" sz="800">
                          <a:effectLst/>
                        </a:rPr>
                        <a:t>80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29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290" algn="r">
                        <a:lnSpc>
                          <a:spcPts val="985"/>
                        </a:lnSpc>
                        <a:spcBef>
                          <a:spcPts val="55"/>
                        </a:spcBef>
                        <a:spcAft>
                          <a:spcPts val="0"/>
                        </a:spcAft>
                      </a:pPr>
                      <a:r>
                        <a:rPr lang="es-ES" sz="800">
                          <a:effectLst/>
                        </a:rPr>
                        <a:t>63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92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172</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971608534"/>
                  </a:ext>
                </a:extLst>
              </a:tr>
              <a:tr h="152708">
                <a:tc vMerge="1">
                  <a:txBody>
                    <a:bodyPr/>
                    <a:lstStyle/>
                    <a:p>
                      <a:endParaRPr lang="es-ES"/>
                    </a:p>
                  </a:txBody>
                  <a:tcPr/>
                </a:tc>
                <a:tc>
                  <a:txBody>
                    <a:bodyPr/>
                    <a:lstStyle/>
                    <a:p>
                      <a:pPr marL="43815" algn="l">
                        <a:lnSpc>
                          <a:spcPts val="985"/>
                        </a:lnSpc>
                        <a:spcBef>
                          <a:spcPts val="55"/>
                        </a:spcBef>
                        <a:spcAft>
                          <a:spcPts val="0"/>
                        </a:spcAft>
                      </a:pPr>
                      <a:r>
                        <a:rPr lang="es-ES" sz="800">
                          <a:effectLst/>
                        </a:rPr>
                        <a:t>M</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85"/>
                        </a:lnSpc>
                        <a:spcBef>
                          <a:spcPts val="55"/>
                        </a:spcBef>
                        <a:spcAft>
                          <a:spcPts val="0"/>
                        </a:spcAft>
                      </a:pPr>
                      <a:r>
                        <a:rPr lang="es-ES" sz="800">
                          <a:effectLst/>
                        </a:rPr>
                        <a:t>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20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85"/>
                        </a:lnSpc>
                        <a:spcBef>
                          <a:spcPts val="55"/>
                        </a:spcBef>
                        <a:spcAft>
                          <a:spcPts val="0"/>
                        </a:spcAft>
                      </a:pPr>
                      <a:r>
                        <a:rPr lang="es-ES" sz="800">
                          <a:effectLst/>
                        </a:rPr>
                        <a:t>35</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2385" algn="r">
                        <a:lnSpc>
                          <a:spcPts val="985"/>
                        </a:lnSpc>
                        <a:spcBef>
                          <a:spcPts val="55"/>
                        </a:spcBef>
                        <a:spcAft>
                          <a:spcPts val="0"/>
                        </a:spcAft>
                      </a:pPr>
                      <a:r>
                        <a:rPr lang="es-ES" sz="800">
                          <a:effectLst/>
                        </a:rPr>
                        <a:t>59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26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290" algn="r">
                        <a:lnSpc>
                          <a:spcPts val="985"/>
                        </a:lnSpc>
                        <a:spcBef>
                          <a:spcPts val="55"/>
                        </a:spcBef>
                        <a:spcAft>
                          <a:spcPts val="0"/>
                        </a:spcAft>
                      </a:pPr>
                      <a:r>
                        <a:rPr lang="es-ES" sz="800">
                          <a:effectLst/>
                        </a:rPr>
                        <a:t>183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209</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85"/>
                        </a:lnSpc>
                        <a:spcBef>
                          <a:spcPts val="55"/>
                        </a:spcBef>
                        <a:spcAft>
                          <a:spcPts val="0"/>
                        </a:spcAft>
                      </a:pPr>
                      <a:r>
                        <a:rPr lang="es-ES" sz="800">
                          <a:effectLst/>
                        </a:rPr>
                        <a:t>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85"/>
                        </a:lnSpc>
                        <a:spcBef>
                          <a:spcPts val="55"/>
                        </a:spcBef>
                        <a:spcAft>
                          <a:spcPts val="0"/>
                        </a:spcAft>
                      </a:pPr>
                      <a:r>
                        <a:rPr lang="es-ES" sz="800">
                          <a:effectLst/>
                        </a:rPr>
                        <a:t>268</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003185682"/>
                  </a:ext>
                </a:extLst>
              </a:tr>
              <a:tr h="152708">
                <a:tc vMerge="1">
                  <a:txBody>
                    <a:bodyPr/>
                    <a:lstStyle/>
                    <a:p>
                      <a:endParaRPr lang="es-ES"/>
                    </a:p>
                  </a:txBody>
                  <a:tcPr/>
                </a:tc>
                <a:tc>
                  <a:txBody>
                    <a:bodyPr/>
                    <a:lstStyle/>
                    <a:p>
                      <a:pPr marL="43815" algn="l">
                        <a:lnSpc>
                          <a:spcPts val="995"/>
                        </a:lnSpc>
                        <a:spcBef>
                          <a:spcPts val="40"/>
                        </a:spcBef>
                        <a:spcAft>
                          <a:spcPts val="0"/>
                        </a:spcAft>
                      </a:pPr>
                      <a:r>
                        <a:rPr lang="es-ES" sz="800">
                          <a:effectLst/>
                        </a:rPr>
                        <a:t>TOT.</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830" algn="r">
                        <a:lnSpc>
                          <a:spcPts val="995"/>
                        </a:lnSpc>
                        <a:spcBef>
                          <a:spcPts val="40"/>
                        </a:spcBef>
                        <a:spcAft>
                          <a:spcPts val="0"/>
                        </a:spcAft>
                      </a:pPr>
                      <a:r>
                        <a:rPr lang="es-ES" sz="800">
                          <a:effectLst/>
                        </a:rPr>
                        <a:t>17.607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44.190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185.876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247.673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134.616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265.807</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400.423</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95"/>
                        </a:lnSpc>
                        <a:spcBef>
                          <a:spcPts val="40"/>
                        </a:spcBef>
                        <a:spcAft>
                          <a:spcPts val="0"/>
                        </a:spcAft>
                      </a:pPr>
                      <a:r>
                        <a:rPr lang="es-ES" sz="800">
                          <a:effectLst/>
                        </a:rPr>
                        <a:t>494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648.590</a:t>
                      </a:r>
                      <a:endParaRPr lang="es-ES" sz="10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284634112"/>
                  </a:ext>
                </a:extLst>
              </a:tr>
              <a:tr h="152708">
                <a:tc gridSpan="2">
                  <a:txBody>
                    <a:bodyPr/>
                    <a:lstStyle/>
                    <a:p>
                      <a:pPr marL="323215" algn="l">
                        <a:lnSpc>
                          <a:spcPts val="995"/>
                        </a:lnSpc>
                        <a:spcBef>
                          <a:spcPts val="40"/>
                        </a:spcBef>
                        <a:spcAft>
                          <a:spcPts val="0"/>
                        </a:spcAft>
                      </a:pPr>
                      <a:r>
                        <a:rPr lang="es-ES" sz="800">
                          <a:effectLst/>
                        </a:rPr>
                        <a:t>TOTAL</a:t>
                      </a:r>
                      <a:endParaRPr lang="es-ES" sz="10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a:txBody>
                    <a:bodyPr/>
                    <a:lstStyle/>
                    <a:p>
                      <a:pPr marR="36195" algn="r">
                        <a:lnSpc>
                          <a:spcPts val="995"/>
                        </a:lnSpc>
                        <a:spcBef>
                          <a:spcPts val="40"/>
                        </a:spcBef>
                        <a:spcAft>
                          <a:spcPts val="0"/>
                        </a:spcAft>
                      </a:pPr>
                      <a:r>
                        <a:rPr lang="es-ES" sz="800">
                          <a:effectLst/>
                        </a:rPr>
                        <a:t>151.610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6195" algn="r">
                        <a:lnSpc>
                          <a:spcPts val="995"/>
                        </a:lnSpc>
                        <a:spcBef>
                          <a:spcPts val="40"/>
                        </a:spcBef>
                        <a:spcAft>
                          <a:spcPts val="0"/>
                        </a:spcAft>
                      </a:pPr>
                      <a:r>
                        <a:rPr lang="es-ES" sz="800">
                          <a:effectLst/>
                        </a:rPr>
                        <a:t>225.318</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290" algn="r">
                        <a:lnSpc>
                          <a:spcPts val="995"/>
                        </a:lnSpc>
                        <a:spcBef>
                          <a:spcPts val="40"/>
                        </a:spcBef>
                        <a:spcAft>
                          <a:spcPts val="0"/>
                        </a:spcAft>
                      </a:pPr>
                      <a:r>
                        <a:rPr lang="es-ES" sz="800">
                          <a:effectLst/>
                        </a:rPr>
                        <a:t>1.424.414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1.801.342</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855.410</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4925" algn="r">
                        <a:lnSpc>
                          <a:spcPts val="995"/>
                        </a:lnSpc>
                        <a:spcBef>
                          <a:spcPts val="40"/>
                        </a:spcBef>
                        <a:spcAft>
                          <a:spcPts val="0"/>
                        </a:spcAft>
                      </a:pPr>
                      <a:r>
                        <a:rPr lang="es-ES" sz="800">
                          <a:effectLst/>
                        </a:rPr>
                        <a:t>721.166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a:effectLst/>
                        </a:rPr>
                        <a:t>1.576.576</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020" algn="r">
                        <a:lnSpc>
                          <a:spcPts val="995"/>
                        </a:lnSpc>
                        <a:spcBef>
                          <a:spcPts val="40"/>
                        </a:spcBef>
                        <a:spcAft>
                          <a:spcPts val="0"/>
                        </a:spcAft>
                      </a:pPr>
                      <a:r>
                        <a:rPr lang="es-ES" sz="800">
                          <a:effectLst/>
                        </a:rPr>
                        <a:t>704</a:t>
                      </a:r>
                      <a:endParaRPr lang="es-ES" sz="1000">
                        <a:effectLst/>
                        <a:latin typeface="Arial" panose="020B0604020202020204" pitchFamily="34" charset="0"/>
                        <a:ea typeface="Arial" panose="020B0604020202020204" pitchFamily="34" charset="0"/>
                      </a:endParaRPr>
                    </a:p>
                  </a:txBody>
                  <a:tcPr marL="0" marR="0" marT="0" marB="0"/>
                </a:tc>
                <a:tc>
                  <a:txBody>
                    <a:bodyPr/>
                    <a:lstStyle/>
                    <a:p>
                      <a:pPr marR="33655" algn="r">
                        <a:lnSpc>
                          <a:spcPts val="995"/>
                        </a:lnSpc>
                        <a:spcBef>
                          <a:spcPts val="40"/>
                        </a:spcBef>
                        <a:spcAft>
                          <a:spcPts val="0"/>
                        </a:spcAft>
                      </a:pPr>
                      <a:r>
                        <a:rPr lang="es-ES" sz="800" dirty="0">
                          <a:effectLst/>
                        </a:rPr>
                        <a:t>3.378.622</a:t>
                      </a:r>
                      <a:endParaRPr lang="es-ES" sz="1000" dirty="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720463671"/>
                  </a:ext>
                </a:extLst>
              </a:tr>
            </a:tbl>
          </a:graphicData>
        </a:graphic>
      </p:graphicFrame>
    </p:spTree>
    <p:extLst>
      <p:ext uri="{BB962C8B-B14F-4D97-AF65-F5344CB8AC3E}">
        <p14:creationId xmlns:p14="http://schemas.microsoft.com/office/powerpoint/2010/main" val="344899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5" name="CuadroTexto 4">
            <a:extLst>
              <a:ext uri="{FF2B5EF4-FFF2-40B4-BE49-F238E27FC236}">
                <a16:creationId xmlns:a16="http://schemas.microsoft.com/office/drawing/2014/main" id="{EC0358BC-5394-4ADE-A4C6-C55ABBE4233C}"/>
              </a:ext>
            </a:extLst>
          </p:cNvPr>
          <p:cNvSpPr txBox="1"/>
          <p:nvPr/>
        </p:nvSpPr>
        <p:spPr>
          <a:xfrm>
            <a:off x="552893" y="1477926"/>
            <a:ext cx="7602279" cy="830997"/>
          </a:xfrm>
          <a:prstGeom prst="rect">
            <a:avLst/>
          </a:prstGeom>
          <a:noFill/>
        </p:spPr>
        <p:txBody>
          <a:bodyPr wrap="square" rtlCol="0">
            <a:spAutoFit/>
          </a:bodyPr>
          <a:lstStyle/>
          <a:p>
            <a:endParaRPr lang="es-ES" dirty="0">
              <a:solidFill>
                <a:srgbClr val="FF0000"/>
              </a:solidFill>
            </a:endParaRPr>
          </a:p>
          <a:p>
            <a:endParaRPr lang="es-ES" dirty="0">
              <a:solidFill>
                <a:srgbClr val="FF0000"/>
              </a:solidFill>
            </a:endParaRPr>
          </a:p>
          <a:p>
            <a:endParaRPr lang="es-ES" sz="1200" dirty="0"/>
          </a:p>
        </p:txBody>
      </p:sp>
      <p:graphicFrame>
        <p:nvGraphicFramePr>
          <p:cNvPr id="2" name="Tabla 1">
            <a:extLst>
              <a:ext uri="{FF2B5EF4-FFF2-40B4-BE49-F238E27FC236}">
                <a16:creationId xmlns:a16="http://schemas.microsoft.com/office/drawing/2014/main" id="{5D3F8FDC-C392-4A66-9E39-90353465D31B}"/>
              </a:ext>
            </a:extLst>
          </p:cNvPr>
          <p:cNvGraphicFramePr>
            <a:graphicFrameLocks noGrp="1"/>
          </p:cNvGraphicFramePr>
          <p:nvPr/>
        </p:nvGraphicFramePr>
        <p:xfrm>
          <a:off x="457201" y="1069967"/>
          <a:ext cx="8229598" cy="3616527"/>
        </p:xfrm>
        <a:graphic>
          <a:graphicData uri="http://schemas.openxmlformats.org/drawingml/2006/table">
            <a:tbl>
              <a:tblPr firstRow="1" firstCol="1" lastRow="1" lastCol="1" bandRow="1" bandCol="1">
                <a:tableStyleId>{5C22544A-7EE6-4342-B048-85BDC9FD1C3A}</a:tableStyleId>
              </a:tblPr>
              <a:tblGrid>
                <a:gridCol w="1019166">
                  <a:extLst>
                    <a:ext uri="{9D8B030D-6E8A-4147-A177-3AD203B41FA5}">
                      <a16:colId xmlns:a16="http://schemas.microsoft.com/office/drawing/2014/main" val="1777767245"/>
                    </a:ext>
                  </a:extLst>
                </a:gridCol>
                <a:gridCol w="606180">
                  <a:extLst>
                    <a:ext uri="{9D8B030D-6E8A-4147-A177-3AD203B41FA5}">
                      <a16:colId xmlns:a16="http://schemas.microsoft.com/office/drawing/2014/main" val="2074466343"/>
                    </a:ext>
                  </a:extLst>
                </a:gridCol>
                <a:gridCol w="606180">
                  <a:extLst>
                    <a:ext uri="{9D8B030D-6E8A-4147-A177-3AD203B41FA5}">
                      <a16:colId xmlns:a16="http://schemas.microsoft.com/office/drawing/2014/main" val="2177671654"/>
                    </a:ext>
                  </a:extLst>
                </a:gridCol>
                <a:gridCol w="577577">
                  <a:extLst>
                    <a:ext uri="{9D8B030D-6E8A-4147-A177-3AD203B41FA5}">
                      <a16:colId xmlns:a16="http://schemas.microsoft.com/office/drawing/2014/main" val="596531100"/>
                    </a:ext>
                  </a:extLst>
                </a:gridCol>
                <a:gridCol w="496787">
                  <a:extLst>
                    <a:ext uri="{9D8B030D-6E8A-4147-A177-3AD203B41FA5}">
                      <a16:colId xmlns:a16="http://schemas.microsoft.com/office/drawing/2014/main" val="1870128161"/>
                    </a:ext>
                  </a:extLst>
                </a:gridCol>
                <a:gridCol w="488256">
                  <a:extLst>
                    <a:ext uri="{9D8B030D-6E8A-4147-A177-3AD203B41FA5}">
                      <a16:colId xmlns:a16="http://schemas.microsoft.com/office/drawing/2014/main" val="2395632424"/>
                    </a:ext>
                  </a:extLst>
                </a:gridCol>
                <a:gridCol w="487253">
                  <a:extLst>
                    <a:ext uri="{9D8B030D-6E8A-4147-A177-3AD203B41FA5}">
                      <a16:colId xmlns:a16="http://schemas.microsoft.com/office/drawing/2014/main" val="3769501709"/>
                    </a:ext>
                  </a:extLst>
                </a:gridCol>
                <a:gridCol w="495783">
                  <a:extLst>
                    <a:ext uri="{9D8B030D-6E8A-4147-A177-3AD203B41FA5}">
                      <a16:colId xmlns:a16="http://schemas.microsoft.com/office/drawing/2014/main" val="3438315071"/>
                    </a:ext>
                  </a:extLst>
                </a:gridCol>
                <a:gridCol w="583599">
                  <a:extLst>
                    <a:ext uri="{9D8B030D-6E8A-4147-A177-3AD203B41FA5}">
                      <a16:colId xmlns:a16="http://schemas.microsoft.com/office/drawing/2014/main" val="2990563053"/>
                    </a:ext>
                  </a:extLst>
                </a:gridCol>
                <a:gridCol w="583599">
                  <a:extLst>
                    <a:ext uri="{9D8B030D-6E8A-4147-A177-3AD203B41FA5}">
                      <a16:colId xmlns:a16="http://schemas.microsoft.com/office/drawing/2014/main" val="3255987495"/>
                    </a:ext>
                  </a:extLst>
                </a:gridCol>
                <a:gridCol w="575068">
                  <a:extLst>
                    <a:ext uri="{9D8B030D-6E8A-4147-A177-3AD203B41FA5}">
                      <a16:colId xmlns:a16="http://schemas.microsoft.com/office/drawing/2014/main" val="3115400361"/>
                    </a:ext>
                  </a:extLst>
                </a:gridCol>
                <a:gridCol w="575068">
                  <a:extLst>
                    <a:ext uri="{9D8B030D-6E8A-4147-A177-3AD203B41FA5}">
                      <a16:colId xmlns:a16="http://schemas.microsoft.com/office/drawing/2014/main" val="76538249"/>
                    </a:ext>
                  </a:extLst>
                </a:gridCol>
                <a:gridCol w="567541">
                  <a:extLst>
                    <a:ext uri="{9D8B030D-6E8A-4147-A177-3AD203B41FA5}">
                      <a16:colId xmlns:a16="http://schemas.microsoft.com/office/drawing/2014/main" val="3717675371"/>
                    </a:ext>
                  </a:extLst>
                </a:gridCol>
                <a:gridCol w="567541">
                  <a:extLst>
                    <a:ext uri="{9D8B030D-6E8A-4147-A177-3AD203B41FA5}">
                      <a16:colId xmlns:a16="http://schemas.microsoft.com/office/drawing/2014/main" val="2926074633"/>
                    </a:ext>
                  </a:extLst>
                </a:gridCol>
              </a:tblGrid>
              <a:tr h="427036">
                <a:tc gridSpan="14">
                  <a:txBody>
                    <a:bodyPr/>
                    <a:lstStyle/>
                    <a:p>
                      <a:pPr marL="1659255" marR="1613535" indent="112395" algn="l">
                        <a:spcBef>
                          <a:spcPts val="850"/>
                        </a:spcBef>
                        <a:spcAft>
                          <a:spcPts val="0"/>
                        </a:spcAft>
                      </a:pPr>
                      <a:r>
                        <a:rPr lang="es-ES" sz="900">
                          <a:effectLst/>
                        </a:rPr>
                        <a:t>PERSONAS CON GRADO DE DISCAPACIDAD RECONOCIDO IGUAL O SUPERIOR AL 33% DISTRIBUCIÓN POR GRUPO DE EDAD Y TIPOS DE PRIMERA DEFICIENCIA QUE CONCURRE</a:t>
                      </a:r>
                      <a:endParaRPr lang="es-ES" sz="9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573403279"/>
                  </a:ext>
                </a:extLst>
              </a:tr>
              <a:tr h="240365">
                <a:tc gridSpan="2">
                  <a:txBody>
                    <a:bodyPr/>
                    <a:lstStyle/>
                    <a:p>
                      <a:pPr marL="260350" algn="l">
                        <a:spcBef>
                          <a:spcPts val="675"/>
                        </a:spcBef>
                        <a:spcAft>
                          <a:spcPts val="0"/>
                        </a:spcAft>
                      </a:pPr>
                      <a:r>
                        <a:rPr lang="es-ES" sz="700">
                          <a:effectLst/>
                        </a:rPr>
                        <a:t>GRUPO DE EDAD</a:t>
                      </a:r>
                      <a:endParaRPr lang="es-ES" sz="900">
                        <a:effectLst/>
                        <a:latin typeface="Arial" panose="020B0604020202020204" pitchFamily="34" charset="0"/>
                        <a:ea typeface="Arial" panose="020B0604020202020204" pitchFamily="34" charset="0"/>
                      </a:endParaRPr>
                    </a:p>
                  </a:txBody>
                  <a:tcPr marL="0" marR="0" marT="0" marB="0"/>
                </a:tc>
                <a:tc hMerge="1">
                  <a:txBody>
                    <a:bodyPr/>
                    <a:lstStyle/>
                    <a:p>
                      <a:endParaRPr lang="es-ES"/>
                    </a:p>
                  </a:txBody>
                  <a:tcPr/>
                </a:tc>
                <a:tc>
                  <a:txBody>
                    <a:bodyPr/>
                    <a:lstStyle/>
                    <a:p>
                      <a:pPr marL="58420" marR="41275" indent="103505" algn="l">
                        <a:spcBef>
                          <a:spcPts val="160"/>
                        </a:spcBef>
                        <a:spcAft>
                          <a:spcPts val="0"/>
                        </a:spcAft>
                      </a:pPr>
                      <a:r>
                        <a:rPr lang="es-ES" sz="700">
                          <a:effectLst/>
                        </a:rPr>
                        <a:t>OSTEO- ARTICULAR</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41275" marR="28575" indent="93980" algn="l">
                        <a:spcBef>
                          <a:spcPts val="160"/>
                        </a:spcBef>
                        <a:spcAft>
                          <a:spcPts val="0"/>
                        </a:spcAft>
                      </a:pPr>
                      <a:r>
                        <a:rPr lang="es-ES" sz="700">
                          <a:effectLst/>
                        </a:rPr>
                        <a:t>NEURO- MUSCULAR</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7625" algn="r">
                        <a:spcBef>
                          <a:spcPts val="675"/>
                        </a:spcBef>
                        <a:spcAft>
                          <a:spcPts val="0"/>
                        </a:spcAft>
                      </a:pPr>
                      <a:r>
                        <a:rPr lang="es-ES" sz="700">
                          <a:effectLst/>
                        </a:rPr>
                        <a:t>CRÓNICA</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157480" marR="33020" indent="-113030" algn="l">
                        <a:spcBef>
                          <a:spcPts val="160"/>
                        </a:spcBef>
                        <a:spcAft>
                          <a:spcPts val="0"/>
                        </a:spcAft>
                      </a:pPr>
                      <a:r>
                        <a:rPr lang="es-ES" sz="700">
                          <a:effectLst/>
                        </a:rPr>
                        <a:t>INTELEC- TUAL</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71120" algn="l">
                        <a:spcBef>
                          <a:spcPts val="675"/>
                        </a:spcBef>
                        <a:spcAft>
                          <a:spcPts val="0"/>
                        </a:spcAft>
                      </a:pPr>
                      <a:r>
                        <a:rPr lang="es-ES" sz="700">
                          <a:effectLst/>
                        </a:rPr>
                        <a:t>MENTAL</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94615" algn="l">
                        <a:spcBef>
                          <a:spcPts val="675"/>
                        </a:spcBef>
                        <a:spcAft>
                          <a:spcPts val="0"/>
                        </a:spcAft>
                      </a:pPr>
                      <a:r>
                        <a:rPr lang="es-ES" sz="700">
                          <a:effectLst/>
                        </a:rPr>
                        <a:t>VISUAL</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51435" algn="r">
                        <a:spcBef>
                          <a:spcPts val="675"/>
                        </a:spcBef>
                        <a:spcAft>
                          <a:spcPts val="0"/>
                        </a:spcAft>
                      </a:pPr>
                      <a:r>
                        <a:rPr lang="es-ES" sz="700">
                          <a:effectLst/>
                        </a:rPr>
                        <a:t>AUDITIVA</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675"/>
                        </a:spcBef>
                        <a:spcAft>
                          <a:spcPts val="0"/>
                        </a:spcAft>
                      </a:pPr>
                      <a:r>
                        <a:rPr lang="es-ES" sz="700">
                          <a:effectLst/>
                        </a:rPr>
                        <a:t>EXPRESIVA</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113030" algn="l">
                        <a:spcBef>
                          <a:spcPts val="675"/>
                        </a:spcBef>
                        <a:spcAft>
                          <a:spcPts val="0"/>
                        </a:spcAft>
                      </a:pPr>
                      <a:r>
                        <a:rPr lang="es-ES" sz="700">
                          <a:effectLst/>
                        </a:rPr>
                        <a:t>MIXTA</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156845" algn="l">
                        <a:spcBef>
                          <a:spcPts val="675"/>
                        </a:spcBef>
                        <a:spcAft>
                          <a:spcPts val="0"/>
                        </a:spcAft>
                      </a:pPr>
                      <a:r>
                        <a:rPr lang="es-ES" sz="700">
                          <a:effectLst/>
                        </a:rPr>
                        <a:t>OTRAS</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50165" marR="51435" indent="153670" algn="l">
                        <a:spcBef>
                          <a:spcPts val="160"/>
                        </a:spcBef>
                        <a:spcAft>
                          <a:spcPts val="0"/>
                        </a:spcAft>
                      </a:pPr>
                      <a:r>
                        <a:rPr lang="es-ES" sz="700">
                          <a:effectLst/>
                        </a:rPr>
                        <a:t>NO CONSTA</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L="165735" algn="l">
                        <a:spcBef>
                          <a:spcPts val="675"/>
                        </a:spcBef>
                        <a:spcAft>
                          <a:spcPts val="0"/>
                        </a:spcAft>
                      </a:pPr>
                      <a:r>
                        <a:rPr lang="es-ES" sz="700">
                          <a:effectLst/>
                        </a:rPr>
                        <a:t>TOTAL</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96645677"/>
                  </a:ext>
                </a:extLst>
              </a:tr>
              <a:tr h="151545">
                <a:tc rowSpan="2">
                  <a:txBody>
                    <a:bodyPr/>
                    <a:lstStyle/>
                    <a:p>
                      <a:pPr algn="l">
                        <a:spcBef>
                          <a:spcPts val="25"/>
                        </a:spcBef>
                        <a:spcAft>
                          <a:spcPts val="0"/>
                        </a:spcAft>
                      </a:pPr>
                      <a:r>
                        <a:rPr lang="es-ES" sz="700">
                          <a:effectLst/>
                        </a:rPr>
                        <a:t> </a:t>
                      </a:r>
                      <a:endParaRPr lang="es-ES" sz="900">
                        <a:effectLst/>
                      </a:endParaRPr>
                    </a:p>
                    <a:p>
                      <a:pPr marL="445770" marR="438785" algn="ctr">
                        <a:spcAft>
                          <a:spcPts val="0"/>
                        </a:spcAft>
                      </a:pPr>
                      <a:r>
                        <a:rPr lang="es-ES" sz="700">
                          <a:effectLst/>
                        </a:rPr>
                        <a:t>0-17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8.530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15.967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12.494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49.942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43.098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5.759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7.477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1.126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4.345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2.350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522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151.610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649114240"/>
                  </a:ext>
                </a:extLst>
              </a:tr>
              <a:tr h="150541">
                <a:tc vMerge="1">
                  <a:txBody>
                    <a:bodyPr/>
                    <a:lstStyle/>
                    <a:p>
                      <a:endParaRPr lang="es-ES"/>
                    </a:p>
                  </a:txBody>
                  <a:tcPr/>
                </a:tc>
                <a:tc>
                  <a:txBody>
                    <a:bodyPr/>
                    <a:lstStyle/>
                    <a:p>
                      <a:pPr marL="3175" algn="ctr">
                        <a:spcBef>
                          <a:spcPts val="225"/>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5"/>
                        </a:spcBef>
                        <a:spcAft>
                          <a:spcPts val="0"/>
                        </a:spcAft>
                      </a:pPr>
                      <a:r>
                        <a:rPr lang="es-ES" sz="700">
                          <a:effectLst/>
                        </a:rPr>
                        <a:t>5,63%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5"/>
                        </a:spcBef>
                        <a:spcAft>
                          <a:spcPts val="0"/>
                        </a:spcAft>
                      </a:pPr>
                      <a:r>
                        <a:rPr lang="es-ES" sz="700">
                          <a:effectLst/>
                        </a:rPr>
                        <a:t>10,53%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5"/>
                        </a:spcBef>
                        <a:spcAft>
                          <a:spcPts val="0"/>
                        </a:spcAft>
                      </a:pPr>
                      <a:r>
                        <a:rPr lang="es-ES" sz="700">
                          <a:effectLst/>
                        </a:rPr>
                        <a:t>8,24%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5"/>
                        </a:spcBef>
                        <a:spcAft>
                          <a:spcPts val="0"/>
                        </a:spcAft>
                      </a:pPr>
                      <a:r>
                        <a:rPr lang="es-ES" sz="700">
                          <a:effectLst/>
                        </a:rPr>
                        <a:t>32,94%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5"/>
                        </a:spcBef>
                        <a:spcAft>
                          <a:spcPts val="0"/>
                        </a:spcAft>
                      </a:pPr>
                      <a:r>
                        <a:rPr lang="es-ES" sz="700">
                          <a:effectLst/>
                        </a:rPr>
                        <a:t>28,43%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5"/>
                        </a:spcBef>
                        <a:spcAft>
                          <a:spcPts val="0"/>
                        </a:spcAft>
                      </a:pPr>
                      <a:r>
                        <a:rPr lang="es-ES" sz="700">
                          <a:effectLst/>
                        </a:rPr>
                        <a:t>3,80%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25"/>
                        </a:spcBef>
                        <a:spcAft>
                          <a:spcPts val="0"/>
                        </a:spcAft>
                      </a:pPr>
                      <a:r>
                        <a:rPr lang="es-ES" sz="700">
                          <a:effectLst/>
                        </a:rPr>
                        <a:t>4,93%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5"/>
                        </a:spcBef>
                        <a:spcAft>
                          <a:spcPts val="0"/>
                        </a:spcAft>
                      </a:pPr>
                      <a:r>
                        <a:rPr lang="es-ES" sz="700">
                          <a:effectLst/>
                        </a:rPr>
                        <a:t>0,74%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5"/>
                        </a:spcBef>
                        <a:spcAft>
                          <a:spcPts val="0"/>
                        </a:spcAft>
                      </a:pPr>
                      <a:r>
                        <a:rPr lang="es-ES" sz="700">
                          <a:effectLst/>
                        </a:rPr>
                        <a:t>2,87%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5"/>
                        </a:spcBef>
                        <a:spcAft>
                          <a:spcPts val="0"/>
                        </a:spcAft>
                      </a:pPr>
                      <a:r>
                        <a:rPr lang="es-ES" sz="700">
                          <a:effectLst/>
                        </a:rPr>
                        <a:t>1,55%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5"/>
                        </a:spcBef>
                        <a:spcAft>
                          <a:spcPts val="0"/>
                        </a:spcAft>
                      </a:pPr>
                      <a:r>
                        <a:rPr lang="es-ES" sz="700">
                          <a:effectLst/>
                        </a:rPr>
                        <a:t>0,34%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5"/>
                        </a:spcBef>
                        <a:spcAft>
                          <a:spcPts val="0"/>
                        </a:spcAft>
                      </a:pPr>
                      <a:r>
                        <a:rPr lang="es-ES" sz="700">
                          <a:effectLst/>
                        </a:rPr>
                        <a:t>99,66%</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621688936"/>
                  </a:ext>
                </a:extLst>
              </a:tr>
              <a:tr h="150040">
                <a:tc rowSpan="2">
                  <a:txBody>
                    <a:bodyPr/>
                    <a:lstStyle/>
                    <a:p>
                      <a:pPr algn="l">
                        <a:spcBef>
                          <a:spcPts val="25"/>
                        </a:spcBef>
                        <a:spcAft>
                          <a:spcPts val="0"/>
                        </a:spcAft>
                      </a:pPr>
                      <a:r>
                        <a:rPr lang="es-ES" sz="700">
                          <a:effectLst/>
                        </a:rPr>
                        <a:t> </a:t>
                      </a:r>
                      <a:endParaRPr lang="es-ES" sz="900">
                        <a:effectLst/>
                      </a:endParaRPr>
                    </a:p>
                    <a:p>
                      <a:pPr marL="445770" marR="438785" algn="ctr">
                        <a:spcAft>
                          <a:spcPts val="0"/>
                        </a:spcAft>
                      </a:pPr>
                      <a:r>
                        <a:rPr lang="es-ES" sz="700">
                          <a:effectLst/>
                        </a:rPr>
                        <a:t>18-34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20"/>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25.818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26.314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18.419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74.895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45.948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11.625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11.273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1.427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4.568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3.315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1.716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225.318</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848693929"/>
                  </a:ext>
                </a:extLst>
              </a:tr>
              <a:tr h="150040">
                <a:tc vMerge="1">
                  <a:txBody>
                    <a:bodyPr/>
                    <a:lstStyle/>
                    <a:p>
                      <a:endParaRPr lang="es-ES"/>
                    </a:p>
                  </a:txBody>
                  <a:tcPr/>
                </a:tc>
                <a:tc>
                  <a:txBody>
                    <a:bodyPr/>
                    <a:lstStyle/>
                    <a:p>
                      <a:pPr marL="3175" algn="ctr">
                        <a:spcBef>
                          <a:spcPts val="220"/>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11,46%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11,68%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8,17%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33,24%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20,39%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5,16%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20"/>
                        </a:spcBef>
                        <a:spcAft>
                          <a:spcPts val="0"/>
                        </a:spcAft>
                      </a:pPr>
                      <a:r>
                        <a:rPr lang="es-ES" sz="700">
                          <a:effectLst/>
                        </a:rPr>
                        <a:t>5,00%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0,63%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2,03%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1,47%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0,76%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99,24%</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748634579"/>
                  </a:ext>
                </a:extLst>
              </a:tr>
              <a:tr h="150040">
                <a:tc rowSpan="2">
                  <a:txBody>
                    <a:bodyPr/>
                    <a:lstStyle/>
                    <a:p>
                      <a:pPr algn="l">
                        <a:spcBef>
                          <a:spcPts val="25"/>
                        </a:spcBef>
                        <a:spcAft>
                          <a:spcPts val="0"/>
                        </a:spcAft>
                      </a:pPr>
                      <a:r>
                        <a:rPr lang="es-ES" sz="700">
                          <a:effectLst/>
                        </a:rPr>
                        <a:t> </a:t>
                      </a:r>
                      <a:endParaRPr lang="es-ES" sz="900">
                        <a:effectLst/>
                      </a:endParaRPr>
                    </a:p>
                    <a:p>
                      <a:pPr marL="445770" marR="438785" algn="ctr">
                        <a:spcAft>
                          <a:spcPts val="0"/>
                        </a:spcAft>
                      </a:pPr>
                      <a:r>
                        <a:rPr lang="es-ES" sz="700">
                          <a:effectLst/>
                        </a:rPr>
                        <a:t>35-64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371.780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155.495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233.132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126.146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277.735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88.645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81.866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5.959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27.057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34.122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22.477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a:effectLst/>
                        </a:rPr>
                        <a:t>1.424.414</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533183852"/>
                  </a:ext>
                </a:extLst>
              </a:tr>
              <a:tr h="150040">
                <a:tc vMerge="1">
                  <a:txBody>
                    <a:bodyPr/>
                    <a:lstStyle/>
                    <a:p>
                      <a:endParaRPr lang="es-ES"/>
                    </a:p>
                  </a:txBody>
                  <a:tcPr/>
                </a:tc>
                <a:tc>
                  <a:txBody>
                    <a:bodyPr/>
                    <a:lstStyle/>
                    <a:p>
                      <a:pPr marL="3175" algn="ctr">
                        <a:spcBef>
                          <a:spcPts val="235"/>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26,10%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10,92%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16,37%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8,86%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19,50%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6,22%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5,75%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0,42%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1,90%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2,40%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1,58%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98,42%</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202539241"/>
                  </a:ext>
                </a:extLst>
              </a:tr>
              <a:tr h="151043">
                <a:tc rowSpan="2">
                  <a:txBody>
                    <a:bodyPr/>
                    <a:lstStyle/>
                    <a:p>
                      <a:pPr marL="481330" marR="196850" indent="-268605" algn="l">
                        <a:spcBef>
                          <a:spcPts val="485"/>
                        </a:spcBef>
                        <a:spcAft>
                          <a:spcPts val="0"/>
                        </a:spcAft>
                      </a:pPr>
                      <a:r>
                        <a:rPr lang="es-ES" sz="700">
                          <a:effectLst/>
                        </a:rPr>
                        <a:t>SUBTOTAL &lt; 65 AÑOS</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406.128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197.776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264.045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250.983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366.781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106.029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100.616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8.512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35.970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39.787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24.715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a:effectLst/>
                        </a:rPr>
                        <a:t>1.801.342</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441903872"/>
                  </a:ext>
                </a:extLst>
              </a:tr>
              <a:tr h="150040">
                <a:tc vMerge="1">
                  <a:txBody>
                    <a:bodyPr/>
                    <a:lstStyle/>
                    <a:p>
                      <a:endParaRPr lang="es-ES"/>
                    </a:p>
                  </a:txBody>
                  <a:tcPr/>
                </a:tc>
                <a:tc>
                  <a:txBody>
                    <a:bodyPr/>
                    <a:lstStyle/>
                    <a:p>
                      <a:pPr marL="3175" algn="ctr">
                        <a:spcBef>
                          <a:spcPts val="220"/>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22,55%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10,98%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14,66%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13,93%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20,36%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5,89%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20"/>
                        </a:spcBef>
                        <a:spcAft>
                          <a:spcPts val="0"/>
                        </a:spcAft>
                      </a:pPr>
                      <a:r>
                        <a:rPr lang="es-ES" sz="700">
                          <a:effectLst/>
                        </a:rPr>
                        <a:t>5,59%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0,47%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2,00%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2,21%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1,37%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20"/>
                        </a:spcBef>
                        <a:spcAft>
                          <a:spcPts val="0"/>
                        </a:spcAft>
                      </a:pPr>
                      <a:r>
                        <a:rPr lang="es-ES" sz="700">
                          <a:effectLst/>
                        </a:rPr>
                        <a:t>100,00%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122664832"/>
                  </a:ext>
                </a:extLst>
              </a:tr>
              <a:tr h="150040">
                <a:tc rowSpan="2">
                  <a:txBody>
                    <a:bodyPr/>
                    <a:lstStyle/>
                    <a:p>
                      <a:pPr algn="l">
                        <a:spcBef>
                          <a:spcPts val="25"/>
                        </a:spcBef>
                        <a:spcAft>
                          <a:spcPts val="0"/>
                        </a:spcAft>
                      </a:pPr>
                      <a:r>
                        <a:rPr lang="es-ES" sz="700">
                          <a:effectLst/>
                        </a:rPr>
                        <a:t> </a:t>
                      </a:r>
                      <a:endParaRPr lang="es-ES" sz="900">
                        <a:effectLst/>
                      </a:endParaRPr>
                    </a:p>
                    <a:p>
                      <a:pPr marL="445770" marR="438785" algn="ctr">
                        <a:spcAft>
                          <a:spcPts val="0"/>
                        </a:spcAft>
                      </a:pPr>
                      <a:r>
                        <a:rPr lang="es-ES" sz="700">
                          <a:effectLst/>
                        </a:rPr>
                        <a:t>65-79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20"/>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309.189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80.184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186.287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19.833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91.780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61.491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54.298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5.207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21.041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16.163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9.937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855.410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702075909"/>
                  </a:ext>
                </a:extLst>
              </a:tr>
              <a:tr h="150040">
                <a:tc vMerge="1">
                  <a:txBody>
                    <a:bodyPr/>
                    <a:lstStyle/>
                    <a:p>
                      <a:endParaRPr lang="es-ES"/>
                    </a:p>
                  </a:txBody>
                  <a:tcPr/>
                </a:tc>
                <a:tc>
                  <a:txBody>
                    <a:bodyPr/>
                    <a:lstStyle/>
                    <a:p>
                      <a:pPr marL="3175" algn="ctr">
                        <a:spcBef>
                          <a:spcPts val="220"/>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36,15%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9,37%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21,78%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2,32%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10,73%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7,19%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20"/>
                        </a:spcBef>
                        <a:spcAft>
                          <a:spcPts val="0"/>
                        </a:spcAft>
                      </a:pPr>
                      <a:r>
                        <a:rPr lang="es-ES" sz="700">
                          <a:effectLst/>
                        </a:rPr>
                        <a:t>6,35%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0,61%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2,46%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1,89%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1,16%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20"/>
                        </a:spcBef>
                        <a:spcAft>
                          <a:spcPts val="0"/>
                        </a:spcAft>
                      </a:pPr>
                      <a:r>
                        <a:rPr lang="es-ES" sz="700">
                          <a:effectLst/>
                        </a:rPr>
                        <a:t>100,00%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1279855924"/>
                  </a:ext>
                </a:extLst>
              </a:tr>
              <a:tr h="150040">
                <a:tc rowSpan="2">
                  <a:txBody>
                    <a:bodyPr/>
                    <a:lstStyle/>
                    <a:p>
                      <a:pPr algn="l">
                        <a:spcBef>
                          <a:spcPts val="25"/>
                        </a:spcBef>
                        <a:spcAft>
                          <a:spcPts val="0"/>
                        </a:spcAft>
                      </a:pPr>
                      <a:r>
                        <a:rPr lang="es-ES" sz="700">
                          <a:effectLst/>
                        </a:rPr>
                        <a:t> </a:t>
                      </a:r>
                      <a:endParaRPr lang="es-ES" sz="900">
                        <a:effectLst/>
                      </a:endParaRPr>
                    </a:p>
                    <a:p>
                      <a:pPr marL="445770" marR="438785" algn="ctr">
                        <a:spcAft>
                          <a:spcPts val="0"/>
                        </a:spcAft>
                      </a:pPr>
                      <a:r>
                        <a:rPr lang="es-ES" sz="700">
                          <a:effectLst/>
                        </a:rPr>
                        <a:t>80 - +</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265.174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68.023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137.102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6.643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76.970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63.336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32.255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3.229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38.569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9.244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20.621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721.166</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49524363"/>
                  </a:ext>
                </a:extLst>
              </a:tr>
              <a:tr h="150040">
                <a:tc vMerge="1">
                  <a:txBody>
                    <a:bodyPr/>
                    <a:lstStyle/>
                    <a:p>
                      <a:endParaRPr lang="es-ES"/>
                    </a:p>
                  </a:txBody>
                  <a:tcPr/>
                </a:tc>
                <a:tc>
                  <a:txBody>
                    <a:bodyPr/>
                    <a:lstStyle/>
                    <a:p>
                      <a:pPr marL="3175" algn="ctr">
                        <a:spcBef>
                          <a:spcPts val="235"/>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36,77%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9,43%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19,01%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0,92%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10,67%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8,78%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4,47%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0,45%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5,35%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1,28%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2,86%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a:effectLst/>
                        </a:rPr>
                        <a:t>100,00%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580293520"/>
                  </a:ext>
                </a:extLst>
              </a:tr>
              <a:tr h="151043">
                <a:tc rowSpan="2">
                  <a:txBody>
                    <a:bodyPr/>
                    <a:lstStyle/>
                    <a:p>
                      <a:pPr marL="481330" marR="163830" indent="-302260" algn="l">
                        <a:spcBef>
                          <a:spcPts val="485"/>
                        </a:spcBef>
                        <a:spcAft>
                          <a:spcPts val="0"/>
                        </a:spcAft>
                      </a:pPr>
                      <a:r>
                        <a:rPr lang="es-ES" sz="700">
                          <a:effectLst/>
                        </a:rPr>
                        <a:t>SUBTOTAL =&gt; 65 AÑOS</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574.363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148.207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323.389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26.476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168.750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124.827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86.553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8.436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59.610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25.407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30.558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a:effectLst/>
                        </a:rPr>
                        <a:t>1.576.576</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502403384"/>
                  </a:ext>
                </a:extLst>
              </a:tr>
              <a:tr h="150040">
                <a:tc vMerge="1">
                  <a:txBody>
                    <a:bodyPr/>
                    <a:lstStyle/>
                    <a:p>
                      <a:endParaRPr lang="es-ES"/>
                    </a:p>
                  </a:txBody>
                  <a:tcPr/>
                </a:tc>
                <a:tc>
                  <a:txBody>
                    <a:bodyPr/>
                    <a:lstStyle/>
                    <a:p>
                      <a:pPr marL="3175" algn="ctr">
                        <a:spcBef>
                          <a:spcPts val="220"/>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36,43%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9,40%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20,51%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1,68%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10,70%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7,92%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20"/>
                        </a:spcBef>
                        <a:spcAft>
                          <a:spcPts val="0"/>
                        </a:spcAft>
                      </a:pPr>
                      <a:r>
                        <a:rPr lang="es-ES" sz="700">
                          <a:effectLst/>
                        </a:rPr>
                        <a:t>5,49%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0,54%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3,78%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1,61%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1,94%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20"/>
                        </a:spcBef>
                        <a:spcAft>
                          <a:spcPts val="0"/>
                        </a:spcAft>
                      </a:pPr>
                      <a:r>
                        <a:rPr lang="es-ES" sz="700">
                          <a:effectLst/>
                        </a:rPr>
                        <a:t>100,00%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015293931"/>
                  </a:ext>
                </a:extLst>
              </a:tr>
              <a:tr h="150040">
                <a:tc rowSpan="2">
                  <a:txBody>
                    <a:bodyPr/>
                    <a:lstStyle/>
                    <a:p>
                      <a:pPr algn="l">
                        <a:spcBef>
                          <a:spcPts val="25"/>
                        </a:spcBef>
                        <a:spcAft>
                          <a:spcPts val="0"/>
                        </a:spcAft>
                      </a:pPr>
                      <a:r>
                        <a:rPr lang="es-ES" sz="700">
                          <a:effectLst/>
                        </a:rPr>
                        <a:t> </a:t>
                      </a:r>
                      <a:endParaRPr lang="es-ES" sz="900">
                        <a:effectLst/>
                      </a:endParaRPr>
                    </a:p>
                    <a:p>
                      <a:pPr marL="445770" marR="441960" algn="ctr">
                        <a:spcAft>
                          <a:spcPts val="0"/>
                        </a:spcAft>
                      </a:pPr>
                      <a:r>
                        <a:rPr lang="es-ES" sz="700">
                          <a:effectLst/>
                        </a:rPr>
                        <a:t>N/C</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20"/>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195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8100" algn="r">
                        <a:spcBef>
                          <a:spcPts val="220"/>
                        </a:spcBef>
                        <a:spcAft>
                          <a:spcPts val="0"/>
                        </a:spcAft>
                      </a:pPr>
                      <a:r>
                        <a:rPr lang="es-ES" sz="700">
                          <a:effectLst/>
                        </a:rPr>
                        <a:t>56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220"/>
                        </a:spcBef>
                        <a:spcAft>
                          <a:spcPts val="0"/>
                        </a:spcAft>
                      </a:pPr>
                      <a:r>
                        <a:rPr lang="es-ES" sz="700">
                          <a:effectLst/>
                        </a:rPr>
                        <a:t>81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144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61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56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20"/>
                        </a:spcBef>
                        <a:spcAft>
                          <a:spcPts val="0"/>
                        </a:spcAft>
                      </a:pPr>
                      <a:r>
                        <a:rPr lang="es-ES" sz="700">
                          <a:effectLst/>
                        </a:rPr>
                        <a:t>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83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704</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917810870"/>
                  </a:ext>
                </a:extLst>
              </a:tr>
              <a:tr h="150040">
                <a:tc vMerge="1">
                  <a:txBody>
                    <a:bodyPr/>
                    <a:lstStyle/>
                    <a:p>
                      <a:endParaRPr lang="es-ES"/>
                    </a:p>
                  </a:txBody>
                  <a:tcPr/>
                </a:tc>
                <a:tc>
                  <a:txBody>
                    <a:bodyPr/>
                    <a:lstStyle/>
                    <a:p>
                      <a:pPr marL="3175" algn="ctr">
                        <a:spcBef>
                          <a:spcPts val="220"/>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20"/>
                        </a:spcBef>
                        <a:spcAft>
                          <a:spcPts val="0"/>
                        </a:spcAft>
                      </a:pPr>
                      <a:r>
                        <a:rPr lang="es-ES" sz="700">
                          <a:effectLst/>
                        </a:rPr>
                        <a:t>27,7%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8735" algn="r">
                        <a:spcBef>
                          <a:spcPts val="220"/>
                        </a:spcBef>
                        <a:spcAft>
                          <a:spcPts val="0"/>
                        </a:spcAft>
                      </a:pPr>
                      <a:r>
                        <a:rPr lang="es-ES" sz="700">
                          <a:effectLst/>
                        </a:rPr>
                        <a:t>8,0%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20"/>
                        </a:spcBef>
                        <a:spcAft>
                          <a:spcPts val="0"/>
                        </a:spcAft>
                      </a:pPr>
                      <a:r>
                        <a:rPr lang="es-ES" sz="700">
                          <a:effectLst/>
                        </a:rPr>
                        <a:t>11,5%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20"/>
                        </a:spcBef>
                        <a:spcAft>
                          <a:spcPts val="0"/>
                        </a:spcAft>
                      </a:pPr>
                      <a:r>
                        <a:rPr lang="es-ES" sz="700">
                          <a:effectLst/>
                        </a:rPr>
                        <a:t>1,8%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20"/>
                        </a:spcBef>
                        <a:spcAft>
                          <a:spcPts val="0"/>
                        </a:spcAft>
                      </a:pPr>
                      <a:r>
                        <a:rPr lang="es-ES" sz="700">
                          <a:effectLst/>
                        </a:rPr>
                        <a:t>20,5%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20"/>
                        </a:spcBef>
                        <a:spcAft>
                          <a:spcPts val="0"/>
                        </a:spcAft>
                      </a:pPr>
                      <a:r>
                        <a:rPr lang="es-ES" sz="700">
                          <a:effectLst/>
                        </a:rPr>
                        <a:t>8,7%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2545" algn="r">
                        <a:spcBef>
                          <a:spcPts val="220"/>
                        </a:spcBef>
                        <a:spcAft>
                          <a:spcPts val="0"/>
                        </a:spcAft>
                      </a:pPr>
                      <a:r>
                        <a:rPr lang="es-ES" sz="700">
                          <a:effectLst/>
                        </a:rPr>
                        <a:t>1,3%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20"/>
                        </a:spcBef>
                        <a:spcAft>
                          <a:spcPts val="0"/>
                        </a:spcAft>
                      </a:pPr>
                      <a:r>
                        <a:rPr lang="es-ES" sz="700">
                          <a:effectLst/>
                        </a:rPr>
                        <a:t>0,1%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8,0%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20"/>
                        </a:spcBef>
                        <a:spcAft>
                          <a:spcPts val="0"/>
                        </a:spcAft>
                      </a:pPr>
                      <a:r>
                        <a:rPr lang="es-ES" sz="700">
                          <a:effectLst/>
                        </a:rPr>
                        <a:t>0,7%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11,8%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20"/>
                        </a:spcBef>
                        <a:spcAft>
                          <a:spcPts val="0"/>
                        </a:spcAft>
                      </a:pPr>
                      <a:r>
                        <a:rPr lang="es-ES" sz="700">
                          <a:effectLst/>
                        </a:rPr>
                        <a:t>100,0%</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3735746421"/>
                  </a:ext>
                </a:extLst>
              </a:tr>
              <a:tr h="150040">
                <a:tc rowSpan="2">
                  <a:txBody>
                    <a:bodyPr/>
                    <a:lstStyle/>
                    <a:p>
                      <a:pPr algn="l">
                        <a:spcBef>
                          <a:spcPts val="25"/>
                        </a:spcBef>
                        <a:spcAft>
                          <a:spcPts val="0"/>
                        </a:spcAft>
                      </a:pPr>
                      <a:r>
                        <a:rPr lang="es-ES" sz="700">
                          <a:effectLst/>
                        </a:rPr>
                        <a:t> </a:t>
                      </a:r>
                      <a:endParaRPr lang="es-ES" sz="900">
                        <a:effectLst/>
                      </a:endParaRPr>
                    </a:p>
                    <a:p>
                      <a:pPr marL="445770" marR="442595" algn="ctr">
                        <a:spcAft>
                          <a:spcPts val="0"/>
                        </a:spcAft>
                      </a:pPr>
                      <a:r>
                        <a:rPr lang="es-ES" sz="700">
                          <a:effectLst/>
                        </a:rPr>
                        <a:t>TOTAL</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13970" algn="ctr">
                        <a:spcBef>
                          <a:spcPts val="235"/>
                        </a:spcBef>
                        <a:spcAft>
                          <a:spcPts val="0"/>
                        </a:spcAft>
                      </a:pPr>
                      <a:r>
                        <a:rPr lang="es-ES" sz="700">
                          <a:effectLst/>
                        </a:rPr>
                        <a:t>N</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980.686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346.039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587.515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277.472</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535.675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230.917</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187.178</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16.949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95.636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65.199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55.356</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a:effectLst/>
                        </a:rPr>
                        <a:t>3.378.622</a:t>
                      </a:r>
                      <a:endParaRPr lang="es-ES" sz="90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2792898709"/>
                  </a:ext>
                </a:extLst>
              </a:tr>
              <a:tr h="151043">
                <a:tc vMerge="1">
                  <a:txBody>
                    <a:bodyPr/>
                    <a:lstStyle/>
                    <a:p>
                      <a:endParaRPr lang="es-ES"/>
                    </a:p>
                  </a:txBody>
                  <a:tcPr/>
                </a:tc>
                <a:tc>
                  <a:txBody>
                    <a:bodyPr/>
                    <a:lstStyle/>
                    <a:p>
                      <a:pPr marL="3175" algn="ctr">
                        <a:spcBef>
                          <a:spcPts val="235"/>
                        </a:spcBef>
                        <a:spcAft>
                          <a:spcPts val="0"/>
                        </a:spcAft>
                      </a:pPr>
                      <a:r>
                        <a:rPr lang="es-ES" sz="700">
                          <a:effectLst/>
                        </a:rPr>
                        <a:t>%</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6830" algn="r">
                        <a:spcBef>
                          <a:spcPts val="235"/>
                        </a:spcBef>
                        <a:spcAft>
                          <a:spcPts val="0"/>
                        </a:spcAft>
                      </a:pPr>
                      <a:r>
                        <a:rPr lang="es-ES" sz="700">
                          <a:effectLst/>
                        </a:rPr>
                        <a:t>29,03%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10,24%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39370" algn="r">
                        <a:spcBef>
                          <a:spcPts val="235"/>
                        </a:spcBef>
                        <a:spcAft>
                          <a:spcPts val="0"/>
                        </a:spcAft>
                      </a:pPr>
                      <a:r>
                        <a:rPr lang="es-ES" sz="700">
                          <a:effectLst/>
                        </a:rPr>
                        <a:t>17,39%</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0005" algn="r">
                        <a:spcBef>
                          <a:spcPts val="235"/>
                        </a:spcBef>
                        <a:spcAft>
                          <a:spcPts val="0"/>
                        </a:spcAft>
                      </a:pPr>
                      <a:r>
                        <a:rPr lang="es-ES" sz="700">
                          <a:effectLst/>
                        </a:rPr>
                        <a:t>8,21%</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275" algn="r">
                        <a:spcBef>
                          <a:spcPts val="235"/>
                        </a:spcBef>
                        <a:spcAft>
                          <a:spcPts val="0"/>
                        </a:spcAft>
                      </a:pPr>
                      <a:r>
                        <a:rPr lang="es-ES" sz="700">
                          <a:effectLst/>
                        </a:rPr>
                        <a:t>15,85%</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1910" algn="r">
                        <a:spcBef>
                          <a:spcPts val="235"/>
                        </a:spcBef>
                        <a:spcAft>
                          <a:spcPts val="0"/>
                        </a:spcAft>
                      </a:pPr>
                      <a:r>
                        <a:rPr lang="es-ES" sz="700">
                          <a:effectLst/>
                        </a:rPr>
                        <a:t>6,83%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180" algn="r">
                        <a:spcBef>
                          <a:spcPts val="235"/>
                        </a:spcBef>
                        <a:spcAft>
                          <a:spcPts val="0"/>
                        </a:spcAft>
                      </a:pPr>
                      <a:r>
                        <a:rPr lang="es-ES" sz="700">
                          <a:effectLst/>
                        </a:rPr>
                        <a:t>5,54%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3815" algn="r">
                        <a:spcBef>
                          <a:spcPts val="235"/>
                        </a:spcBef>
                        <a:spcAft>
                          <a:spcPts val="0"/>
                        </a:spcAft>
                      </a:pPr>
                      <a:r>
                        <a:rPr lang="es-ES" sz="700">
                          <a:effectLst/>
                        </a:rPr>
                        <a:t>0,50%</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4450" algn="r">
                        <a:spcBef>
                          <a:spcPts val="235"/>
                        </a:spcBef>
                        <a:spcAft>
                          <a:spcPts val="0"/>
                        </a:spcAft>
                      </a:pPr>
                      <a:r>
                        <a:rPr lang="es-ES" sz="700">
                          <a:effectLst/>
                        </a:rPr>
                        <a:t>2,83%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1,93%</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085" algn="r">
                        <a:spcBef>
                          <a:spcPts val="235"/>
                        </a:spcBef>
                        <a:spcAft>
                          <a:spcPts val="0"/>
                        </a:spcAft>
                      </a:pPr>
                      <a:r>
                        <a:rPr lang="es-ES" sz="700">
                          <a:effectLst/>
                        </a:rPr>
                        <a:t>1,64%</a:t>
                      </a:r>
                      <a:endParaRPr lang="es-ES" sz="900">
                        <a:effectLst/>
                        <a:latin typeface="Arial" panose="020B0604020202020204" pitchFamily="34" charset="0"/>
                        <a:ea typeface="Arial" panose="020B0604020202020204" pitchFamily="34" charset="0"/>
                      </a:endParaRPr>
                    </a:p>
                  </a:txBody>
                  <a:tcPr marL="0" marR="0" marT="0" marB="0"/>
                </a:tc>
                <a:tc>
                  <a:txBody>
                    <a:bodyPr/>
                    <a:lstStyle/>
                    <a:p>
                      <a:pPr marR="45720" algn="r">
                        <a:spcBef>
                          <a:spcPts val="235"/>
                        </a:spcBef>
                        <a:spcAft>
                          <a:spcPts val="0"/>
                        </a:spcAft>
                      </a:pPr>
                      <a:r>
                        <a:rPr lang="es-ES" sz="700" dirty="0">
                          <a:effectLst/>
                        </a:rPr>
                        <a:t>100,00%</a:t>
                      </a:r>
                      <a:endParaRPr lang="es-ES" sz="900" dirty="0">
                        <a:effectLst/>
                        <a:latin typeface="Arial" panose="020B0604020202020204" pitchFamily="34" charset="0"/>
                        <a:ea typeface="Arial" panose="020B0604020202020204" pitchFamily="34" charset="0"/>
                      </a:endParaRPr>
                    </a:p>
                  </a:txBody>
                  <a:tcPr marL="0" marR="0" marT="0" marB="0"/>
                </a:tc>
                <a:extLst>
                  <a:ext uri="{0D108BD9-81ED-4DB2-BD59-A6C34878D82A}">
                    <a16:rowId xmlns:a16="http://schemas.microsoft.com/office/drawing/2014/main" val="877039278"/>
                  </a:ext>
                </a:extLst>
              </a:tr>
            </a:tbl>
          </a:graphicData>
        </a:graphic>
      </p:graphicFrame>
    </p:spTree>
    <p:extLst>
      <p:ext uri="{BB962C8B-B14F-4D97-AF65-F5344CB8AC3E}">
        <p14:creationId xmlns:p14="http://schemas.microsoft.com/office/powerpoint/2010/main" val="90923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
        <p:nvSpPr>
          <p:cNvPr id="2" name="CuadroTexto 1">
            <a:extLst>
              <a:ext uri="{FF2B5EF4-FFF2-40B4-BE49-F238E27FC236}">
                <a16:creationId xmlns:a16="http://schemas.microsoft.com/office/drawing/2014/main" id="{5D6B027D-7FFB-4C11-B830-C3DB116A1A87}"/>
              </a:ext>
            </a:extLst>
          </p:cNvPr>
          <p:cNvSpPr txBox="1"/>
          <p:nvPr/>
        </p:nvSpPr>
        <p:spPr>
          <a:xfrm>
            <a:off x="712381" y="1297172"/>
            <a:ext cx="6390168" cy="3877985"/>
          </a:xfrm>
          <a:prstGeom prst="rect">
            <a:avLst/>
          </a:prstGeom>
          <a:noFill/>
        </p:spPr>
        <p:txBody>
          <a:bodyPr wrap="square" rtlCol="0">
            <a:spAutoFit/>
          </a:bodyPr>
          <a:lstStyle/>
          <a:p>
            <a:r>
              <a:rPr lang="es-ES" dirty="0"/>
              <a:t>Qué es un Patrimonio Protegido</a:t>
            </a:r>
          </a:p>
          <a:p>
            <a:endParaRPr lang="es-ES" dirty="0"/>
          </a:p>
          <a:p>
            <a:pPr marL="171450" indent="-171450" algn="just">
              <a:buFont typeface="Arial" panose="020B0604020202020204" pitchFamily="34" charset="0"/>
              <a:buChar char="•"/>
            </a:pPr>
            <a:r>
              <a:rPr lang="es-ES" sz="1200" dirty="0"/>
              <a:t>Regulado a través de la Ley 41/2003.</a:t>
            </a:r>
          </a:p>
          <a:p>
            <a:pPr algn="just"/>
            <a:endParaRPr lang="es-ES" sz="1200" dirty="0"/>
          </a:p>
          <a:p>
            <a:pPr marL="171450" indent="-171450" algn="just">
              <a:buFont typeface="Arial" panose="020B0604020202020204" pitchFamily="34" charset="0"/>
              <a:buChar char="•"/>
            </a:pPr>
            <a:r>
              <a:rPr lang="es-ES" sz="1200" dirty="0"/>
              <a:t>Figura jurídica  destinada a dotar de seguridad económica a las personas con discapacidad mediante la creación de una masa patrimonial afecta ala satisfacción de sus necesidades vitales.</a:t>
            </a:r>
          </a:p>
          <a:p>
            <a:pPr algn="just"/>
            <a:endParaRPr lang="es-ES" dirty="0"/>
          </a:p>
          <a:p>
            <a:pPr marL="171450" indent="-171450" algn="just">
              <a:buFont typeface="Arial" panose="020B0604020202020204" pitchFamily="34" charset="0"/>
              <a:buChar char="•"/>
            </a:pPr>
            <a:r>
              <a:rPr lang="es-ES" sz="1200" dirty="0"/>
              <a:t>Los bienes y derechos que forman parte del patrimonio se aíslan del resto del patrimonio personal de su titular-beneficiario, sometiéndolos a un régimen de administración y supervisión especifico.</a:t>
            </a:r>
          </a:p>
          <a:p>
            <a:pPr algn="just"/>
            <a:endParaRPr lang="es-ES" sz="1200" dirty="0"/>
          </a:p>
          <a:p>
            <a:pPr marL="171450" indent="-171450" algn="just">
              <a:buFont typeface="Arial" panose="020B0604020202020204" pitchFamily="34" charset="0"/>
              <a:buChar char="•"/>
            </a:pPr>
            <a:r>
              <a:rPr lang="es-ES" sz="1200" dirty="0"/>
              <a:t>Patrimonio de destino. Satisfacción de las necesidades vitales de sus titulares.</a:t>
            </a:r>
          </a:p>
          <a:p>
            <a:pPr algn="just"/>
            <a:endParaRPr lang="es-ES" sz="1200" dirty="0"/>
          </a:p>
          <a:p>
            <a:pPr marL="171450" indent="-171450" algn="just">
              <a:buFont typeface="Arial" panose="020B0604020202020204" pitchFamily="34" charset="0"/>
              <a:buChar char="•"/>
            </a:pPr>
            <a:r>
              <a:rPr lang="es-ES" sz="1200" dirty="0"/>
              <a:t>Carece de personalidad jurídica propia.</a:t>
            </a:r>
          </a:p>
          <a:p>
            <a:pPr algn="just"/>
            <a:endParaRPr lang="es-ES" sz="1200" dirty="0"/>
          </a:p>
          <a:p>
            <a:endParaRPr lang="es-ES" sz="1200" dirty="0"/>
          </a:p>
          <a:p>
            <a:endParaRPr lang="es-ES" dirty="0"/>
          </a:p>
          <a:p>
            <a:endParaRPr lang="es-ES" dirty="0"/>
          </a:p>
        </p:txBody>
      </p:sp>
    </p:spTree>
    <p:extLst>
      <p:ext uri="{BB962C8B-B14F-4D97-AF65-F5344CB8AC3E}">
        <p14:creationId xmlns:p14="http://schemas.microsoft.com/office/powerpoint/2010/main" val="11070236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1268</TotalTime>
  <Words>4567</Words>
  <Application>Microsoft Office PowerPoint</Application>
  <PresentationFormat>Presentación en pantalla (16:9)</PresentationFormat>
  <Paragraphs>1088</Paragraphs>
  <Slides>36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36</vt:i4>
      </vt:variant>
    </vt:vector>
  </HeadingPairs>
  <TitlesOfParts>
    <vt:vector size="3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chus imac</dc:creator>
  <cp:lastModifiedBy>PC-3</cp:lastModifiedBy>
  <cp:revision>79</cp:revision>
  <cp:lastPrinted>2018-11-25T20:05:53Z</cp:lastPrinted>
  <dcterms:created xsi:type="dcterms:W3CDTF">2016-10-31T10:25:25Z</dcterms:created>
  <dcterms:modified xsi:type="dcterms:W3CDTF">2018-11-25T20:06:49Z</dcterms:modified>
</cp:coreProperties>
</file>