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3" r:id="rId2"/>
  </p:sldMasterIdLst>
  <p:notesMasterIdLst>
    <p:notesMasterId r:id="rId37"/>
  </p:notesMasterIdLst>
  <p:handoutMasterIdLst>
    <p:handoutMasterId r:id="rId38"/>
  </p:handoutMasterIdLst>
  <p:sldIdLst>
    <p:sldId id="256" r:id="rId3"/>
    <p:sldId id="297" r:id="rId4"/>
    <p:sldId id="298"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20" r:id="rId26"/>
    <p:sldId id="321" r:id="rId27"/>
    <p:sldId id="322" r:id="rId28"/>
    <p:sldId id="323" r:id="rId29"/>
    <p:sldId id="324" r:id="rId30"/>
    <p:sldId id="325" r:id="rId31"/>
    <p:sldId id="326" r:id="rId32"/>
    <p:sldId id="327" r:id="rId33"/>
    <p:sldId id="328" r:id="rId34"/>
    <p:sldId id="329" r:id="rId35"/>
    <p:sldId id="258" r:id="rId36"/>
  </p:sldIdLst>
  <p:sldSz cx="9144000" cy="5143500" type="screen16x9"/>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4636"/>
  </p:normalViewPr>
  <p:slideViewPr>
    <p:cSldViewPr snapToGrid="0" snapToObjects="1">
      <p:cViewPr>
        <p:scale>
          <a:sx n="75" d="100"/>
          <a:sy n="75" d="100"/>
        </p:scale>
        <p:origin x="-1152" y="-276"/>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2D91C4-6923-4479-96E1-785C65540D15}" type="datetimeFigureOut">
              <a:rPr lang="es-ES" smtClean="0"/>
              <a:t>23/11/2018</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580B3AC-6961-46E8-A0EF-376778862823}" type="slidenum">
              <a:rPr lang="es-ES" smtClean="0"/>
              <a:t>‹Nº›</a:t>
            </a:fld>
            <a:endParaRPr lang="es-ES"/>
          </a:p>
        </p:txBody>
      </p:sp>
    </p:spTree>
    <p:extLst>
      <p:ext uri="{BB962C8B-B14F-4D97-AF65-F5344CB8AC3E}">
        <p14:creationId xmlns:p14="http://schemas.microsoft.com/office/powerpoint/2010/main" val="488469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4280F-BBA0-4754-AB05-9A365C4473D6}" type="datetimeFigureOut">
              <a:rPr lang="es-ES" smtClean="0"/>
              <a:t>23/11/2018</a:t>
            </a:fld>
            <a:endParaRPr lang="es-ES"/>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4B959D-C73D-4556-A422-1CC0CB340A51}" type="slidenum">
              <a:rPr lang="es-ES" smtClean="0"/>
              <a:t>‹Nº›</a:t>
            </a:fld>
            <a:endParaRPr lang="es-ES"/>
          </a:p>
        </p:txBody>
      </p:sp>
    </p:spTree>
    <p:extLst>
      <p:ext uri="{BB962C8B-B14F-4D97-AF65-F5344CB8AC3E}">
        <p14:creationId xmlns:p14="http://schemas.microsoft.com/office/powerpoint/2010/main" val="3794590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594B959D-C73D-4556-A422-1CC0CB340A51}" type="slidenum">
              <a:rPr lang="es-ES" smtClean="0"/>
              <a:t>1</a:t>
            </a:fld>
            <a:endParaRPr lang="es-ES"/>
          </a:p>
        </p:txBody>
      </p:sp>
    </p:spTree>
    <p:extLst>
      <p:ext uri="{BB962C8B-B14F-4D97-AF65-F5344CB8AC3E}">
        <p14:creationId xmlns:p14="http://schemas.microsoft.com/office/powerpoint/2010/main" val="34749652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p:spTree>
      <p:nvGrpSpPr>
        <p:cNvPr id="1" name=""/>
        <p:cNvGrpSpPr/>
        <p:nvPr/>
      </p:nvGrpSpPr>
      <p:grpSpPr>
        <a:xfrm>
          <a:off x="0" y="0"/>
          <a:ext cx="0" cy="0"/>
          <a:chOff x="0" y="0"/>
          <a:chExt cx="0" cy="0"/>
        </a:xfrm>
      </p:grpSpPr>
      <p:pic>
        <p:nvPicPr>
          <p:cNvPr id="7" name="Imagen 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1291" cy="5143500"/>
          </a:xfrm>
          <a:prstGeom prst="rect">
            <a:avLst/>
          </a:prstGeom>
        </p:spPr>
      </p:pic>
      <p:sp>
        <p:nvSpPr>
          <p:cNvPr id="2" name="1 Marcador de fecha"/>
          <p:cNvSpPr>
            <a:spLocks noGrp="1"/>
          </p:cNvSpPr>
          <p:nvPr>
            <p:ph type="dt" sz="half" idx="10"/>
          </p:nvPr>
        </p:nvSpPr>
        <p:spPr/>
        <p:txBody>
          <a:bodyPr/>
          <a:lstStyle/>
          <a:p>
            <a:endParaRPr lang="es-ES" dirty="0"/>
          </a:p>
        </p:txBody>
      </p:sp>
      <p:sp>
        <p:nvSpPr>
          <p:cNvPr id="3" name="2 Marcador de pie de página"/>
          <p:cNvSpPr>
            <a:spLocks noGrp="1"/>
          </p:cNvSpPr>
          <p:nvPr>
            <p:ph type="ftr" sz="quarter" idx="11"/>
          </p:nvPr>
        </p:nvSpPr>
        <p:spPr/>
        <p:txBody>
          <a:bodyPr/>
          <a:lstStyle/>
          <a:p>
            <a:endParaRPr lang="es-ES"/>
          </a:p>
        </p:txBody>
      </p:sp>
    </p:spTree>
    <p:extLst>
      <p:ext uri="{BB962C8B-B14F-4D97-AF65-F5344CB8AC3E}">
        <p14:creationId xmlns:p14="http://schemas.microsoft.com/office/powerpoint/2010/main" val="24612173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0450"/>
            <a:ext cx="5486400" cy="425054"/>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906791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166979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05979"/>
            <a:ext cx="2057400" cy="4388644"/>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05979"/>
            <a:ext cx="6019800" cy="4388644"/>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89333393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8613"/>
            <a:ext cx="7772400" cy="11017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41CD631-2E0D-4E7C-96CD-E42C85958EE7}" type="datetimeFigureOut">
              <a:rPr lang="es-ES" smtClean="0"/>
              <a:t>23/11/2018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1648170-8982-46FB-B841-6B6C532CC8E3}" type="slidenum">
              <a:rPr lang="es-ES" smtClean="0"/>
              <a:t>‹Nº›</a:t>
            </a:fld>
            <a:endParaRPr lang="es-ES"/>
          </a:p>
        </p:txBody>
      </p:sp>
    </p:spTree>
    <p:extLst>
      <p:ext uri="{BB962C8B-B14F-4D97-AF65-F5344CB8AC3E}">
        <p14:creationId xmlns:p14="http://schemas.microsoft.com/office/powerpoint/2010/main" val="2809290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41CD631-2E0D-4E7C-96CD-E42C85958EE7}" type="datetimeFigureOut">
              <a:rPr lang="es-ES" smtClean="0"/>
              <a:t>23/11/2018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1648170-8982-46FB-B841-6B6C532CC8E3}" type="slidenum">
              <a:rPr lang="es-ES" smtClean="0"/>
              <a:t>‹Nº›</a:t>
            </a:fld>
            <a:endParaRPr lang="es-ES"/>
          </a:p>
        </p:txBody>
      </p:sp>
    </p:spTree>
    <p:extLst>
      <p:ext uri="{BB962C8B-B14F-4D97-AF65-F5344CB8AC3E}">
        <p14:creationId xmlns:p14="http://schemas.microsoft.com/office/powerpoint/2010/main" val="2706571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5"/>
            <a:ext cx="7772400" cy="1022350"/>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41CD631-2E0D-4E7C-96CD-E42C85958EE7}" type="datetimeFigureOut">
              <a:rPr lang="es-ES" smtClean="0"/>
              <a:t>23/11/2018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1648170-8982-46FB-B841-6B6C532CC8E3}" type="slidenum">
              <a:rPr lang="es-ES" smtClean="0"/>
              <a:t>‹Nº›</a:t>
            </a:fld>
            <a:endParaRPr lang="es-ES"/>
          </a:p>
        </p:txBody>
      </p:sp>
    </p:spTree>
    <p:extLst>
      <p:ext uri="{BB962C8B-B14F-4D97-AF65-F5344CB8AC3E}">
        <p14:creationId xmlns:p14="http://schemas.microsoft.com/office/powerpoint/2010/main" val="2809470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41CD631-2E0D-4E7C-96CD-E42C85958EE7}" type="datetimeFigureOut">
              <a:rPr lang="es-ES" smtClean="0"/>
              <a:t>23/11/2018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1648170-8982-46FB-B841-6B6C532CC8E3}" type="slidenum">
              <a:rPr lang="es-ES" smtClean="0"/>
              <a:t>‹Nº›</a:t>
            </a:fld>
            <a:endParaRPr lang="es-ES"/>
          </a:p>
        </p:txBody>
      </p:sp>
    </p:spTree>
    <p:extLst>
      <p:ext uri="{BB962C8B-B14F-4D97-AF65-F5344CB8AC3E}">
        <p14:creationId xmlns:p14="http://schemas.microsoft.com/office/powerpoint/2010/main" val="2130371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41CD631-2E0D-4E7C-96CD-E42C85958EE7}" type="datetimeFigureOut">
              <a:rPr lang="es-ES" smtClean="0"/>
              <a:t>23/11/2018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1648170-8982-46FB-B841-6B6C532CC8E3}" type="slidenum">
              <a:rPr lang="es-ES" smtClean="0"/>
              <a:t>‹Nº›</a:t>
            </a:fld>
            <a:endParaRPr lang="es-ES"/>
          </a:p>
        </p:txBody>
      </p:sp>
    </p:spTree>
    <p:extLst>
      <p:ext uri="{BB962C8B-B14F-4D97-AF65-F5344CB8AC3E}">
        <p14:creationId xmlns:p14="http://schemas.microsoft.com/office/powerpoint/2010/main" val="22324797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41CD631-2E0D-4E7C-96CD-E42C85958EE7}" type="datetimeFigureOut">
              <a:rPr lang="es-ES" smtClean="0"/>
              <a:t>23/11/2018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1648170-8982-46FB-B841-6B6C532CC8E3}" type="slidenum">
              <a:rPr lang="es-ES" smtClean="0"/>
              <a:t>‹Nº›</a:t>
            </a:fld>
            <a:endParaRPr lang="es-ES"/>
          </a:p>
        </p:txBody>
      </p:sp>
    </p:spTree>
    <p:extLst>
      <p:ext uri="{BB962C8B-B14F-4D97-AF65-F5344CB8AC3E}">
        <p14:creationId xmlns:p14="http://schemas.microsoft.com/office/powerpoint/2010/main" val="8347610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41CD631-2E0D-4E7C-96CD-E42C85958EE7}" type="datetimeFigureOut">
              <a:rPr lang="es-ES" smtClean="0"/>
              <a:t>23/11/2018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1648170-8982-46FB-B841-6B6C532CC8E3}" type="slidenum">
              <a:rPr lang="es-ES" smtClean="0"/>
              <a:t>‹Nº›</a:t>
            </a:fld>
            <a:endParaRPr lang="es-ES"/>
          </a:p>
        </p:txBody>
      </p:sp>
    </p:spTree>
    <p:extLst>
      <p:ext uri="{BB962C8B-B14F-4D97-AF65-F5344CB8AC3E}">
        <p14:creationId xmlns:p14="http://schemas.microsoft.com/office/powerpoint/2010/main" val="211361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pic>
        <p:nvPicPr>
          <p:cNvPr id="6" name="Imagen 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9" name="8 Marcador de texto"/>
          <p:cNvSpPr>
            <a:spLocks noGrp="1"/>
          </p:cNvSpPr>
          <p:nvPr>
            <p:ph type="body" sz="quarter" idx="10"/>
          </p:nvPr>
        </p:nvSpPr>
        <p:spPr>
          <a:xfrm>
            <a:off x="634482" y="1063625"/>
            <a:ext cx="7912359" cy="1287689"/>
          </a:xfrm>
        </p:spPr>
        <p:txBody>
          <a:bodyPr>
            <a:noAutofit/>
          </a:bodyPr>
          <a:lstStyle>
            <a:lvl1pPr marL="0" indent="0">
              <a:buClrTx/>
              <a:buFont typeface="Wingdings" panose="05000000000000000000" pitchFamily="2" charset="2"/>
              <a:buNone/>
              <a:defRPr sz="1800">
                <a:latin typeface="Arial" panose="020B0604020202020204" pitchFamily="34" charset="0"/>
                <a:cs typeface="Arial" panose="020B0604020202020204" pitchFamily="34" charset="0"/>
              </a:defRPr>
            </a:lvl1pPr>
            <a:lvl2pPr marL="742950" indent="-285750">
              <a:buFont typeface="Wingdings" panose="05000000000000000000" pitchFamily="2" charset="2"/>
              <a:buChar char="v"/>
              <a:defRPr sz="1600">
                <a:latin typeface="Arial" panose="020B0604020202020204" pitchFamily="34" charset="0"/>
                <a:cs typeface="Arial" panose="020B0604020202020204" pitchFamily="34" charset="0"/>
              </a:defRPr>
            </a:lvl2pPr>
            <a:lvl3pPr marL="1143000" indent="-228600">
              <a:buFont typeface="Wingdings" panose="05000000000000000000" pitchFamily="2" charset="2"/>
              <a:buChar char="Ø"/>
              <a:defRPr sz="1400">
                <a:latin typeface="Arial" panose="020B0604020202020204" pitchFamily="34" charset="0"/>
                <a:cs typeface="Arial" panose="020B0604020202020204" pitchFamily="34" charset="0"/>
              </a:defRPr>
            </a:lvl3pPr>
            <a:lvl4pPr marL="1600200" indent="-228600">
              <a:buFont typeface="Wingdings" panose="05000000000000000000" pitchFamily="2" charset="2"/>
              <a:buChar char="ü"/>
              <a:defRPr sz="1200">
                <a:latin typeface="Arial" panose="020B0604020202020204" pitchFamily="34" charset="0"/>
                <a:cs typeface="Arial" panose="020B0604020202020204" pitchFamily="34" charset="0"/>
              </a:defRPr>
            </a:lvl4pPr>
            <a:lvl5pPr marL="2057400" indent="-228600">
              <a:buFont typeface="Wingdings" panose="05000000000000000000" pitchFamily="2" charset="2"/>
              <a:buChar char="§"/>
              <a:defRPr sz="1000">
                <a:latin typeface="Arial" panose="020B0604020202020204" pitchFamily="34" charset="0"/>
                <a:cs typeface="Arial" panose="020B0604020202020204" pitchFamily="34" charset="0"/>
              </a:defRPr>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5" name="4 Marcador de fecha"/>
          <p:cNvSpPr>
            <a:spLocks noGrp="1"/>
          </p:cNvSpPr>
          <p:nvPr>
            <p:ph type="dt" sz="half" idx="11"/>
          </p:nvPr>
        </p:nvSpPr>
        <p:spPr/>
        <p:txBody>
          <a:bodyPr/>
          <a:lstStyle/>
          <a:p>
            <a:endParaRPr lang="es-ES" dirty="0"/>
          </a:p>
        </p:txBody>
      </p:sp>
      <p:sp>
        <p:nvSpPr>
          <p:cNvPr id="7" name="6 Marcador de pie de página"/>
          <p:cNvSpPr>
            <a:spLocks noGrp="1"/>
          </p:cNvSpPr>
          <p:nvPr>
            <p:ph type="ftr" sz="quarter" idx="12"/>
          </p:nvPr>
        </p:nvSpPr>
        <p:spPr/>
        <p:txBody>
          <a:bodyPr/>
          <a:lstStyle/>
          <a:p>
            <a:endParaRPr lang="es-ES"/>
          </a:p>
        </p:txBody>
      </p:sp>
      <p:sp>
        <p:nvSpPr>
          <p:cNvPr id="8" name="7 Marcador de número de diapositiva"/>
          <p:cNvSpPr>
            <a:spLocks noGrp="1"/>
          </p:cNvSpPr>
          <p:nvPr>
            <p:ph type="sldNum" sz="quarter" idx="13"/>
          </p:nvPr>
        </p:nvSpPr>
        <p:spPr/>
        <p:txBody>
          <a:bodyPr/>
          <a:lstStyle/>
          <a:p>
            <a:fld id="{CB9ECAAF-2746-F845-8900-213CC5C930FE}" type="slidenum">
              <a:rPr lang="es-ES" smtClean="0"/>
              <a:t>‹Nº›</a:t>
            </a:fld>
            <a:endParaRPr lang="es-ES" dirty="0"/>
          </a:p>
        </p:txBody>
      </p:sp>
    </p:spTree>
    <p:extLst>
      <p:ext uri="{BB962C8B-B14F-4D97-AF65-F5344CB8AC3E}">
        <p14:creationId xmlns:p14="http://schemas.microsoft.com/office/powerpoint/2010/main" val="81017408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4788"/>
            <a:ext cx="3008313" cy="871537"/>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41CD631-2E0D-4E7C-96CD-E42C85958EE7}" type="datetimeFigureOut">
              <a:rPr lang="es-ES" smtClean="0"/>
              <a:t>23/11/2018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1648170-8982-46FB-B841-6B6C532CC8E3}" type="slidenum">
              <a:rPr lang="es-ES" smtClean="0"/>
              <a:t>‹Nº›</a:t>
            </a:fld>
            <a:endParaRPr lang="es-ES"/>
          </a:p>
        </p:txBody>
      </p:sp>
    </p:spTree>
    <p:extLst>
      <p:ext uri="{BB962C8B-B14F-4D97-AF65-F5344CB8AC3E}">
        <p14:creationId xmlns:p14="http://schemas.microsoft.com/office/powerpoint/2010/main" val="15003005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450"/>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41CD631-2E0D-4E7C-96CD-E42C85958EE7}" type="datetimeFigureOut">
              <a:rPr lang="es-ES" smtClean="0"/>
              <a:t>23/11/2018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1648170-8982-46FB-B841-6B6C532CC8E3}" type="slidenum">
              <a:rPr lang="es-ES" smtClean="0"/>
              <a:t>‹Nº›</a:t>
            </a:fld>
            <a:endParaRPr lang="es-ES"/>
          </a:p>
        </p:txBody>
      </p:sp>
    </p:spTree>
    <p:extLst>
      <p:ext uri="{BB962C8B-B14F-4D97-AF65-F5344CB8AC3E}">
        <p14:creationId xmlns:p14="http://schemas.microsoft.com/office/powerpoint/2010/main" val="6870158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41CD631-2E0D-4E7C-96CD-E42C85958EE7}" type="datetimeFigureOut">
              <a:rPr lang="es-ES" smtClean="0"/>
              <a:t>23/11/2018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1648170-8982-46FB-B841-6B6C532CC8E3}" type="slidenum">
              <a:rPr lang="es-ES" smtClean="0"/>
              <a:t>‹Nº›</a:t>
            </a:fld>
            <a:endParaRPr lang="es-ES"/>
          </a:p>
        </p:txBody>
      </p:sp>
    </p:spTree>
    <p:extLst>
      <p:ext uri="{BB962C8B-B14F-4D97-AF65-F5344CB8AC3E}">
        <p14:creationId xmlns:p14="http://schemas.microsoft.com/office/powerpoint/2010/main" val="23367165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06375"/>
            <a:ext cx="2057400" cy="438785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06375"/>
            <a:ext cx="6019800" cy="43878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41CD631-2E0D-4E7C-96CD-E42C85958EE7}" type="datetimeFigureOut">
              <a:rPr lang="es-ES" smtClean="0"/>
              <a:t>23/11/2018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1648170-8982-46FB-B841-6B6C532CC8E3}" type="slidenum">
              <a:rPr lang="es-ES" smtClean="0"/>
              <a:t>‹Nº›</a:t>
            </a:fld>
            <a:endParaRPr lang="es-ES"/>
          </a:p>
        </p:txBody>
      </p:sp>
    </p:spTree>
    <p:extLst>
      <p:ext uri="{BB962C8B-B14F-4D97-AF65-F5344CB8AC3E}">
        <p14:creationId xmlns:p14="http://schemas.microsoft.com/office/powerpoint/2010/main" val="1646611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pic>
        <p:nvPicPr>
          <p:cNvPr id="7" name="Imagen 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1291" cy="5143500"/>
          </a:xfrm>
          <a:prstGeom prst="rect">
            <a:avLst/>
          </a:prstGeom>
        </p:spPr>
      </p:pic>
      <p:sp>
        <p:nvSpPr>
          <p:cNvPr id="2" name="1 CuadroTexto"/>
          <p:cNvSpPr txBox="1"/>
          <p:nvPr userDrawn="1"/>
        </p:nvSpPr>
        <p:spPr>
          <a:xfrm>
            <a:off x="2873829" y="2893401"/>
            <a:ext cx="3396343" cy="830997"/>
          </a:xfrm>
          <a:prstGeom prst="rect">
            <a:avLst/>
          </a:prstGeom>
          <a:noFill/>
        </p:spPr>
        <p:txBody>
          <a:bodyPr wrap="square" rtlCol="0">
            <a:prstTxWarp prst="textChevron">
              <a:avLst/>
            </a:prstTxWarp>
            <a:spAutoFit/>
          </a:bodyPr>
          <a:lstStyle/>
          <a:p>
            <a:r>
              <a:rPr lang="es-ES" sz="4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GRACIAS</a:t>
            </a:r>
            <a:endParaRPr lang="es-E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19697114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5176"/>
            <a:ext cx="7772400" cy="1021556"/>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9431779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17883150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120693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91305645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31250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04787"/>
            <a:ext cx="3008313" cy="871538"/>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6876448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S" dirty="0"/>
          </a:p>
        </p:txBody>
      </p:sp>
      <p:sp>
        <p:nvSpPr>
          <p:cNvPr id="5" name="Marcador de pie de página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9ECAAF-2746-F845-8900-213CC5C930FE}" type="slidenum">
              <a:rPr lang="es-ES" smtClean="0"/>
              <a:t>‹Nº›</a:t>
            </a:fld>
            <a:endParaRPr lang="es-ES" dirty="0"/>
          </a:p>
        </p:txBody>
      </p:sp>
    </p:spTree>
    <p:extLst>
      <p:ext uri="{BB962C8B-B14F-4D97-AF65-F5344CB8AC3E}">
        <p14:creationId xmlns:p14="http://schemas.microsoft.com/office/powerpoint/2010/main" val="1983373579"/>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F41CD631-2E0D-4E7C-96CD-E42C85958EE7}" type="datetimeFigureOut">
              <a:rPr lang="es-ES" smtClean="0"/>
              <a:t>23/11/2018</a:t>
            </a:fld>
            <a:endParaRPr lang="es-ES"/>
          </a:p>
        </p:txBody>
      </p:sp>
      <p:sp>
        <p:nvSpPr>
          <p:cNvPr id="5" name="4 Marcador de pie de página"/>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51648170-8982-46FB-B841-6B6C532CC8E3}" type="slidenum">
              <a:rPr lang="es-ES" smtClean="0"/>
              <a:t>‹Nº›</a:t>
            </a:fld>
            <a:endParaRPr lang="es-ES"/>
          </a:p>
        </p:txBody>
      </p:sp>
    </p:spTree>
    <p:extLst>
      <p:ext uri="{BB962C8B-B14F-4D97-AF65-F5344CB8AC3E}">
        <p14:creationId xmlns:p14="http://schemas.microsoft.com/office/powerpoint/2010/main" val="395183409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623166" y="3881600"/>
            <a:ext cx="5543854" cy="677108"/>
          </a:xfrm>
          <a:prstGeom prst="rect">
            <a:avLst/>
          </a:prstGeom>
          <a:noFill/>
        </p:spPr>
        <p:txBody>
          <a:bodyPr wrap="square" rtlCol="0">
            <a:spAutoFit/>
          </a:bodyPr>
          <a:lstStyle/>
          <a:p>
            <a:pPr algn="ctr"/>
            <a:r>
              <a:rPr lang="es-ES" sz="2200" dirty="0" smtClean="0"/>
              <a:t>José Mª Pérez Martínez</a:t>
            </a:r>
            <a:endParaRPr lang="es-ES" sz="2200" dirty="0"/>
          </a:p>
          <a:p>
            <a:pPr algn="ctr"/>
            <a:r>
              <a:rPr lang="es-ES" sz="1600" dirty="0" smtClean="0"/>
              <a:t>Inspector de Hacienda del Estado</a:t>
            </a:r>
            <a:endParaRPr lang="es-ES" sz="1600" dirty="0"/>
          </a:p>
        </p:txBody>
      </p:sp>
      <p:sp>
        <p:nvSpPr>
          <p:cNvPr id="6" name="CuadroTexto 5"/>
          <p:cNvSpPr txBox="1"/>
          <p:nvPr/>
        </p:nvSpPr>
        <p:spPr>
          <a:xfrm>
            <a:off x="2103955" y="2799192"/>
            <a:ext cx="4582275" cy="461665"/>
          </a:xfrm>
          <a:prstGeom prst="rect">
            <a:avLst/>
          </a:prstGeom>
          <a:noFill/>
        </p:spPr>
        <p:txBody>
          <a:bodyPr wrap="square" rtlCol="0">
            <a:spAutoFit/>
          </a:bodyPr>
          <a:lstStyle/>
          <a:p>
            <a:pPr algn="ctr"/>
            <a:r>
              <a:rPr lang="es-ES_tradnl" sz="2400" dirty="0" smtClean="0">
                <a:latin typeface="Arial" panose="020B0604020202020204" pitchFamily="34" charset="0"/>
                <a:cs typeface="Arial" panose="020B0604020202020204" pitchFamily="34" charset="0"/>
              </a:rPr>
              <a:t>EL IVA QUE VIENE</a:t>
            </a:r>
            <a:endParaRPr lang="es-ES_trad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2146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10</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pPr algn="just"/>
            <a:r>
              <a:rPr lang="es-ES" sz="1600" b="1" dirty="0" smtClean="0"/>
              <a:t>AMPLIACION DEL SISTEMA DE MINIVENTANILLA UNICA (MOSS).(1.1.2021)</a:t>
            </a:r>
          </a:p>
          <a:p>
            <a:pPr algn="just"/>
            <a:endParaRPr lang="es-ES" sz="1600" dirty="0" smtClean="0"/>
          </a:p>
          <a:p>
            <a:pPr marL="285750" indent="-285750" algn="just">
              <a:buFont typeface="Wingdings" panose="05000000000000000000" pitchFamily="2" charset="2"/>
              <a:buChar char="v"/>
            </a:pPr>
            <a:r>
              <a:rPr lang="es-ES" sz="1500" dirty="0" smtClean="0"/>
              <a:t>Se crea un nuevo régimen al que podrá aplicarse también el sistema MOSS: </a:t>
            </a:r>
            <a:r>
              <a:rPr lang="es-ES" sz="1500" b="1" dirty="0" smtClean="0"/>
              <a:t>Ventas distancia de bienes importados de terceros países o terceros territorios</a:t>
            </a:r>
            <a:r>
              <a:rPr lang="es-ES" sz="1500" dirty="0" smtClean="0"/>
              <a:t>.</a:t>
            </a:r>
          </a:p>
          <a:p>
            <a:pPr marL="1028700" lvl="1" algn="just">
              <a:buFont typeface="Wingdings" panose="05000000000000000000" pitchFamily="2" charset="2"/>
              <a:buChar char="Ø"/>
            </a:pPr>
            <a:r>
              <a:rPr lang="es-ES" sz="1300" dirty="0" smtClean="0"/>
              <a:t>Según el Art14.4.2  la Directiva se definen como los </a:t>
            </a:r>
            <a:r>
              <a:rPr lang="es-ES" sz="1300" b="1" dirty="0" smtClean="0"/>
              <a:t>suministros</a:t>
            </a:r>
            <a:r>
              <a:rPr lang="es-ES" sz="1300" dirty="0" smtClean="0"/>
              <a:t> de bienes expedidos o </a:t>
            </a:r>
            <a:r>
              <a:rPr lang="es-ES" sz="1300" b="1" dirty="0" smtClean="0"/>
              <a:t>transportados a partir de un tercer territorio o tercer país </a:t>
            </a:r>
            <a:r>
              <a:rPr lang="es-ES" sz="1300" dirty="0" smtClean="0"/>
              <a:t>con destino a un cliente situado en un EM cuando se cumplan:</a:t>
            </a:r>
          </a:p>
          <a:p>
            <a:pPr marL="1428750" lvl="2" algn="just">
              <a:buFont typeface="Wingdings" panose="05000000000000000000" pitchFamily="2" charset="2"/>
              <a:buChar char="ü"/>
            </a:pPr>
            <a:r>
              <a:rPr lang="es-ES" sz="1200" dirty="0"/>
              <a:t>Que los bienes </a:t>
            </a:r>
            <a:r>
              <a:rPr lang="es-ES" sz="1200" b="1" dirty="0"/>
              <a:t>no</a:t>
            </a:r>
            <a:r>
              <a:rPr lang="es-ES" sz="1200" dirty="0"/>
              <a:t> sean </a:t>
            </a:r>
            <a:r>
              <a:rPr lang="es-ES" sz="1200" b="1" dirty="0"/>
              <a:t>MT Nuevos </a:t>
            </a:r>
            <a:r>
              <a:rPr lang="es-ES" sz="1200" dirty="0"/>
              <a:t>ni entregados previa </a:t>
            </a:r>
            <a:r>
              <a:rPr lang="es-ES" sz="1200" b="1" dirty="0"/>
              <a:t>instalación o montaje</a:t>
            </a:r>
            <a:r>
              <a:rPr lang="es-ES" sz="1200" dirty="0"/>
              <a:t>.</a:t>
            </a:r>
          </a:p>
          <a:p>
            <a:pPr marL="1428750" lvl="2" algn="just">
              <a:buFont typeface="Wingdings" panose="05000000000000000000" pitchFamily="2" charset="2"/>
              <a:buChar char="ü"/>
            </a:pPr>
            <a:r>
              <a:rPr lang="es-ES" sz="1200" dirty="0"/>
              <a:t>Que la E. de bienes se efectúe para </a:t>
            </a:r>
            <a:r>
              <a:rPr lang="es-ES" sz="1200" b="1" dirty="0"/>
              <a:t>un SP o una persona jurídica no SP </a:t>
            </a:r>
            <a:r>
              <a:rPr lang="es-ES" sz="1200" dirty="0"/>
              <a:t>cuyas AIB no estén sujetas al IVA o para </a:t>
            </a:r>
            <a:r>
              <a:rPr lang="es-ES" sz="1200" b="1" dirty="0"/>
              <a:t>particulares</a:t>
            </a:r>
            <a:r>
              <a:rPr lang="es-ES" sz="1200" b="1" dirty="0" smtClean="0"/>
              <a:t>.</a:t>
            </a:r>
          </a:p>
          <a:p>
            <a:pPr marL="1428750" lvl="2" algn="just">
              <a:buFont typeface="Wingdings" panose="05000000000000000000" pitchFamily="2" charset="2"/>
              <a:buChar char="ü"/>
            </a:pPr>
            <a:r>
              <a:rPr lang="es-ES" sz="1200" dirty="0" smtClean="0"/>
              <a:t>Que el </a:t>
            </a:r>
            <a:r>
              <a:rPr lang="es-ES" sz="1200" b="1" dirty="0" smtClean="0"/>
              <a:t>valor intrínseco no exceda de 150€.</a:t>
            </a:r>
            <a:endParaRPr lang="es-ES" sz="1200" dirty="0" smtClean="0"/>
          </a:p>
          <a:p>
            <a:pPr marL="1428750" lvl="2" algn="just">
              <a:buFont typeface="Wingdings" panose="05000000000000000000" pitchFamily="2" charset="2"/>
              <a:buChar char="ü"/>
            </a:pPr>
            <a:r>
              <a:rPr lang="es-ES" sz="1200" dirty="0" smtClean="0"/>
              <a:t>Se aplica a </a:t>
            </a:r>
            <a:r>
              <a:rPr lang="es-ES" sz="1200" b="1" dirty="0" smtClean="0"/>
              <a:t>opción</a:t>
            </a:r>
            <a:r>
              <a:rPr lang="es-ES" sz="1200" dirty="0" smtClean="0"/>
              <a:t> del SP y </a:t>
            </a:r>
            <a:r>
              <a:rPr lang="es-ES" sz="1200" b="1" dirty="0" smtClean="0"/>
              <a:t>no</a:t>
            </a:r>
            <a:r>
              <a:rPr lang="es-ES" sz="1200" dirty="0" smtClean="0"/>
              <a:t> es aplicable a bienes </a:t>
            </a:r>
            <a:r>
              <a:rPr lang="es-ES" sz="1200" b="1" dirty="0" smtClean="0"/>
              <a:t>sujetos a IIEE.</a:t>
            </a:r>
          </a:p>
          <a:p>
            <a:pPr marL="1428750" lvl="2" algn="just">
              <a:buFont typeface="Wingdings" panose="05000000000000000000" pitchFamily="2" charset="2"/>
              <a:buChar char="ü"/>
            </a:pPr>
            <a:r>
              <a:rPr lang="es-ES" sz="1200" dirty="0" smtClean="0"/>
              <a:t>Se introduce </a:t>
            </a:r>
            <a:r>
              <a:rPr lang="es-ES" sz="1200" b="1" dirty="0" smtClean="0"/>
              <a:t>una exención a la importación de estos bienes</a:t>
            </a:r>
            <a:r>
              <a:rPr lang="es-ES" sz="1200" b="1" dirty="0"/>
              <a:t> </a:t>
            </a:r>
            <a:r>
              <a:rPr lang="es-ES" sz="1200" b="1" dirty="0" smtClean="0"/>
              <a:t>(evita doble imposición).</a:t>
            </a:r>
            <a:endParaRPr lang="es-ES" sz="1200" b="1" dirty="0"/>
          </a:p>
          <a:p>
            <a:pPr marL="285750" indent="-285750" algn="just">
              <a:buFont typeface="Wingdings" panose="05000000000000000000" pitchFamily="2" charset="2"/>
              <a:buChar char="v"/>
            </a:pPr>
            <a:endParaRPr lang="es-ES" dirty="0"/>
          </a:p>
        </p:txBody>
      </p:sp>
    </p:spTree>
    <p:extLst>
      <p:ext uri="{BB962C8B-B14F-4D97-AF65-F5344CB8AC3E}">
        <p14:creationId xmlns:p14="http://schemas.microsoft.com/office/powerpoint/2010/main" val="2604396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11</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pPr algn="just"/>
            <a:r>
              <a:rPr lang="es-ES" sz="1600" b="1" dirty="0" smtClean="0"/>
              <a:t>AMPLIACION DEL SISTEMA DE MINIVENTANILLA UNICA (MOSS).(1.1.2021)</a:t>
            </a:r>
          </a:p>
          <a:p>
            <a:pPr algn="just"/>
            <a:endParaRPr lang="es-ES" sz="1600" dirty="0" smtClean="0"/>
          </a:p>
          <a:p>
            <a:pPr marL="285750" indent="-285750" algn="just">
              <a:buFont typeface="Wingdings" panose="05000000000000000000" pitchFamily="2" charset="2"/>
              <a:buChar char="v"/>
            </a:pPr>
            <a:r>
              <a:rPr lang="es-ES" sz="1500" dirty="0" smtClean="0"/>
              <a:t>Cuando </a:t>
            </a:r>
            <a:r>
              <a:rPr lang="es-ES" sz="1500" b="1" dirty="0" smtClean="0"/>
              <a:t>no se opte </a:t>
            </a:r>
            <a:r>
              <a:rPr lang="es-ES" sz="1500" dirty="0" smtClean="0"/>
              <a:t>por el sistema MOSS , la Directiva introduce un </a:t>
            </a:r>
            <a:r>
              <a:rPr lang="es-ES" sz="1500" b="1" dirty="0" smtClean="0"/>
              <a:t>régimen especial para la declaración y liquidación</a:t>
            </a:r>
            <a:r>
              <a:rPr lang="es-ES" sz="1500" dirty="0" smtClean="0"/>
              <a:t> para el IVA a la importación para envíos con valor intrínseco </a:t>
            </a:r>
            <a:r>
              <a:rPr lang="es-ES" sz="1500" b="1" dirty="0" smtClean="0"/>
              <a:t>menor de 150€</a:t>
            </a:r>
            <a:r>
              <a:rPr lang="es-ES" sz="1500" dirty="0" smtClean="0"/>
              <a:t>, a excepción de los sujetos a IIEE, autorizando el EM de importación a </a:t>
            </a:r>
            <a:r>
              <a:rPr lang="es-ES" sz="1500" b="1" dirty="0" smtClean="0"/>
              <a:t>la persona que presenta </a:t>
            </a:r>
            <a:r>
              <a:rPr lang="es-ES" sz="1500" dirty="0" smtClean="0"/>
              <a:t>las mercancías en la Aduana, por cuenta de la persona a la que vayan destinadas, a acogerse a dicho régimen. En este caso:</a:t>
            </a:r>
          </a:p>
          <a:p>
            <a:pPr marL="1028700" lvl="1" algn="just">
              <a:buFont typeface="Wingdings" panose="05000000000000000000" pitchFamily="2" charset="2"/>
              <a:buChar char="Ø"/>
            </a:pPr>
            <a:r>
              <a:rPr lang="es-ES" sz="1300" dirty="0" smtClean="0"/>
              <a:t>El </a:t>
            </a:r>
            <a:r>
              <a:rPr lang="es-ES" sz="1300" b="1" dirty="0" smtClean="0"/>
              <a:t>destinatario de las mercancías será el responsable </a:t>
            </a:r>
            <a:r>
              <a:rPr lang="es-ES" sz="1300" dirty="0" smtClean="0"/>
              <a:t>del pago del IVA, que será </a:t>
            </a:r>
            <a:r>
              <a:rPr lang="es-ES" sz="1300" b="1" dirty="0" smtClean="0"/>
              <a:t>recaudado</a:t>
            </a:r>
            <a:r>
              <a:rPr lang="es-ES" sz="1300" dirty="0" smtClean="0"/>
              <a:t> por  la persona que los </a:t>
            </a:r>
            <a:r>
              <a:rPr lang="es-ES" sz="1300" b="1" dirty="0" smtClean="0"/>
              <a:t>presente</a:t>
            </a:r>
            <a:r>
              <a:rPr lang="es-ES" sz="1300" dirty="0" smtClean="0"/>
              <a:t> en la Aduana.</a:t>
            </a:r>
          </a:p>
          <a:p>
            <a:pPr marL="1028700" lvl="1" algn="just">
              <a:buFont typeface="Wingdings" panose="05000000000000000000" pitchFamily="2" charset="2"/>
              <a:buChar char="Ø"/>
            </a:pPr>
            <a:r>
              <a:rPr lang="es-ES" sz="1300" dirty="0" smtClean="0"/>
              <a:t>Los EM permitirán que el IVA  se consigne </a:t>
            </a:r>
            <a:r>
              <a:rPr lang="es-ES" sz="1300" b="1" dirty="0" smtClean="0"/>
              <a:t>electrónicament</a:t>
            </a:r>
            <a:r>
              <a:rPr lang="es-ES" sz="1300" dirty="0" smtClean="0"/>
              <a:t>e en una declaración </a:t>
            </a:r>
            <a:r>
              <a:rPr lang="es-ES" sz="1300" b="1" dirty="0" smtClean="0"/>
              <a:t>mensual.</a:t>
            </a:r>
          </a:p>
          <a:p>
            <a:pPr marL="1028700" lvl="1" algn="just">
              <a:buFont typeface="Wingdings" panose="05000000000000000000" pitchFamily="2" charset="2"/>
              <a:buChar char="Ø"/>
            </a:pPr>
            <a:r>
              <a:rPr lang="es-ES" sz="1300" dirty="0" smtClean="0"/>
              <a:t>Se </a:t>
            </a:r>
            <a:r>
              <a:rPr lang="es-ES" sz="1300" b="1" dirty="0" smtClean="0"/>
              <a:t>suprime la exención a la importación de envíos de escaso valor.</a:t>
            </a:r>
            <a:endParaRPr lang="es-ES" sz="1300" b="1" dirty="0"/>
          </a:p>
        </p:txBody>
      </p:sp>
    </p:spTree>
    <p:extLst>
      <p:ext uri="{BB962C8B-B14F-4D97-AF65-F5344CB8AC3E}">
        <p14:creationId xmlns:p14="http://schemas.microsoft.com/office/powerpoint/2010/main" val="617408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12</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pPr algn="just"/>
            <a:r>
              <a:rPr lang="es-ES" sz="1600" b="1" dirty="0" smtClean="0"/>
              <a:t>AMPLIACION DEL SISTEMA DE MINIVENTANILLA UNICA (MOSS).(1.1.2021)</a:t>
            </a:r>
          </a:p>
          <a:p>
            <a:pPr marL="285750" indent="-285750" algn="just">
              <a:buFont typeface="Wingdings" panose="05000000000000000000" pitchFamily="2" charset="2"/>
              <a:buChar char="v"/>
            </a:pPr>
            <a:endParaRPr lang="es-ES" sz="1600" dirty="0" smtClean="0"/>
          </a:p>
          <a:p>
            <a:pPr marL="285750" indent="-285750" algn="just">
              <a:buFont typeface="Wingdings" panose="05000000000000000000" pitchFamily="2" charset="2"/>
              <a:buChar char="v"/>
            </a:pPr>
            <a:r>
              <a:rPr lang="es-ES" sz="1500" dirty="0" smtClean="0"/>
              <a:t>Uso de </a:t>
            </a:r>
            <a:r>
              <a:rPr lang="es-ES" sz="1500" b="1" dirty="0" smtClean="0"/>
              <a:t>interfaces electrónicos como mercados, plataformas o portales </a:t>
            </a:r>
            <a:r>
              <a:rPr lang="es-ES" sz="1500" dirty="0" smtClean="0"/>
              <a:t>que recurren a servicios de </a:t>
            </a:r>
            <a:r>
              <a:rPr lang="es-ES" sz="1500" b="1" dirty="0" smtClean="0"/>
              <a:t>almacenamiento y despacho</a:t>
            </a:r>
            <a:r>
              <a:rPr lang="es-ES" sz="1500" dirty="0" smtClean="0"/>
              <a:t> para </a:t>
            </a:r>
            <a:r>
              <a:rPr lang="es-ES" sz="1500" b="1" dirty="0" smtClean="0"/>
              <a:t>V. a distancia intracomunitarias o de terceros países.</a:t>
            </a:r>
          </a:p>
          <a:p>
            <a:pPr marL="1028700" lvl="1" algn="just">
              <a:buFont typeface="Wingdings" panose="05000000000000000000" pitchFamily="2" charset="2"/>
              <a:buChar char="Ø"/>
            </a:pPr>
            <a:r>
              <a:rPr lang="es-ES" sz="1300" dirty="0" smtClean="0"/>
              <a:t>Se considera que la existencia de un </a:t>
            </a:r>
            <a:r>
              <a:rPr lang="es-ES" sz="1300" b="1" dirty="0" smtClean="0"/>
              <a:t>responsable solidario </a:t>
            </a:r>
            <a:r>
              <a:rPr lang="es-ES" sz="1300" dirty="0" smtClean="0"/>
              <a:t>del pago del IVA distinto del deudor no basta para su percepción </a:t>
            </a:r>
            <a:r>
              <a:rPr lang="es-ES" sz="1300" b="1" dirty="0" smtClean="0"/>
              <a:t>efectiva y eficaz.</a:t>
            </a:r>
          </a:p>
          <a:p>
            <a:pPr marL="1028700" lvl="1" algn="just">
              <a:buFont typeface="Wingdings" panose="05000000000000000000" pitchFamily="2" charset="2"/>
              <a:buChar char="Ø"/>
            </a:pPr>
            <a:r>
              <a:rPr lang="es-ES" sz="1300" dirty="0" smtClean="0"/>
              <a:t>Es necesario que los </a:t>
            </a:r>
            <a:r>
              <a:rPr lang="es-ES" sz="1300" b="1" dirty="0" smtClean="0"/>
              <a:t>SP titulares </a:t>
            </a:r>
            <a:r>
              <a:rPr lang="es-ES" sz="1300" dirty="0" smtClean="0"/>
              <a:t>de una interfaz electrónica que faciliten esas ventas o suministros se consideren </a:t>
            </a:r>
            <a:r>
              <a:rPr lang="es-ES" sz="1300" b="1" dirty="0" smtClean="0"/>
              <a:t>como SP que efectúan esas ven</a:t>
            </a:r>
            <a:r>
              <a:rPr lang="es-ES" sz="1300" dirty="0" smtClean="0"/>
              <a:t>tas.</a:t>
            </a:r>
          </a:p>
          <a:p>
            <a:pPr marL="1028700" lvl="1" algn="just">
              <a:buFont typeface="Wingdings" panose="05000000000000000000" pitchFamily="2" charset="2"/>
              <a:buChar char="Ø"/>
            </a:pPr>
            <a:r>
              <a:rPr lang="es-ES" sz="1300" dirty="0" smtClean="0"/>
              <a:t>Cuando se trate de </a:t>
            </a:r>
            <a:r>
              <a:rPr lang="es-ES" sz="1300" b="1" dirty="0" smtClean="0"/>
              <a:t>bienes importados </a:t>
            </a:r>
            <a:r>
              <a:rPr lang="es-ES" sz="1300" dirty="0" smtClean="0"/>
              <a:t>de terceros países o territorios terceros se limita a envíos de valor </a:t>
            </a:r>
            <a:r>
              <a:rPr lang="es-ES" sz="1300" b="1" dirty="0" smtClean="0"/>
              <a:t>inferior a 150€.</a:t>
            </a:r>
          </a:p>
          <a:p>
            <a:pPr marL="1028700" lvl="1" algn="just">
              <a:buFont typeface="Wingdings" panose="05000000000000000000" pitchFamily="2" charset="2"/>
              <a:buChar char="Ø"/>
            </a:pPr>
            <a:r>
              <a:rPr lang="es-ES" sz="1300" dirty="0" smtClean="0"/>
              <a:t>Deberán mantener los </a:t>
            </a:r>
            <a:r>
              <a:rPr lang="es-ES" sz="1300" b="1" dirty="0" smtClean="0"/>
              <a:t>registros durante 10 años.</a:t>
            </a:r>
          </a:p>
        </p:txBody>
      </p:sp>
    </p:spTree>
    <p:extLst>
      <p:ext uri="{BB962C8B-B14F-4D97-AF65-F5344CB8AC3E}">
        <p14:creationId xmlns:p14="http://schemas.microsoft.com/office/powerpoint/2010/main" val="947635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13</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pPr algn="just"/>
            <a:r>
              <a:rPr lang="es-ES" sz="1600" b="1" dirty="0"/>
              <a:t>AMPLIAC</a:t>
            </a:r>
            <a:r>
              <a:rPr lang="es-ES" sz="1600" b="1" dirty="0" smtClean="0"/>
              <a:t>ION DEL SISTEMA DE MINIVENTANILLA UNICA (MOSS).(1.1.2021)</a:t>
            </a:r>
          </a:p>
          <a:p>
            <a:pPr marL="285750" indent="-285750" algn="just">
              <a:buFont typeface="Wingdings" panose="05000000000000000000" pitchFamily="2" charset="2"/>
              <a:buChar char="v"/>
            </a:pPr>
            <a:endParaRPr lang="es-ES" sz="1600" dirty="0" smtClean="0"/>
          </a:p>
          <a:p>
            <a:pPr marL="285750" indent="-285750" algn="just">
              <a:buFont typeface="Wingdings" panose="05000000000000000000" pitchFamily="2" charset="2"/>
              <a:buChar char="v"/>
            </a:pPr>
            <a:r>
              <a:rPr lang="es-ES" sz="1500" b="1" dirty="0" smtClean="0"/>
              <a:t>Plazos</a:t>
            </a:r>
            <a:r>
              <a:rPr lang="es-ES" sz="1500" dirty="0" smtClean="0"/>
              <a:t> para las </a:t>
            </a:r>
            <a:r>
              <a:rPr lang="es-ES" sz="1500" b="1" dirty="0" smtClean="0"/>
              <a:t>declaraciones</a:t>
            </a:r>
            <a:r>
              <a:rPr lang="es-ES" sz="1500" dirty="0" smtClean="0"/>
              <a:t> y para las </a:t>
            </a:r>
            <a:r>
              <a:rPr lang="es-ES" sz="1500" b="1" dirty="0" smtClean="0"/>
              <a:t>rectificaciones</a:t>
            </a:r>
            <a:r>
              <a:rPr lang="es-ES" sz="1500" dirty="0" smtClean="0"/>
              <a:t> de las presentadas:</a:t>
            </a:r>
          </a:p>
          <a:p>
            <a:pPr marL="1028700" lvl="1" algn="just">
              <a:buFont typeface="Wingdings" panose="05000000000000000000" pitchFamily="2" charset="2"/>
              <a:buChar char="Ø"/>
            </a:pPr>
            <a:r>
              <a:rPr lang="es-ES" sz="1300" dirty="0" smtClean="0"/>
              <a:t>Se considera que el plazo de </a:t>
            </a:r>
            <a:r>
              <a:rPr lang="es-ES" sz="1300" b="1" dirty="0" smtClean="0"/>
              <a:t>veinte días</a:t>
            </a:r>
            <a:r>
              <a:rPr lang="es-ES" sz="1300" dirty="0" smtClean="0"/>
              <a:t>, sobre todo para </a:t>
            </a:r>
            <a:r>
              <a:rPr lang="es-ES" sz="1300" b="1" dirty="0" smtClean="0"/>
              <a:t>plataformas a través de una red de telecomunicaciones, de un interfaz o de un portal es muy breve.</a:t>
            </a:r>
          </a:p>
          <a:p>
            <a:pPr marL="1028700" lvl="1" algn="just">
              <a:buFont typeface="Wingdings" panose="05000000000000000000" pitchFamily="2" charset="2"/>
              <a:buChar char="Ø"/>
            </a:pPr>
            <a:r>
              <a:rPr lang="es-ES" sz="1300" dirty="0" smtClean="0"/>
              <a:t>Asimismo, el tener que efectuar </a:t>
            </a:r>
            <a:r>
              <a:rPr lang="es-ES" sz="1300" b="1" dirty="0" smtClean="0"/>
              <a:t>las rectificaciones de las declaraciones en el período impositivo al que se refieren </a:t>
            </a:r>
            <a:r>
              <a:rPr lang="es-ES" sz="1300" dirty="0" smtClean="0"/>
              <a:t>puede implicar tener que presentar</a:t>
            </a:r>
            <a:r>
              <a:rPr lang="es-ES" sz="1300" b="1" dirty="0" smtClean="0"/>
              <a:t> varias </a:t>
            </a:r>
            <a:r>
              <a:rPr lang="es-ES" sz="1300" dirty="0" smtClean="0"/>
              <a:t>declaraciones cada trimestre.</a:t>
            </a:r>
          </a:p>
          <a:p>
            <a:pPr marL="1028700" lvl="1" algn="just">
              <a:buFont typeface="Wingdings" panose="05000000000000000000" pitchFamily="2" charset="2"/>
              <a:buChar char="Ø"/>
            </a:pPr>
            <a:r>
              <a:rPr lang="es-ES" sz="1300" dirty="0" smtClean="0"/>
              <a:t>Para resolver restos problemas, el plazo de presentación de la declaración vencerá </a:t>
            </a:r>
            <a:r>
              <a:rPr lang="es-ES" sz="1300" b="1" dirty="0" smtClean="0"/>
              <a:t>al final del mes siguiente</a:t>
            </a:r>
            <a:r>
              <a:rPr lang="es-ES" sz="1300" dirty="0" smtClean="0"/>
              <a:t> al trimestre y se </a:t>
            </a:r>
            <a:r>
              <a:rPr lang="es-ES" sz="1300" b="1" dirty="0" smtClean="0"/>
              <a:t>permitirá rectificar las declaraciones de períodos anteriores en una declaración posterior. </a:t>
            </a:r>
          </a:p>
          <a:p>
            <a:pPr marL="285750" indent="-285750" algn="just">
              <a:buFont typeface="Wingdings" panose="05000000000000000000" pitchFamily="2" charset="2"/>
              <a:buChar char="Ø"/>
            </a:pPr>
            <a:endParaRPr lang="es-ES" sz="1600" dirty="0" smtClean="0"/>
          </a:p>
        </p:txBody>
      </p:sp>
    </p:spTree>
    <p:extLst>
      <p:ext uri="{BB962C8B-B14F-4D97-AF65-F5344CB8AC3E}">
        <p14:creationId xmlns:p14="http://schemas.microsoft.com/office/powerpoint/2010/main" val="2881176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14</a:t>
            </a:fld>
            <a:endParaRPr lang="es-ES" dirty="0"/>
          </a:p>
        </p:txBody>
      </p:sp>
      <p:sp>
        <p:nvSpPr>
          <p:cNvPr id="4" name="2 Marcador de texto"/>
          <p:cNvSpPr>
            <a:spLocks noGrp="1"/>
          </p:cNvSpPr>
          <p:nvPr>
            <p:ph type="body" sz="quarter" idx="10"/>
          </p:nvPr>
        </p:nvSpPr>
        <p:spPr>
          <a:xfrm>
            <a:off x="634482" y="1063625"/>
            <a:ext cx="7912359" cy="1287689"/>
          </a:xfrm>
        </p:spPr>
        <p:txBody>
          <a:bodyPr/>
          <a:lstStyle/>
          <a:p>
            <a:pPr algn="just"/>
            <a:r>
              <a:rPr lang="es-ES" sz="1600" b="1" dirty="0" smtClean="0"/>
              <a:t>REGIMEN DEFINITIVO DE IVA DE LOS INTERCAMBIOS TRANSFRONTERIZOS DENTRO DE LA UNIÓN (PILARES DE LA REFORMA).</a:t>
            </a:r>
          </a:p>
          <a:p>
            <a:pPr algn="just"/>
            <a:r>
              <a:rPr lang="es-ES" sz="1600" b="1" dirty="0" smtClean="0"/>
              <a:t>(Propuesta </a:t>
            </a:r>
            <a:r>
              <a:rPr lang="es-ES" sz="1600" b="1" dirty="0"/>
              <a:t>de Directiva del Consejo de 25 de mayo de </a:t>
            </a:r>
            <a:r>
              <a:rPr lang="es-ES" sz="1600" b="1" dirty="0" smtClean="0"/>
              <a:t>2018)</a:t>
            </a:r>
          </a:p>
          <a:p>
            <a:pPr algn="just"/>
            <a:endParaRPr lang="es-ES" sz="1500" b="1" dirty="0"/>
          </a:p>
          <a:p>
            <a:pPr marL="285750" indent="-285750" algn="just">
              <a:buFont typeface="Wingdings" panose="05000000000000000000" pitchFamily="2" charset="2"/>
              <a:buChar char="v"/>
            </a:pPr>
            <a:r>
              <a:rPr lang="es-ES" sz="1500" dirty="0" smtClean="0"/>
              <a:t>El sistema se basa en </a:t>
            </a:r>
            <a:r>
              <a:rPr lang="es-ES" sz="1500" b="1" dirty="0" smtClean="0"/>
              <a:t>el principio de tributación en el EM de destino </a:t>
            </a:r>
            <a:r>
              <a:rPr lang="es-ES" sz="1500" dirty="0" smtClean="0"/>
              <a:t>de las E. de bienes entre empresas dentro de la Unión, </a:t>
            </a:r>
            <a:r>
              <a:rPr lang="es-ES" sz="1500" b="1" dirty="0" smtClean="0"/>
              <a:t>sustituyendo</a:t>
            </a:r>
            <a:r>
              <a:rPr lang="es-ES" sz="1500" dirty="0" smtClean="0"/>
              <a:t> el plan inicial previsto de tributación en origen y deducción en destino, pero de </a:t>
            </a:r>
            <a:r>
              <a:rPr lang="es-ES" sz="1500" b="1" dirty="0" smtClean="0"/>
              <a:t>forma gradual.</a:t>
            </a:r>
          </a:p>
          <a:p>
            <a:pPr marL="285750" indent="-285750" algn="just">
              <a:buFont typeface="Wingdings" panose="05000000000000000000" pitchFamily="2" charset="2"/>
              <a:buChar char="v"/>
            </a:pPr>
            <a:r>
              <a:rPr lang="es-ES" sz="1500" dirty="0" smtClean="0"/>
              <a:t>Supondrá </a:t>
            </a:r>
            <a:r>
              <a:rPr lang="es-ES" sz="1500" b="1" dirty="0" smtClean="0"/>
              <a:t>la supresión del actual sistema de EIB exenta y AIB gravada</a:t>
            </a:r>
            <a:r>
              <a:rPr lang="es-ES" sz="1500" dirty="0" smtClean="0"/>
              <a:t>, con lo que existirá </a:t>
            </a:r>
            <a:r>
              <a:rPr lang="es-ES" sz="1500" b="1" dirty="0" smtClean="0"/>
              <a:t>un solo hecho imponible </a:t>
            </a:r>
            <a:r>
              <a:rPr lang="es-ES" sz="1500" dirty="0" smtClean="0"/>
              <a:t>como E. de bienes dentro de la Unión.</a:t>
            </a:r>
          </a:p>
          <a:p>
            <a:pPr marL="285750" indent="-285750" algn="just">
              <a:buFont typeface="Wingdings" panose="05000000000000000000" pitchFamily="2" charset="2"/>
              <a:buChar char="v"/>
            </a:pPr>
            <a:r>
              <a:rPr lang="es-ES" sz="1500" dirty="0" smtClean="0"/>
              <a:t>Para que la tributación en destino sea lo más amplia posible, la definición de E. de bienes dentro de la Unión </a:t>
            </a:r>
            <a:r>
              <a:rPr lang="es-ES" sz="1500" b="1" dirty="0" smtClean="0"/>
              <a:t>debe incluir las realizadas  a P. jurídicas que no sean SP, a los SP exentos, a los SP en régimen de franquicia y a los agricultores en régimen especial.</a:t>
            </a:r>
          </a:p>
          <a:p>
            <a:pPr marL="285750" indent="-285750" algn="just">
              <a:buFont typeface="Wingdings" panose="05000000000000000000" pitchFamily="2" charset="2"/>
              <a:buChar char="v"/>
            </a:pPr>
            <a:endParaRPr lang="es-ES" sz="1600" dirty="0"/>
          </a:p>
        </p:txBody>
      </p:sp>
    </p:spTree>
    <p:extLst>
      <p:ext uri="{BB962C8B-B14F-4D97-AF65-F5344CB8AC3E}">
        <p14:creationId xmlns:p14="http://schemas.microsoft.com/office/powerpoint/2010/main" val="487868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15</a:t>
            </a:fld>
            <a:endParaRPr lang="es-ES" dirty="0"/>
          </a:p>
        </p:txBody>
      </p:sp>
      <p:sp>
        <p:nvSpPr>
          <p:cNvPr id="4" name="2 Marcador de texto"/>
          <p:cNvSpPr>
            <a:spLocks noGrp="1"/>
          </p:cNvSpPr>
          <p:nvPr>
            <p:ph type="body" sz="quarter" idx="10"/>
          </p:nvPr>
        </p:nvSpPr>
        <p:spPr>
          <a:xfrm>
            <a:off x="634482" y="1063625"/>
            <a:ext cx="7912359" cy="1287689"/>
          </a:xfrm>
        </p:spPr>
        <p:txBody>
          <a:bodyPr/>
          <a:lstStyle/>
          <a:p>
            <a:pPr algn="just"/>
            <a:r>
              <a:rPr lang="es-ES" sz="1600" b="1" dirty="0" smtClean="0"/>
              <a:t>REGIMEN DEFINITIVO DE IVA DE LOS INTERCAMBIOS TRANSFRONTERIZOS DENTRO DE LA UNIÓN (PILARES DE LA REFORMA).</a:t>
            </a:r>
          </a:p>
          <a:p>
            <a:pPr algn="just"/>
            <a:r>
              <a:rPr lang="es-ES" sz="1600" b="1" dirty="0" smtClean="0"/>
              <a:t>(Propuesta </a:t>
            </a:r>
            <a:r>
              <a:rPr lang="es-ES" sz="1600" b="1" dirty="0"/>
              <a:t>de Directiva del Consejo de 25 de mayo de </a:t>
            </a:r>
            <a:r>
              <a:rPr lang="es-ES" sz="1600" b="1" dirty="0" smtClean="0"/>
              <a:t>2018)</a:t>
            </a:r>
          </a:p>
          <a:p>
            <a:pPr algn="just"/>
            <a:endParaRPr lang="es-ES" sz="1600" b="1" dirty="0"/>
          </a:p>
          <a:p>
            <a:pPr marL="285750" indent="-285750" algn="just">
              <a:buFont typeface="Wingdings" panose="05000000000000000000" pitchFamily="2" charset="2"/>
              <a:buChar char="v"/>
            </a:pPr>
            <a:r>
              <a:rPr lang="es-ES" sz="1500" dirty="0" smtClean="0"/>
              <a:t>Se </a:t>
            </a:r>
            <a:r>
              <a:rPr lang="es-ES" sz="1500" b="1" dirty="0" smtClean="0"/>
              <a:t>excluirán</a:t>
            </a:r>
            <a:r>
              <a:rPr lang="es-ES" sz="1500" dirty="0" smtClean="0"/>
              <a:t> de este concepto las E. de bienes que conlleven </a:t>
            </a:r>
            <a:r>
              <a:rPr lang="es-ES" sz="1500" b="1" dirty="0" smtClean="0"/>
              <a:t>instalación o montaje</a:t>
            </a:r>
            <a:r>
              <a:rPr lang="es-ES" sz="1500" dirty="0" smtClean="0"/>
              <a:t>, las destinadas a </a:t>
            </a:r>
            <a:r>
              <a:rPr lang="es-ES" sz="1500" b="1" dirty="0" smtClean="0"/>
              <a:t>avituallamiento</a:t>
            </a:r>
            <a:r>
              <a:rPr lang="es-ES" sz="1500" dirty="0" smtClean="0"/>
              <a:t> de ciertos buques y aeronaves, las realizadas en el marco de </a:t>
            </a:r>
            <a:r>
              <a:rPr lang="es-ES" sz="1500" b="1" dirty="0" smtClean="0"/>
              <a:t>relaciones diplomáticas </a:t>
            </a:r>
            <a:r>
              <a:rPr lang="es-ES" sz="1500" dirty="0" smtClean="0"/>
              <a:t>y consulares y organismos Internacionales.</a:t>
            </a:r>
          </a:p>
          <a:p>
            <a:pPr marL="285750" indent="-285750" algn="just">
              <a:buFont typeface="Wingdings" panose="05000000000000000000" pitchFamily="2" charset="2"/>
              <a:buChar char="v"/>
            </a:pPr>
            <a:r>
              <a:rPr lang="es-ES" sz="1500" dirty="0" smtClean="0"/>
              <a:t>Para conseguir la tributación en destino, </a:t>
            </a:r>
            <a:r>
              <a:rPr lang="es-ES" sz="1500" b="1" dirty="0" smtClean="0"/>
              <a:t>el lugar de la entrega será el EM de llegada </a:t>
            </a:r>
            <a:r>
              <a:rPr lang="es-ES" sz="1500" dirty="0" smtClean="0"/>
              <a:t>de los bienes, norma que </a:t>
            </a:r>
            <a:r>
              <a:rPr lang="es-ES" sz="1500" b="1" dirty="0" smtClean="0"/>
              <a:t>no se aplicará </a:t>
            </a:r>
            <a:r>
              <a:rPr lang="es-ES" sz="1500" dirty="0" smtClean="0"/>
              <a:t>si son bienes de ocasión, arte, antigüedades y colección sujetos al régimen especial, entregas a bordo y de gas natural, frío, calor a través de redes, que tienen su regla especial de localización.</a:t>
            </a:r>
          </a:p>
          <a:p>
            <a:pPr marL="285750" indent="-285750" algn="just">
              <a:buFont typeface="Wingdings" panose="05000000000000000000" pitchFamily="2" charset="2"/>
              <a:buChar char="v"/>
            </a:pPr>
            <a:r>
              <a:rPr lang="es-ES" sz="1500" dirty="0" smtClean="0"/>
              <a:t>También deben revisarse las normas de localización de las </a:t>
            </a:r>
            <a:r>
              <a:rPr lang="es-ES" sz="1500" b="1" dirty="0" smtClean="0"/>
              <a:t>E. de MT nuevos y de bienes objeto de IIEE.</a:t>
            </a:r>
          </a:p>
          <a:p>
            <a:pPr marL="285750" indent="-285750" algn="just">
              <a:buFont typeface="Wingdings" panose="05000000000000000000" pitchFamily="2" charset="2"/>
              <a:buChar char="v"/>
            </a:pPr>
            <a:r>
              <a:rPr lang="es-ES" sz="1500" dirty="0" smtClean="0"/>
              <a:t>Debe existir una </a:t>
            </a:r>
            <a:r>
              <a:rPr lang="es-ES" sz="1500" b="1" dirty="0" smtClean="0"/>
              <a:t>norma única </a:t>
            </a:r>
            <a:r>
              <a:rPr lang="es-ES" sz="1500" dirty="0" smtClean="0"/>
              <a:t>sobre la </a:t>
            </a:r>
            <a:r>
              <a:rPr lang="es-ES" sz="1500" b="1" dirty="0" smtClean="0"/>
              <a:t>exigibilidad y el deudor del IVA.</a:t>
            </a:r>
            <a:endParaRPr lang="es-ES" sz="1500" b="1" dirty="0"/>
          </a:p>
        </p:txBody>
      </p:sp>
    </p:spTree>
    <p:extLst>
      <p:ext uri="{BB962C8B-B14F-4D97-AF65-F5344CB8AC3E}">
        <p14:creationId xmlns:p14="http://schemas.microsoft.com/office/powerpoint/2010/main" val="40191045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16</a:t>
            </a:fld>
            <a:endParaRPr lang="es-ES" dirty="0"/>
          </a:p>
        </p:txBody>
      </p:sp>
      <p:sp>
        <p:nvSpPr>
          <p:cNvPr id="4" name="2 Marcador de texto"/>
          <p:cNvSpPr>
            <a:spLocks noGrp="1"/>
          </p:cNvSpPr>
          <p:nvPr>
            <p:ph type="body" sz="quarter" idx="10"/>
          </p:nvPr>
        </p:nvSpPr>
        <p:spPr>
          <a:xfrm>
            <a:off x="634482" y="1063625"/>
            <a:ext cx="7912359" cy="2035175"/>
          </a:xfrm>
        </p:spPr>
        <p:txBody>
          <a:bodyPr/>
          <a:lstStyle/>
          <a:p>
            <a:pPr algn="just"/>
            <a:r>
              <a:rPr lang="es-ES" sz="1600" b="1" dirty="0" smtClean="0"/>
              <a:t>REGIMEN DEFINITIVO DE IVA DE LOS INTERCAMBIOS TRANSFRONTERIZOS DENTRO DE LA UNIÓN (PILARES DE LA REFORMA).</a:t>
            </a:r>
          </a:p>
          <a:p>
            <a:pPr algn="just"/>
            <a:r>
              <a:rPr lang="es-ES" sz="1600" b="1" dirty="0" smtClean="0"/>
              <a:t>(Propuesta </a:t>
            </a:r>
            <a:r>
              <a:rPr lang="es-ES" sz="1600" b="1" dirty="0"/>
              <a:t>de Directiva del Consejo de 25 de mayo de </a:t>
            </a:r>
            <a:r>
              <a:rPr lang="es-ES" sz="1600" b="1" dirty="0" smtClean="0"/>
              <a:t>2018)</a:t>
            </a:r>
          </a:p>
          <a:p>
            <a:pPr algn="just"/>
            <a:endParaRPr lang="es-ES" sz="1600" b="1" dirty="0"/>
          </a:p>
          <a:p>
            <a:pPr marL="285750" indent="-285750" algn="just">
              <a:buFont typeface="Wingdings" panose="05000000000000000000" pitchFamily="2" charset="2"/>
              <a:buChar char="v"/>
            </a:pPr>
            <a:r>
              <a:rPr lang="es-ES" sz="1500" dirty="0" smtClean="0"/>
              <a:t>Para realizar una </a:t>
            </a:r>
            <a:r>
              <a:rPr lang="es-ES" sz="1500" b="1" dirty="0" smtClean="0"/>
              <a:t>transición gradual </a:t>
            </a:r>
            <a:r>
              <a:rPr lang="es-ES" sz="1500" dirty="0" smtClean="0"/>
              <a:t>el </a:t>
            </a:r>
            <a:r>
              <a:rPr lang="es-ES" sz="1500" b="1" dirty="0" smtClean="0"/>
              <a:t>deudor debe ser el destinatario, </a:t>
            </a:r>
            <a:r>
              <a:rPr lang="es-ES" sz="1500" dirty="0"/>
              <a:t>mediante el mecanismo de la </a:t>
            </a:r>
            <a:r>
              <a:rPr lang="es-ES" sz="1500" dirty="0" smtClean="0"/>
              <a:t>ISP, en la medida en que sea un SP </a:t>
            </a:r>
            <a:r>
              <a:rPr lang="es-ES" sz="1500" b="1" dirty="0" smtClean="0"/>
              <a:t>certificado </a:t>
            </a:r>
            <a:r>
              <a:rPr lang="es-ES" sz="1500" dirty="0" smtClean="0"/>
              <a:t>y el </a:t>
            </a:r>
            <a:r>
              <a:rPr lang="es-ES" sz="1500" b="1" dirty="0" smtClean="0"/>
              <a:t>proveedor no esté establecido en el EM de tributación</a:t>
            </a:r>
            <a:r>
              <a:rPr lang="es-ES" sz="1500" dirty="0"/>
              <a:t>.</a:t>
            </a:r>
            <a:r>
              <a:rPr lang="es-ES" sz="1500" dirty="0" smtClean="0"/>
              <a:t> </a:t>
            </a:r>
          </a:p>
          <a:p>
            <a:pPr marL="285750" indent="-285750" algn="just">
              <a:buFont typeface="Wingdings" panose="05000000000000000000" pitchFamily="2" charset="2"/>
              <a:buChar char="v"/>
            </a:pPr>
            <a:r>
              <a:rPr lang="es-ES" sz="1500" dirty="0" smtClean="0"/>
              <a:t>El estatuto de SP certificado debe solicitarse y será concedido si se cumplen los </a:t>
            </a:r>
            <a:r>
              <a:rPr lang="es-ES" sz="1500" b="1" dirty="0" smtClean="0"/>
              <a:t>requisitos</a:t>
            </a:r>
            <a:r>
              <a:rPr lang="es-ES" sz="1500" dirty="0" smtClean="0"/>
              <a:t> (no infracciones, control de sus operaciones, solvencia financiera, etc). Se fijan también las </a:t>
            </a:r>
            <a:r>
              <a:rPr lang="es-ES" sz="1500" b="1" dirty="0" smtClean="0"/>
              <a:t>exclusiones</a:t>
            </a:r>
            <a:r>
              <a:rPr lang="es-ES" sz="1500" dirty="0" smtClean="0"/>
              <a:t>. Se reconocerá por </a:t>
            </a:r>
            <a:r>
              <a:rPr lang="es-ES" sz="1500" b="1" dirty="0" smtClean="0"/>
              <a:t>todos los EM</a:t>
            </a:r>
            <a:r>
              <a:rPr lang="es-ES" sz="1500" dirty="0" smtClean="0"/>
              <a:t>.</a:t>
            </a:r>
          </a:p>
          <a:p>
            <a:pPr marL="285750" indent="-285750" algn="just">
              <a:buFont typeface="Wingdings" panose="05000000000000000000" pitchFamily="2" charset="2"/>
              <a:buChar char="v"/>
            </a:pPr>
            <a:r>
              <a:rPr lang="es-ES" sz="1500" dirty="0" smtClean="0"/>
              <a:t>La </a:t>
            </a:r>
            <a:r>
              <a:rPr lang="es-ES" sz="1500" b="1" dirty="0" smtClean="0"/>
              <a:t>transferencia</a:t>
            </a:r>
            <a:r>
              <a:rPr lang="es-ES" sz="1500" dirty="0" smtClean="0"/>
              <a:t> por un SP de un bien de su empresa con destino a otro EM en el marco de una </a:t>
            </a:r>
            <a:r>
              <a:rPr lang="es-ES" sz="1500" b="1" dirty="0" smtClean="0"/>
              <a:t>situación de existencias de reserva </a:t>
            </a:r>
            <a:r>
              <a:rPr lang="es-ES" sz="1500" dirty="0" smtClean="0"/>
              <a:t>no se asimilará a una entrega a título onerosa. Para ello deben cumplirse las siguientes condiciones:</a:t>
            </a:r>
          </a:p>
          <a:p>
            <a:pPr marL="1028700" lvl="1" algn="just">
              <a:buFont typeface="Wingdings" panose="05000000000000000000" pitchFamily="2" charset="2"/>
              <a:buChar char="Ø"/>
            </a:pPr>
            <a:r>
              <a:rPr lang="es-ES" sz="1300" dirty="0" smtClean="0"/>
              <a:t>Un </a:t>
            </a:r>
            <a:r>
              <a:rPr lang="es-ES" sz="1300" b="1" dirty="0" smtClean="0"/>
              <a:t>SP certificado </a:t>
            </a:r>
            <a:r>
              <a:rPr lang="es-ES" sz="1300" dirty="0" smtClean="0"/>
              <a:t>expide los bienes para </a:t>
            </a:r>
            <a:r>
              <a:rPr lang="es-ES" sz="1300" b="1" dirty="0" smtClean="0"/>
              <a:t>entregarlos en una fase posterio</a:t>
            </a:r>
            <a:r>
              <a:rPr lang="es-ES" sz="1300" dirty="0" smtClean="0"/>
              <a:t>r a otro SP certificado cuya </a:t>
            </a:r>
            <a:r>
              <a:rPr lang="es-ES" sz="1300" b="1" dirty="0" smtClean="0"/>
              <a:t>identidad e identificación </a:t>
            </a:r>
            <a:r>
              <a:rPr lang="es-ES" sz="1300" dirty="0" smtClean="0"/>
              <a:t>conoce al </a:t>
            </a:r>
            <a:r>
              <a:rPr lang="es-ES" sz="1300" b="1" dirty="0" smtClean="0"/>
              <a:t>inicio del transporte.</a:t>
            </a:r>
          </a:p>
          <a:p>
            <a:pPr marL="285750" indent="-285750" algn="just">
              <a:buFont typeface="Wingdings" panose="05000000000000000000" pitchFamily="2" charset="2"/>
              <a:buChar char="v"/>
            </a:pPr>
            <a:endParaRPr lang="es-ES" sz="1500" b="1" dirty="0" smtClean="0"/>
          </a:p>
          <a:p>
            <a:pPr marL="285750" indent="-285750" algn="just">
              <a:buFont typeface="Wingdings" panose="05000000000000000000" pitchFamily="2" charset="2"/>
              <a:buChar char="v"/>
            </a:pPr>
            <a:endParaRPr lang="es-ES" sz="1500" dirty="0" smtClean="0"/>
          </a:p>
          <a:p>
            <a:pPr marL="285750" indent="-285750" algn="just">
              <a:buFont typeface="Wingdings" panose="05000000000000000000" pitchFamily="2" charset="2"/>
              <a:buChar char="v"/>
            </a:pPr>
            <a:endParaRPr lang="es-ES" sz="1600" dirty="0"/>
          </a:p>
        </p:txBody>
      </p:sp>
    </p:spTree>
    <p:extLst>
      <p:ext uri="{BB962C8B-B14F-4D97-AF65-F5344CB8AC3E}">
        <p14:creationId xmlns:p14="http://schemas.microsoft.com/office/powerpoint/2010/main" val="2206827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17</a:t>
            </a:fld>
            <a:endParaRPr lang="es-ES" dirty="0"/>
          </a:p>
        </p:txBody>
      </p:sp>
      <p:sp>
        <p:nvSpPr>
          <p:cNvPr id="4" name="2 Marcador de texto"/>
          <p:cNvSpPr>
            <a:spLocks noGrp="1"/>
          </p:cNvSpPr>
          <p:nvPr>
            <p:ph type="body" sz="quarter" idx="10"/>
          </p:nvPr>
        </p:nvSpPr>
        <p:spPr>
          <a:xfrm>
            <a:off x="634482" y="1063625"/>
            <a:ext cx="7912359" cy="1287689"/>
          </a:xfrm>
        </p:spPr>
        <p:txBody>
          <a:bodyPr/>
          <a:lstStyle/>
          <a:p>
            <a:pPr algn="just"/>
            <a:r>
              <a:rPr lang="es-ES" sz="1600" b="1" dirty="0" smtClean="0"/>
              <a:t>REGIMEN DEFINITIVO DE IVA DE LOS INTERCAMBIOS TRANSFRONTERIZOS DENTRO DE LA UNIÓN (PILARES DE LA REFORMA).</a:t>
            </a:r>
          </a:p>
          <a:p>
            <a:pPr algn="just"/>
            <a:r>
              <a:rPr lang="es-ES" sz="1600" b="1" dirty="0" smtClean="0"/>
              <a:t>(Propuesta </a:t>
            </a:r>
            <a:r>
              <a:rPr lang="es-ES" sz="1600" b="1" dirty="0"/>
              <a:t>de Directiva del Consejo de 25 de mayo de </a:t>
            </a:r>
            <a:r>
              <a:rPr lang="es-ES" sz="1600" b="1" dirty="0" smtClean="0"/>
              <a:t>2018)</a:t>
            </a:r>
          </a:p>
          <a:p>
            <a:pPr algn="just"/>
            <a:endParaRPr lang="es-ES" sz="1600" b="1" dirty="0"/>
          </a:p>
          <a:p>
            <a:pPr marL="1028700" lvl="1" algn="just">
              <a:buFont typeface="Wingdings" panose="05000000000000000000" pitchFamily="2" charset="2"/>
              <a:buChar char="Ø"/>
            </a:pPr>
            <a:r>
              <a:rPr lang="es-ES" sz="1300" dirty="0" smtClean="0"/>
              <a:t>El SP que envía los bienes </a:t>
            </a:r>
            <a:r>
              <a:rPr lang="es-ES" sz="1300" b="1" dirty="0" smtClean="0"/>
              <a:t>no está establecido en el EM de llegada.</a:t>
            </a:r>
          </a:p>
          <a:p>
            <a:pPr marL="1028700" lvl="1" algn="just">
              <a:buFont typeface="Wingdings" panose="05000000000000000000" pitchFamily="2" charset="2"/>
              <a:buChar char="Ø"/>
            </a:pPr>
            <a:r>
              <a:rPr lang="es-ES" sz="1300" dirty="0" smtClean="0"/>
              <a:t>El SP que adquiere los bienes </a:t>
            </a:r>
            <a:r>
              <a:rPr lang="es-ES" sz="1300" b="1" dirty="0" smtClean="0"/>
              <a:t>está identificado en el EM de llegada.</a:t>
            </a:r>
          </a:p>
          <a:p>
            <a:pPr marL="1028700" lvl="1" algn="just">
              <a:buFont typeface="Wingdings" panose="05000000000000000000" pitchFamily="2" charset="2"/>
              <a:buChar char="Ø"/>
            </a:pPr>
            <a:r>
              <a:rPr lang="es-ES" sz="1300" dirty="0" smtClean="0"/>
              <a:t>El SP que expide los bienes </a:t>
            </a:r>
            <a:r>
              <a:rPr lang="es-ES" sz="1300" b="1" dirty="0" smtClean="0"/>
              <a:t>los registre en sus registros obligatorios.</a:t>
            </a:r>
          </a:p>
          <a:p>
            <a:pPr marL="285750" algn="just"/>
            <a:r>
              <a:rPr lang="es-ES" sz="1500" dirty="0" smtClean="0"/>
              <a:t>Cuando los bienes </a:t>
            </a:r>
            <a:r>
              <a:rPr lang="es-ES" sz="1500" b="1" dirty="0" smtClean="0"/>
              <a:t>se transfieran al SP certificado adquirente </a:t>
            </a:r>
            <a:r>
              <a:rPr lang="es-ES" sz="1500" dirty="0" smtClean="0"/>
              <a:t>se considerará que se ha realizado una </a:t>
            </a:r>
            <a:r>
              <a:rPr lang="es-ES" sz="1500" b="1" dirty="0" smtClean="0"/>
              <a:t>E. de bienes en el EM de llegada </a:t>
            </a:r>
            <a:r>
              <a:rPr lang="es-ES" sz="1500" dirty="0" smtClean="0"/>
              <a:t>de los bienes.</a:t>
            </a:r>
          </a:p>
          <a:p>
            <a:pPr marL="285750" indent="-285750" algn="just">
              <a:buFont typeface="Wingdings" panose="05000000000000000000" pitchFamily="2" charset="2"/>
              <a:buChar char="v"/>
            </a:pPr>
            <a:r>
              <a:rPr lang="es-ES" sz="1500" dirty="0"/>
              <a:t>En las </a:t>
            </a:r>
            <a:r>
              <a:rPr lang="es-ES" sz="1500" b="1" dirty="0"/>
              <a:t>operaciones en cadena </a:t>
            </a:r>
            <a:r>
              <a:rPr lang="es-ES" sz="1500" dirty="0"/>
              <a:t>(las realizadas sucesivamente de una misma mercancía en un único transporte entre dos EM), el transporte se imputará a la entrega realizada por el proveedor al operador intermediario </a:t>
            </a:r>
            <a:r>
              <a:rPr lang="es-ES" sz="1500" dirty="0" smtClean="0"/>
              <a:t>si:</a:t>
            </a:r>
          </a:p>
          <a:p>
            <a:pPr marL="1028700" lvl="1" algn="just">
              <a:buFont typeface="Wingdings" panose="05000000000000000000" pitchFamily="2" charset="2"/>
              <a:buChar char="Ø"/>
            </a:pPr>
            <a:r>
              <a:rPr lang="es-ES" sz="1300" dirty="0" smtClean="0"/>
              <a:t>El intermediario comunique al proveedor el nombre del EM de llegada.</a:t>
            </a:r>
          </a:p>
          <a:p>
            <a:pPr marL="1028700" lvl="1" algn="just">
              <a:buFont typeface="Wingdings" panose="05000000000000000000" pitchFamily="2" charset="2"/>
              <a:buChar char="Ø"/>
            </a:pPr>
            <a:r>
              <a:rPr lang="es-ES" sz="1300" dirty="0" smtClean="0"/>
              <a:t>El intermediario está identificado en un EM distinto del de salida.</a:t>
            </a:r>
          </a:p>
          <a:p>
            <a:pPr marL="285750" algn="just"/>
            <a:r>
              <a:rPr lang="es-ES" sz="1500" b="1" dirty="0" smtClean="0"/>
              <a:t>Si no se cumplen</a:t>
            </a:r>
            <a:r>
              <a:rPr lang="es-ES" sz="1500" dirty="0" smtClean="0"/>
              <a:t> estos requisito se imputará a la </a:t>
            </a:r>
            <a:r>
              <a:rPr lang="es-ES" sz="1500" b="1" dirty="0" smtClean="0"/>
              <a:t>entrega del intermediario</a:t>
            </a:r>
            <a:r>
              <a:rPr lang="es-ES" sz="1500" dirty="0" smtClean="0"/>
              <a:t>.</a:t>
            </a:r>
          </a:p>
        </p:txBody>
      </p:sp>
    </p:spTree>
    <p:extLst>
      <p:ext uri="{BB962C8B-B14F-4D97-AF65-F5344CB8AC3E}">
        <p14:creationId xmlns:p14="http://schemas.microsoft.com/office/powerpoint/2010/main" val="28422707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18</a:t>
            </a:fld>
            <a:endParaRPr lang="es-ES" dirty="0"/>
          </a:p>
        </p:txBody>
      </p:sp>
      <p:sp>
        <p:nvSpPr>
          <p:cNvPr id="4" name="2 Marcador de texto"/>
          <p:cNvSpPr>
            <a:spLocks noGrp="1"/>
          </p:cNvSpPr>
          <p:nvPr>
            <p:ph type="body" sz="quarter" idx="10"/>
          </p:nvPr>
        </p:nvSpPr>
        <p:spPr>
          <a:xfrm>
            <a:off x="634482" y="1063625"/>
            <a:ext cx="7912359" cy="1287689"/>
          </a:xfrm>
        </p:spPr>
        <p:txBody>
          <a:bodyPr/>
          <a:lstStyle/>
          <a:p>
            <a:pPr algn="just"/>
            <a:r>
              <a:rPr lang="es-ES" sz="1600" b="1" dirty="0" smtClean="0"/>
              <a:t>REGIMEN DEFINITIVO DE IVA DE LOS INTERCAMBIOS TRANSFRONTERIZOS DENTRO DE LA UNIÓN (PILARES DE LA REFORMA).</a:t>
            </a:r>
          </a:p>
          <a:p>
            <a:pPr algn="just"/>
            <a:r>
              <a:rPr lang="es-ES" sz="1600" b="1" dirty="0" smtClean="0"/>
              <a:t>(Propuesta </a:t>
            </a:r>
            <a:r>
              <a:rPr lang="es-ES" sz="1600" b="1" dirty="0"/>
              <a:t>de Directiva del Consejo de 25 de mayo de </a:t>
            </a:r>
            <a:r>
              <a:rPr lang="es-ES" sz="1600" b="1" dirty="0" smtClean="0"/>
              <a:t>2018)</a:t>
            </a:r>
          </a:p>
          <a:p>
            <a:pPr algn="just"/>
            <a:endParaRPr lang="es-ES" sz="1600" b="1" dirty="0"/>
          </a:p>
          <a:p>
            <a:pPr marL="285750" indent="-285750" algn="just">
              <a:buFont typeface="Wingdings" panose="05000000000000000000" pitchFamily="2" charset="2"/>
              <a:buChar char="v"/>
            </a:pPr>
            <a:r>
              <a:rPr lang="es-ES" sz="1500" dirty="0" smtClean="0"/>
              <a:t>Debe garantizarse que </a:t>
            </a:r>
            <a:r>
              <a:rPr lang="es-ES" sz="1500" b="1" dirty="0" smtClean="0"/>
              <a:t>todo SP y toda P. jurídica que no sea SP </a:t>
            </a:r>
            <a:r>
              <a:rPr lang="es-ES" sz="1500" dirty="0" smtClean="0"/>
              <a:t>destinatarios de la entregas </a:t>
            </a:r>
            <a:r>
              <a:rPr lang="es-ES" sz="1500" b="1" dirty="0" smtClean="0"/>
              <a:t>estén identificados.</a:t>
            </a:r>
          </a:p>
          <a:p>
            <a:pPr marL="285750" indent="-285750" algn="just">
              <a:buFont typeface="Wingdings" panose="05000000000000000000" pitchFamily="2" charset="2"/>
              <a:buChar char="v"/>
            </a:pPr>
            <a:r>
              <a:rPr lang="es-ES" sz="1500" dirty="0" smtClean="0"/>
              <a:t>Toda entrega debe ser incluida en </a:t>
            </a:r>
            <a:r>
              <a:rPr lang="es-ES" sz="1500" b="1" dirty="0" smtClean="0"/>
              <a:t>una factura que no sea simplificada </a:t>
            </a:r>
            <a:r>
              <a:rPr lang="es-ES" sz="1500" dirty="0" smtClean="0"/>
              <a:t>de acuerdo a las normas del </a:t>
            </a:r>
            <a:r>
              <a:rPr lang="es-ES" sz="1500" b="1" dirty="0" smtClean="0"/>
              <a:t>EM del proveedor.</a:t>
            </a:r>
          </a:p>
          <a:p>
            <a:pPr marL="285750" indent="-285750" algn="just">
              <a:buFont typeface="Wingdings" panose="05000000000000000000" pitchFamily="2" charset="2"/>
              <a:buChar char="v"/>
            </a:pPr>
            <a:r>
              <a:rPr lang="es-ES" sz="1500" dirty="0" smtClean="0"/>
              <a:t>Se </a:t>
            </a:r>
            <a:r>
              <a:rPr lang="es-ES" sz="1500" b="1" dirty="0" smtClean="0"/>
              <a:t>suprim</a:t>
            </a:r>
            <a:r>
              <a:rPr lang="es-ES" sz="1500" dirty="0" smtClean="0"/>
              <a:t>e la obligación de presentar la </a:t>
            </a:r>
            <a:r>
              <a:rPr lang="es-ES" sz="1500" b="1" dirty="0" smtClean="0"/>
              <a:t>declaración recapitulativa. </a:t>
            </a:r>
            <a:r>
              <a:rPr lang="es-ES" sz="1500" dirty="0" smtClean="0"/>
              <a:t>No obstante, los </a:t>
            </a:r>
            <a:r>
              <a:rPr lang="es-ES" sz="1500" b="1" dirty="0" smtClean="0"/>
              <a:t>SP identificados a efectos del IVA </a:t>
            </a:r>
            <a:r>
              <a:rPr lang="es-ES" sz="1500" dirty="0" smtClean="0"/>
              <a:t>deberán presentar un estado recapitulativo sobre los </a:t>
            </a:r>
            <a:r>
              <a:rPr lang="es-ES" sz="1500" b="1" dirty="0" smtClean="0"/>
              <a:t>SP y P. jurídicas no SP identificados </a:t>
            </a:r>
            <a:r>
              <a:rPr lang="es-ES" sz="1500" dirty="0" smtClean="0"/>
              <a:t>a efectos del IVA a quienes hayan prestado servicios no exentos en el EM de gravamen cuando </a:t>
            </a:r>
            <a:r>
              <a:rPr lang="es-ES" sz="1500" b="1" dirty="0" smtClean="0"/>
              <a:t>sean deudores del IVA.</a:t>
            </a:r>
            <a:endParaRPr lang="es-ES" sz="1500" b="1" dirty="0"/>
          </a:p>
        </p:txBody>
      </p:sp>
    </p:spTree>
    <p:extLst>
      <p:ext uri="{BB962C8B-B14F-4D97-AF65-F5344CB8AC3E}">
        <p14:creationId xmlns:p14="http://schemas.microsoft.com/office/powerpoint/2010/main" val="29392392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19</a:t>
            </a:fld>
            <a:endParaRPr lang="es-ES" dirty="0"/>
          </a:p>
        </p:txBody>
      </p:sp>
      <p:sp>
        <p:nvSpPr>
          <p:cNvPr id="4" name="2 Marcador de texto"/>
          <p:cNvSpPr>
            <a:spLocks noGrp="1"/>
          </p:cNvSpPr>
          <p:nvPr>
            <p:ph type="body" sz="quarter" idx="10"/>
          </p:nvPr>
        </p:nvSpPr>
        <p:spPr>
          <a:xfrm>
            <a:off x="634482" y="1063625"/>
            <a:ext cx="7912359" cy="1287689"/>
          </a:xfrm>
        </p:spPr>
        <p:txBody>
          <a:bodyPr/>
          <a:lstStyle/>
          <a:p>
            <a:pPr algn="just"/>
            <a:r>
              <a:rPr lang="es-ES" sz="1600" b="1" dirty="0" smtClean="0"/>
              <a:t>REGIMEN DEFINITIVO DE IVA DE LOS INTERCAMBIOS TRANSFRONTERIZOS DENTRO DE LA UNIÓ (PILARES DE LA REFORMA).</a:t>
            </a:r>
          </a:p>
          <a:p>
            <a:pPr algn="just"/>
            <a:r>
              <a:rPr lang="es-ES" sz="1600" b="1" dirty="0" smtClean="0"/>
              <a:t>(Propuesta </a:t>
            </a:r>
            <a:r>
              <a:rPr lang="es-ES" sz="1600" b="1" dirty="0"/>
              <a:t>de Directiva del Consejo de 25 de mayo de </a:t>
            </a:r>
            <a:r>
              <a:rPr lang="es-ES" sz="1600" b="1" dirty="0" smtClean="0"/>
              <a:t>2018)</a:t>
            </a:r>
          </a:p>
          <a:p>
            <a:pPr algn="just"/>
            <a:endParaRPr lang="es-ES" sz="1600" b="1" dirty="0"/>
          </a:p>
          <a:p>
            <a:pPr marL="285750" indent="-285750" algn="just">
              <a:buFont typeface="Wingdings" panose="05000000000000000000" pitchFamily="2" charset="2"/>
              <a:buChar char="v"/>
            </a:pPr>
            <a:r>
              <a:rPr lang="es-ES" sz="1500" dirty="0" smtClean="0"/>
              <a:t>Debe adaptarse el </a:t>
            </a:r>
            <a:r>
              <a:rPr lang="es-ES" sz="1500" b="1" dirty="0" smtClean="0"/>
              <a:t>régimen especial de la agricultura</a:t>
            </a:r>
            <a:r>
              <a:rPr lang="es-ES" sz="1500" dirty="0" smtClean="0"/>
              <a:t> mediante la exclusión de este sistema a las entregas efectuadas por los productores, considerando que la </a:t>
            </a:r>
            <a:r>
              <a:rPr lang="es-ES" sz="1500" b="1" dirty="0" smtClean="0"/>
              <a:t>localización de dichas entregas</a:t>
            </a:r>
            <a:r>
              <a:rPr lang="es-ES" sz="1500" dirty="0" smtClean="0"/>
              <a:t> debe producirse en el </a:t>
            </a:r>
            <a:r>
              <a:rPr lang="es-ES" sz="1500" b="1" dirty="0" smtClean="0"/>
              <a:t>lugar de partida </a:t>
            </a:r>
            <a:r>
              <a:rPr lang="es-ES" sz="1500" dirty="0" smtClean="0"/>
              <a:t>de los bienes y aplicarse a las misma la </a:t>
            </a:r>
            <a:r>
              <a:rPr lang="es-ES" sz="1500" b="1" dirty="0" smtClean="0"/>
              <a:t>compensación establecida por dicho EM</a:t>
            </a:r>
            <a:r>
              <a:rPr lang="es-ES" sz="1500" dirty="0" smtClean="0"/>
              <a:t>.</a:t>
            </a:r>
          </a:p>
          <a:p>
            <a:pPr marL="285750" indent="-285750" algn="just">
              <a:buFont typeface="Wingdings" panose="05000000000000000000" pitchFamily="2" charset="2"/>
              <a:buChar char="v"/>
            </a:pPr>
            <a:r>
              <a:rPr lang="es-ES" sz="1500" dirty="0" smtClean="0"/>
              <a:t>Debe </a:t>
            </a:r>
            <a:r>
              <a:rPr lang="es-ES" sz="1500" b="1" dirty="0" smtClean="0"/>
              <a:t>ampliarse el sistema MOSS </a:t>
            </a:r>
            <a:r>
              <a:rPr lang="es-ES" sz="1500" dirty="0" smtClean="0"/>
              <a:t>a todas las E. de bienes y P. de servicios en las que el </a:t>
            </a:r>
            <a:r>
              <a:rPr lang="es-ES" sz="1500" b="1" dirty="0" smtClean="0"/>
              <a:t>deudor del IVA no esté establecido </a:t>
            </a:r>
            <a:r>
              <a:rPr lang="es-ES" sz="1500" dirty="0" smtClean="0"/>
              <a:t>en el lugar del hecho imponible.</a:t>
            </a:r>
          </a:p>
          <a:p>
            <a:pPr marL="285750" indent="-285750" algn="just">
              <a:buFont typeface="Wingdings" panose="05000000000000000000" pitchFamily="2" charset="2"/>
              <a:buChar char="v"/>
            </a:pPr>
            <a:r>
              <a:rPr lang="es-ES" sz="1500" dirty="0" smtClean="0"/>
              <a:t>En relación con los </a:t>
            </a:r>
            <a:r>
              <a:rPr lang="es-ES" sz="1500" b="1" dirty="0" smtClean="0"/>
              <a:t>SP no establecidos en la Unión </a:t>
            </a:r>
            <a:r>
              <a:rPr lang="es-ES" sz="1500" dirty="0" smtClean="0"/>
              <a:t>deudores del IVA debe permitírseles </a:t>
            </a:r>
            <a:r>
              <a:rPr lang="es-ES" sz="1500" b="1" dirty="0" smtClean="0"/>
              <a:t>acogerse al régimen MOSS </a:t>
            </a:r>
            <a:r>
              <a:rPr lang="es-ES" sz="1500" dirty="0" smtClean="0"/>
              <a:t>si designan un </a:t>
            </a:r>
            <a:r>
              <a:rPr lang="es-ES" sz="1500" b="1" dirty="0" smtClean="0"/>
              <a:t>intermediario establecido en la Unión que será responsable del mismo, </a:t>
            </a:r>
            <a:r>
              <a:rPr lang="es-ES" sz="1500" dirty="0" smtClean="0"/>
              <a:t>pudiendo</a:t>
            </a:r>
            <a:r>
              <a:rPr lang="es-ES" sz="1500" b="1" dirty="0" smtClean="0"/>
              <a:t> deducir el IVA soportado. </a:t>
            </a:r>
            <a:r>
              <a:rPr lang="es-ES" sz="1500" dirty="0" smtClean="0"/>
              <a:t>La declaración será </a:t>
            </a:r>
            <a:r>
              <a:rPr lang="es-ES" sz="1500" b="1" dirty="0" smtClean="0"/>
              <a:t>mensual si el volumen de operaciones es</a:t>
            </a:r>
            <a:r>
              <a:rPr lang="es-ES" sz="1500" dirty="0" smtClean="0"/>
              <a:t> </a:t>
            </a:r>
            <a:r>
              <a:rPr lang="es-ES" sz="1500" b="1" dirty="0" smtClean="0"/>
              <a:t>mayor de 2.500.000€.</a:t>
            </a:r>
            <a:endParaRPr lang="es-ES" sz="1500" b="1" dirty="0"/>
          </a:p>
        </p:txBody>
      </p:sp>
    </p:spTree>
    <p:extLst>
      <p:ext uri="{BB962C8B-B14F-4D97-AF65-F5344CB8AC3E}">
        <p14:creationId xmlns:p14="http://schemas.microsoft.com/office/powerpoint/2010/main" val="1046833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2</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r>
              <a:rPr lang="es-ES" sz="1600" b="1" dirty="0" smtClean="0"/>
              <a:t>PAQUETE DE MEDIDAS PROPUESTAS (PLAN DE ACCION)</a:t>
            </a:r>
          </a:p>
          <a:p>
            <a:endParaRPr lang="es-ES" sz="1600" dirty="0" smtClean="0"/>
          </a:p>
          <a:p>
            <a:pPr marL="285750" indent="-285750" algn="just">
              <a:buFont typeface="Wingdings" panose="05000000000000000000" pitchFamily="2" charset="2"/>
              <a:buChar char="v"/>
            </a:pPr>
            <a:r>
              <a:rPr lang="es-ES" sz="1500" b="1" dirty="0" smtClean="0"/>
              <a:t>Modificación y ampliación </a:t>
            </a:r>
            <a:r>
              <a:rPr lang="es-ES" sz="1500" dirty="0" smtClean="0"/>
              <a:t>del sistema denominado </a:t>
            </a:r>
            <a:r>
              <a:rPr lang="es-ES" sz="1500" b="1" dirty="0" smtClean="0"/>
              <a:t>miniventanilla única </a:t>
            </a:r>
            <a:r>
              <a:rPr lang="es-ES" sz="1500" dirty="0" smtClean="0"/>
              <a:t>(MOSS). </a:t>
            </a:r>
            <a:r>
              <a:rPr lang="es-ES" sz="1500" b="1" dirty="0" smtClean="0"/>
              <a:t>Cambios reglas localización servicios.</a:t>
            </a:r>
          </a:p>
          <a:p>
            <a:pPr marL="1028700" lvl="1" algn="just">
              <a:buFont typeface="Wingdings" panose="05000000000000000000" pitchFamily="2" charset="2"/>
              <a:buChar char="Ø"/>
            </a:pPr>
            <a:r>
              <a:rPr lang="es-ES" sz="1300" dirty="0" smtClean="0"/>
              <a:t>Directiva 2017/2455 del Consejo de 5 de diciembre de 2017.</a:t>
            </a:r>
          </a:p>
          <a:p>
            <a:pPr marL="285750" indent="-285750" algn="just">
              <a:buFont typeface="Wingdings" panose="05000000000000000000" pitchFamily="2" charset="2"/>
              <a:buChar char="v"/>
            </a:pPr>
            <a:r>
              <a:rPr lang="es-ES" sz="1500" b="1" dirty="0" smtClean="0"/>
              <a:t>Régimen </a:t>
            </a:r>
            <a:r>
              <a:rPr lang="es-ES" sz="1500" b="1" dirty="0"/>
              <a:t>de los intercambios transfronterizos dentro de la Unión</a:t>
            </a:r>
            <a:r>
              <a:rPr lang="es-ES" sz="1500" b="1" dirty="0" smtClean="0"/>
              <a:t>.</a:t>
            </a:r>
          </a:p>
          <a:p>
            <a:pPr marL="1028700" lvl="1" algn="just">
              <a:buFont typeface="Wingdings" panose="05000000000000000000" pitchFamily="2" charset="2"/>
              <a:buChar char="Ø"/>
            </a:pPr>
            <a:r>
              <a:rPr lang="es-ES" sz="1300" dirty="0"/>
              <a:t>Propuesta de Directiva del Consejo de 25 de mayo de 2018.</a:t>
            </a:r>
          </a:p>
          <a:p>
            <a:pPr marL="285750" lvl="1" algn="just"/>
            <a:r>
              <a:rPr lang="es-ES" sz="1500" b="1" dirty="0"/>
              <a:t>Aplicación mecanismos ISP y reacción rápida</a:t>
            </a:r>
            <a:r>
              <a:rPr lang="es-ES" sz="1500" b="1" dirty="0" smtClean="0"/>
              <a:t>.</a:t>
            </a:r>
          </a:p>
          <a:p>
            <a:pPr marL="1028700" lvl="1" algn="just">
              <a:buFont typeface="Wingdings" panose="05000000000000000000" pitchFamily="2" charset="2"/>
              <a:buChar char="Ø"/>
            </a:pPr>
            <a:r>
              <a:rPr lang="es-ES" sz="1300" dirty="0"/>
              <a:t>Propuesta de Directiva del Consejo de 25 de mayo de </a:t>
            </a:r>
            <a:r>
              <a:rPr lang="es-ES" sz="1300" dirty="0" smtClean="0"/>
              <a:t>2018.</a:t>
            </a:r>
            <a:endParaRPr lang="es-ES" sz="1300" dirty="0"/>
          </a:p>
          <a:p>
            <a:pPr marL="285750" indent="-285750" algn="just">
              <a:buFont typeface="Wingdings" panose="05000000000000000000" pitchFamily="2" charset="2"/>
              <a:buChar char="v"/>
            </a:pPr>
            <a:r>
              <a:rPr lang="es-ES" sz="1500" b="1" dirty="0" smtClean="0"/>
              <a:t>Modernizar la política </a:t>
            </a:r>
            <a:r>
              <a:rPr lang="es-ES" sz="1500" b="1" dirty="0"/>
              <a:t>de tipos </a:t>
            </a:r>
            <a:r>
              <a:rPr lang="es-ES" sz="1500" b="1" dirty="0" smtClean="0"/>
              <a:t>impositivos. Tipo </a:t>
            </a:r>
            <a:r>
              <a:rPr lang="es-ES" sz="1500" b="1" dirty="0"/>
              <a:t>permanente del 15%</a:t>
            </a:r>
          </a:p>
          <a:p>
            <a:pPr marL="1028700" lvl="1" algn="just">
              <a:buFont typeface="Wingdings" panose="05000000000000000000" pitchFamily="2" charset="2"/>
              <a:buChar char="Ø"/>
            </a:pPr>
            <a:r>
              <a:rPr lang="es-ES" sz="1300" dirty="0"/>
              <a:t>Directiva 2018/2012, del Consejo de 22 de junio de 2018 y propuesta de armonización y liberalización de tipos impositivos.</a:t>
            </a:r>
          </a:p>
          <a:p>
            <a:pPr marL="285750" indent="-285750" algn="just">
              <a:lnSpc>
                <a:spcPct val="90000"/>
              </a:lnSpc>
              <a:buFont typeface="Wingdings" panose="05000000000000000000" pitchFamily="2" charset="2"/>
              <a:buChar char="v"/>
            </a:pPr>
            <a:r>
              <a:rPr lang="es-ES" sz="1500" b="1" dirty="0"/>
              <a:t>Régimen de tributación de las  PYMES</a:t>
            </a:r>
            <a:r>
              <a:rPr lang="es-ES" sz="1500" b="1" dirty="0" smtClean="0"/>
              <a:t>.</a:t>
            </a:r>
          </a:p>
          <a:p>
            <a:pPr marL="1028700" lvl="1" algn="just">
              <a:lnSpc>
                <a:spcPct val="90000"/>
              </a:lnSpc>
              <a:buFont typeface="Wingdings" panose="05000000000000000000" pitchFamily="2" charset="2"/>
              <a:buChar char="Ø"/>
            </a:pPr>
            <a:r>
              <a:rPr lang="es-ES" sz="1300" dirty="0"/>
              <a:t>Propuesta Directiva del Consejo de 18 de enero de 2018. </a:t>
            </a:r>
          </a:p>
          <a:p>
            <a:pPr marL="285750" indent="-285750">
              <a:buFont typeface="Arial" panose="020B0604020202020204" pitchFamily="34" charset="0"/>
              <a:buChar char="•"/>
            </a:pPr>
            <a:endParaRPr lang="es-ES" sz="1600" dirty="0" smtClean="0"/>
          </a:p>
        </p:txBody>
      </p:sp>
    </p:spTree>
    <p:extLst>
      <p:ext uri="{BB962C8B-B14F-4D97-AF65-F5344CB8AC3E}">
        <p14:creationId xmlns:p14="http://schemas.microsoft.com/office/powerpoint/2010/main" val="251258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20</a:t>
            </a:fld>
            <a:endParaRPr lang="es-ES" dirty="0"/>
          </a:p>
        </p:txBody>
      </p:sp>
      <p:sp>
        <p:nvSpPr>
          <p:cNvPr id="4" name="2 Marcador de texto"/>
          <p:cNvSpPr>
            <a:spLocks noGrp="1"/>
          </p:cNvSpPr>
          <p:nvPr>
            <p:ph type="body" sz="quarter" idx="10"/>
          </p:nvPr>
        </p:nvSpPr>
        <p:spPr>
          <a:xfrm>
            <a:off x="634482" y="1063625"/>
            <a:ext cx="7912359" cy="1287689"/>
          </a:xfrm>
        </p:spPr>
        <p:txBody>
          <a:bodyPr/>
          <a:lstStyle/>
          <a:p>
            <a:pPr algn="just"/>
            <a:r>
              <a:rPr lang="es-ES" sz="1600" b="1" dirty="0" smtClean="0"/>
              <a:t>APLICACIÓN DE LOS MECANISMOS DE ISP Y DE REACCION RAPIDA. </a:t>
            </a:r>
          </a:p>
          <a:p>
            <a:pPr algn="just"/>
            <a:r>
              <a:rPr lang="es-ES" sz="1600" b="1" dirty="0" smtClean="0"/>
              <a:t>(Propuesta </a:t>
            </a:r>
            <a:r>
              <a:rPr lang="es-ES" sz="1600" b="1" dirty="0"/>
              <a:t>de Directiva del Consejo de 25 de mayo de </a:t>
            </a:r>
            <a:r>
              <a:rPr lang="es-ES" sz="1600" b="1" dirty="0" smtClean="0"/>
              <a:t>2018)</a:t>
            </a:r>
          </a:p>
          <a:p>
            <a:pPr algn="just"/>
            <a:endParaRPr lang="es-ES" sz="1600" b="1" dirty="0"/>
          </a:p>
          <a:p>
            <a:pPr marL="285750" indent="-285750" algn="just">
              <a:buFont typeface="Wingdings" panose="05000000000000000000" pitchFamily="2" charset="2"/>
              <a:buChar char="v"/>
            </a:pPr>
            <a:r>
              <a:rPr lang="es-ES" sz="1500" dirty="0" smtClean="0"/>
              <a:t>El </a:t>
            </a:r>
            <a:r>
              <a:rPr lang="es-ES" sz="1500" b="1" dirty="0" smtClean="0"/>
              <a:t>objetivo</a:t>
            </a:r>
            <a:r>
              <a:rPr lang="es-ES" sz="1500" dirty="0" smtClean="0"/>
              <a:t> de la Directiva es </a:t>
            </a:r>
            <a:r>
              <a:rPr lang="es-ES" sz="1500" b="1" dirty="0" smtClean="0"/>
              <a:t>prorroga</a:t>
            </a:r>
            <a:r>
              <a:rPr lang="es-ES" sz="1500" dirty="0" smtClean="0"/>
              <a:t>r:</a:t>
            </a:r>
          </a:p>
          <a:p>
            <a:pPr marL="1028700" lvl="1" algn="just">
              <a:buFont typeface="Wingdings" panose="05000000000000000000" pitchFamily="2" charset="2"/>
              <a:buChar char="Ø"/>
            </a:pPr>
            <a:r>
              <a:rPr lang="es-ES" sz="1400" dirty="0" smtClean="0"/>
              <a:t>La posibilidad de la aplicación del </a:t>
            </a:r>
            <a:r>
              <a:rPr lang="es-ES" sz="1400" b="1" dirty="0" smtClean="0"/>
              <a:t>mecanismo de la ISP</a:t>
            </a:r>
            <a:r>
              <a:rPr lang="es-ES" sz="1400" dirty="0" smtClean="0"/>
              <a:t>.</a:t>
            </a:r>
          </a:p>
          <a:p>
            <a:pPr marL="1028700" lvl="1" algn="just">
              <a:buFont typeface="Wingdings" panose="05000000000000000000" pitchFamily="2" charset="2"/>
              <a:buChar char="Ø"/>
            </a:pPr>
            <a:r>
              <a:rPr lang="es-ES" sz="1400" dirty="0" smtClean="0"/>
              <a:t>La posibilidad de la aplicación del </a:t>
            </a:r>
            <a:r>
              <a:rPr lang="es-ES" sz="1400" b="1" dirty="0" smtClean="0"/>
              <a:t>mecanismo de reacción rápida (MRR).</a:t>
            </a:r>
          </a:p>
          <a:p>
            <a:pPr marL="285750" indent="-285750" algn="just">
              <a:buFont typeface="Wingdings" panose="05000000000000000000" pitchFamily="2" charset="2"/>
              <a:buChar char="v"/>
            </a:pPr>
            <a:r>
              <a:rPr lang="es-ES" sz="1500" dirty="0"/>
              <a:t>El Art 199 bis de la </a:t>
            </a:r>
            <a:r>
              <a:rPr lang="es-ES" sz="1500" b="1" dirty="0"/>
              <a:t>Directiva autoriza </a:t>
            </a:r>
            <a:r>
              <a:rPr lang="es-ES" sz="1500" dirty="0" smtClean="0"/>
              <a:t>a los </a:t>
            </a:r>
            <a:r>
              <a:rPr lang="es-ES" sz="1500" dirty="0"/>
              <a:t>EM a </a:t>
            </a:r>
            <a:r>
              <a:rPr lang="es-ES" sz="1500" b="1" dirty="0"/>
              <a:t>optar</a:t>
            </a:r>
            <a:r>
              <a:rPr lang="es-ES" sz="1500" dirty="0"/>
              <a:t> por la </a:t>
            </a:r>
            <a:r>
              <a:rPr lang="es-ES" sz="1500" dirty="0" smtClean="0"/>
              <a:t>aplicación del mecanismo de la ISP en ciertas E. bienes y P. servicios preestablecidos susceptibles de fraude, en especial el intracomunitario del operador desaparecido.</a:t>
            </a:r>
          </a:p>
          <a:p>
            <a:pPr marL="285750" indent="-285750" algn="just">
              <a:buFont typeface="Wingdings" panose="05000000000000000000" pitchFamily="2" charset="2"/>
              <a:buChar char="v"/>
            </a:pPr>
            <a:r>
              <a:rPr lang="es-ES" sz="1500" dirty="0" smtClean="0"/>
              <a:t>Si se quiere aplicar a </a:t>
            </a:r>
            <a:r>
              <a:rPr lang="es-ES" sz="1500" b="1" dirty="0" smtClean="0"/>
              <a:t>otras operaciones</a:t>
            </a:r>
            <a:r>
              <a:rPr lang="es-ES" sz="1500" dirty="0" smtClean="0"/>
              <a:t> puede concederse pero el procedimiento puede tardar hasta 8 meses. Por ello, el MRR da una respuesta más adecuada y efectiva ante fraudes repetitivos y masivos.</a:t>
            </a:r>
          </a:p>
          <a:p>
            <a:pPr marL="285750" indent="-285750" algn="just">
              <a:buFont typeface="Wingdings" panose="05000000000000000000" pitchFamily="2" charset="2"/>
              <a:buChar char="v"/>
            </a:pPr>
            <a:r>
              <a:rPr lang="es-ES" sz="1500" dirty="0" smtClean="0"/>
              <a:t>El </a:t>
            </a:r>
            <a:r>
              <a:rPr lang="es-ES" sz="1500" b="1" dirty="0" smtClean="0"/>
              <a:t>plazo</a:t>
            </a:r>
            <a:r>
              <a:rPr lang="es-ES" sz="1500" dirty="0" smtClean="0"/>
              <a:t> de aplicación de ambos mecanismos expira el 31.12.2018.</a:t>
            </a:r>
            <a:r>
              <a:rPr lang="es-ES" sz="1500" dirty="0"/>
              <a:t> </a:t>
            </a:r>
          </a:p>
          <a:p>
            <a:pPr marL="285750" indent="-285750" algn="just">
              <a:buFont typeface="Wingdings" panose="05000000000000000000" pitchFamily="2" charset="2"/>
              <a:buChar char="v"/>
            </a:pPr>
            <a:endParaRPr lang="es-ES" sz="1600" dirty="0"/>
          </a:p>
        </p:txBody>
      </p:sp>
    </p:spTree>
    <p:extLst>
      <p:ext uri="{BB962C8B-B14F-4D97-AF65-F5344CB8AC3E}">
        <p14:creationId xmlns:p14="http://schemas.microsoft.com/office/powerpoint/2010/main" val="12313457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21</a:t>
            </a:fld>
            <a:endParaRPr lang="es-ES" dirty="0"/>
          </a:p>
        </p:txBody>
      </p:sp>
      <p:sp>
        <p:nvSpPr>
          <p:cNvPr id="4" name="2 Marcador de texto"/>
          <p:cNvSpPr>
            <a:spLocks noGrp="1"/>
          </p:cNvSpPr>
          <p:nvPr>
            <p:ph type="body" sz="quarter" idx="10"/>
          </p:nvPr>
        </p:nvSpPr>
        <p:spPr>
          <a:xfrm>
            <a:off x="634482" y="1063625"/>
            <a:ext cx="7912359" cy="1287689"/>
          </a:xfrm>
        </p:spPr>
        <p:txBody>
          <a:bodyPr>
            <a:noAutofit/>
          </a:bodyPr>
          <a:lstStyle/>
          <a:p>
            <a:pPr algn="just"/>
            <a:r>
              <a:rPr lang="es-ES" sz="1600" b="1" dirty="0" smtClean="0"/>
              <a:t>APLICACIÓN DE LOS MECANISMOS DE ISP Y DEREACCIÓN RAPIDA. </a:t>
            </a:r>
          </a:p>
          <a:p>
            <a:pPr algn="just"/>
            <a:r>
              <a:rPr lang="es-ES" sz="1600" b="1" dirty="0" smtClean="0"/>
              <a:t>(Propuesta </a:t>
            </a:r>
            <a:r>
              <a:rPr lang="es-ES" sz="1600" b="1" dirty="0"/>
              <a:t>de Directiva del Consejo de 25 de mayo de </a:t>
            </a:r>
            <a:r>
              <a:rPr lang="es-ES" sz="1600" b="1" dirty="0" smtClean="0"/>
              <a:t>2018)</a:t>
            </a:r>
          </a:p>
          <a:p>
            <a:pPr algn="just"/>
            <a:endParaRPr lang="es-ES" sz="1600" b="1" dirty="0"/>
          </a:p>
          <a:p>
            <a:pPr marL="285750" indent="-285750" algn="just">
              <a:buFont typeface="Wingdings" panose="05000000000000000000" pitchFamily="2" charset="2"/>
              <a:buChar char="v"/>
            </a:pPr>
            <a:r>
              <a:rPr lang="es-ES" sz="1500" dirty="0" smtClean="0"/>
              <a:t>En este marco, la Comisión ha presentado </a:t>
            </a:r>
            <a:r>
              <a:rPr lang="es-ES" sz="1500" b="1" dirty="0" smtClean="0"/>
              <a:t>dos propuestas </a:t>
            </a:r>
            <a:r>
              <a:rPr lang="es-ES" sz="1500" dirty="0" smtClean="0"/>
              <a:t>para la lucha contra el fraude: la </a:t>
            </a:r>
            <a:r>
              <a:rPr lang="es-ES" sz="1500" b="1" dirty="0" smtClean="0"/>
              <a:t>cooperación administrativa </a:t>
            </a:r>
            <a:r>
              <a:rPr lang="es-ES" sz="1500" dirty="0" smtClean="0"/>
              <a:t>y la implantación del </a:t>
            </a:r>
            <a:r>
              <a:rPr lang="es-ES" sz="1500" b="1" dirty="0" smtClean="0"/>
              <a:t>régimen definitivo </a:t>
            </a:r>
            <a:r>
              <a:rPr lang="es-ES" sz="1500" dirty="0" smtClean="0"/>
              <a:t>del IVA en los intercambios intracomunitarios (B2B).</a:t>
            </a:r>
          </a:p>
          <a:p>
            <a:pPr marL="285750" indent="-285750" algn="just">
              <a:buFont typeface="Wingdings" panose="05000000000000000000" pitchFamily="2" charset="2"/>
              <a:buChar char="v"/>
            </a:pPr>
            <a:r>
              <a:rPr lang="es-ES" sz="1500" dirty="0" smtClean="0"/>
              <a:t>Como se pretende que estas medidas entren en vigor el 1.7.2022, es necesario </a:t>
            </a:r>
            <a:r>
              <a:rPr lang="es-ES" sz="1500" b="1" dirty="0" smtClean="0"/>
              <a:t>prorroga</a:t>
            </a:r>
            <a:r>
              <a:rPr lang="es-ES" sz="1500" dirty="0" smtClean="0"/>
              <a:t>r estos mecanismos hasta el 30.6.2022..</a:t>
            </a:r>
          </a:p>
          <a:p>
            <a:pPr marL="285750" indent="-285750" algn="just">
              <a:buFont typeface="Wingdings" panose="05000000000000000000" pitchFamily="2" charset="2"/>
              <a:buChar char="v"/>
            </a:pPr>
            <a:r>
              <a:rPr lang="es-ES" sz="1500" dirty="0" smtClean="0"/>
              <a:t>Por último, el 2 de octubre de 2008 el Consejo ha aprobado una </a:t>
            </a:r>
            <a:r>
              <a:rPr lang="es-ES" sz="1500" b="1" dirty="0" smtClean="0"/>
              <a:t>nueva propuesta </a:t>
            </a:r>
            <a:r>
              <a:rPr lang="es-ES" sz="1500" dirty="0" smtClean="0"/>
              <a:t>que permite la aplicación generalizada de la ISP cuando:</a:t>
            </a:r>
          </a:p>
          <a:p>
            <a:pPr marL="1028700" lvl="1" algn="just">
              <a:buFont typeface="Wingdings" panose="05000000000000000000" pitchFamily="2" charset="2"/>
              <a:buChar char="Ø"/>
            </a:pPr>
            <a:r>
              <a:rPr lang="es-ES" sz="1300" dirty="0" smtClean="0"/>
              <a:t>El suministro </a:t>
            </a:r>
            <a:r>
              <a:rPr lang="es-ES" sz="1300" b="1" dirty="0" smtClean="0"/>
              <a:t>nacional</a:t>
            </a:r>
            <a:r>
              <a:rPr lang="es-ES" sz="1300" dirty="0" smtClean="0"/>
              <a:t> de bienes y servicios </a:t>
            </a:r>
            <a:r>
              <a:rPr lang="es-ES" sz="1300" b="1" dirty="0" smtClean="0"/>
              <a:t>supere los 17.500€.</a:t>
            </a:r>
          </a:p>
          <a:p>
            <a:pPr marL="1028700" lvl="1" algn="just">
              <a:buFont typeface="Wingdings" panose="05000000000000000000" pitchFamily="2" charset="2"/>
              <a:buChar char="Ø"/>
            </a:pPr>
            <a:r>
              <a:rPr lang="es-ES" sz="1300" dirty="0" smtClean="0"/>
              <a:t>Se den unas </a:t>
            </a:r>
            <a:r>
              <a:rPr lang="es-ES" sz="1300" b="1" dirty="0" smtClean="0"/>
              <a:t>condiciones técnicas</a:t>
            </a:r>
            <a:r>
              <a:rPr lang="es-ES" sz="1300" dirty="0" smtClean="0"/>
              <a:t> más estrictas: que el </a:t>
            </a:r>
            <a:r>
              <a:rPr lang="es-ES" sz="1300" b="1" dirty="0" smtClean="0"/>
              <a:t>25% del fraude </a:t>
            </a:r>
            <a:r>
              <a:rPr lang="es-ES" sz="1300" dirty="0" smtClean="0"/>
              <a:t>en IVA se deba  operaciones en cascada, el establecimiento de obligaciones de </a:t>
            </a:r>
            <a:r>
              <a:rPr lang="es-ES" sz="1300" b="1" dirty="0" smtClean="0"/>
              <a:t>información electrónica </a:t>
            </a:r>
            <a:r>
              <a:rPr lang="es-ES" sz="1300" dirty="0" smtClean="0"/>
              <a:t>adecuadas y efectivas, etc.</a:t>
            </a:r>
            <a:endParaRPr lang="es-ES" sz="1300" dirty="0"/>
          </a:p>
        </p:txBody>
      </p:sp>
    </p:spTree>
    <p:extLst>
      <p:ext uri="{BB962C8B-B14F-4D97-AF65-F5344CB8AC3E}">
        <p14:creationId xmlns:p14="http://schemas.microsoft.com/office/powerpoint/2010/main" val="41718391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22</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pPr algn="just"/>
            <a:r>
              <a:rPr lang="es-ES" sz="1600" b="1" dirty="0" smtClean="0"/>
              <a:t> MODIFICACIONES DE LOS TIPOS IMPOSITIVOS.</a:t>
            </a:r>
          </a:p>
          <a:p>
            <a:pPr marL="285750" indent="-285750" algn="just">
              <a:buFont typeface="Wingdings" panose="05000000000000000000" pitchFamily="2" charset="2"/>
              <a:buChar char="v"/>
            </a:pPr>
            <a:endParaRPr lang="es-ES" sz="1600" b="1" dirty="0" smtClean="0"/>
          </a:p>
          <a:p>
            <a:pPr marL="285750" indent="-285750" algn="just">
              <a:buFont typeface="Wingdings" panose="05000000000000000000" pitchFamily="2" charset="2"/>
              <a:buChar char="v"/>
            </a:pPr>
            <a:r>
              <a:rPr lang="es-ES" sz="1500" dirty="0" smtClean="0"/>
              <a:t>La</a:t>
            </a:r>
            <a:r>
              <a:rPr lang="es-ES" sz="1500" b="1" dirty="0" smtClean="0"/>
              <a:t> Directiva 2018/912 </a:t>
            </a:r>
            <a:r>
              <a:rPr lang="es-ES" sz="1500" dirty="0" smtClean="0"/>
              <a:t>del Consejo de 22 de junio de 2018 modifica el art 97 de la Directiva IVA  y establece </a:t>
            </a:r>
            <a:r>
              <a:rPr lang="es-ES" sz="1500" b="1" dirty="0" smtClean="0"/>
              <a:t>con carácter permanente un tipo normal no inferior al 15%.</a:t>
            </a:r>
          </a:p>
          <a:p>
            <a:pPr marL="285750" indent="-285750" algn="just">
              <a:buFont typeface="Wingdings" panose="05000000000000000000" pitchFamily="2" charset="2"/>
              <a:buChar char="v"/>
            </a:pPr>
            <a:r>
              <a:rPr lang="es-ES" sz="1500" dirty="0" smtClean="0"/>
              <a:t>El </a:t>
            </a:r>
            <a:r>
              <a:rPr lang="es-ES" sz="1500" b="1" dirty="0" smtClean="0"/>
              <a:t>Acuerdo </a:t>
            </a:r>
            <a:r>
              <a:rPr lang="es-ES" sz="1500" b="1" dirty="0" err="1" smtClean="0"/>
              <a:t>Ecofin</a:t>
            </a:r>
            <a:r>
              <a:rPr lang="es-ES" sz="1500" b="1" dirty="0" smtClean="0"/>
              <a:t> de 2 de octubre de 2018 ha dado</a:t>
            </a:r>
            <a:r>
              <a:rPr lang="es-ES" sz="1500" dirty="0" smtClean="0"/>
              <a:t> el visto bueno a la Directiva comunitaria que permitirá a los EM aplicar </a:t>
            </a:r>
            <a:r>
              <a:rPr lang="es-ES" sz="1500" b="1" dirty="0" smtClean="0"/>
              <a:t>el mismo tipo a los libros periódicos y revistas electrónicos </a:t>
            </a:r>
            <a:r>
              <a:rPr lang="es-ES" sz="1500" dirty="0" smtClean="0"/>
              <a:t>que a las publicaciones </a:t>
            </a:r>
            <a:r>
              <a:rPr lang="es-ES" sz="1500" b="1" dirty="0" smtClean="0"/>
              <a:t>impresas (reducido o cero).</a:t>
            </a:r>
          </a:p>
          <a:p>
            <a:pPr marL="285750" indent="-285750" algn="just">
              <a:buFont typeface="Wingdings" panose="05000000000000000000" pitchFamily="2" charset="2"/>
              <a:buChar char="v"/>
            </a:pPr>
            <a:r>
              <a:rPr lang="es-ES" sz="1500" dirty="0" smtClean="0"/>
              <a:t>La propuesta de </a:t>
            </a:r>
            <a:r>
              <a:rPr lang="es-ES" sz="1500" b="1" dirty="0" smtClean="0"/>
              <a:t>Directiva 2018/0005 (CNS)</a:t>
            </a:r>
            <a:r>
              <a:rPr lang="es-ES" sz="1500" dirty="0" smtClean="0"/>
              <a:t> de 18 de enero de 2018:</a:t>
            </a:r>
          </a:p>
          <a:p>
            <a:pPr marL="1028700" lvl="1" algn="just">
              <a:buFont typeface="Wingdings" panose="05000000000000000000" pitchFamily="2" charset="2"/>
              <a:buChar char="Ø"/>
            </a:pPr>
            <a:r>
              <a:rPr lang="es-ES" sz="1400" dirty="0" smtClean="0"/>
              <a:t>Según la propuesta sobre el </a:t>
            </a:r>
            <a:r>
              <a:rPr lang="es-ES" sz="1400" b="1" dirty="0" smtClean="0"/>
              <a:t>régimen definitivo </a:t>
            </a:r>
            <a:r>
              <a:rPr lang="es-ES" sz="1400" dirty="0" smtClean="0"/>
              <a:t>del IVA, basado en el principio de </a:t>
            </a:r>
            <a:r>
              <a:rPr lang="es-ES" sz="1400" b="1" dirty="0" smtClean="0"/>
              <a:t>tributación en destino</a:t>
            </a:r>
            <a:r>
              <a:rPr lang="es-ES" sz="1400" dirty="0" smtClean="0"/>
              <a:t>, permitirá a los EM actuar con mayor flexibilidad al fijar los tipos IVA.</a:t>
            </a:r>
          </a:p>
          <a:p>
            <a:pPr marL="1028700" lvl="1" algn="just">
              <a:buFont typeface="Wingdings" panose="05000000000000000000" pitchFamily="2" charset="2"/>
              <a:buChar char="Ø"/>
            </a:pPr>
            <a:r>
              <a:rPr lang="es-ES" sz="1400" dirty="0" smtClean="0"/>
              <a:t>Ambas propuestas deben aprobarse </a:t>
            </a:r>
            <a:r>
              <a:rPr lang="es-ES" sz="1400" b="1" dirty="0" smtClean="0"/>
              <a:t>en paralelo</a:t>
            </a:r>
            <a:r>
              <a:rPr lang="es-ES" sz="1400" dirty="0" smtClean="0"/>
              <a:t>.</a:t>
            </a:r>
          </a:p>
          <a:p>
            <a:pPr marL="285750" indent="-285750" algn="just">
              <a:buFont typeface="Wingdings" panose="05000000000000000000" pitchFamily="2" charset="2"/>
              <a:buChar char="Ø"/>
            </a:pPr>
            <a:endParaRPr lang="es-ES" sz="1600" dirty="0" smtClean="0"/>
          </a:p>
        </p:txBody>
      </p:sp>
    </p:spTree>
    <p:extLst>
      <p:ext uri="{BB962C8B-B14F-4D97-AF65-F5344CB8AC3E}">
        <p14:creationId xmlns:p14="http://schemas.microsoft.com/office/powerpoint/2010/main" val="15778893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23</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pPr algn="just"/>
            <a:r>
              <a:rPr lang="es-ES" sz="1600" b="1" dirty="0" smtClean="0"/>
              <a:t> MODIFICACIONES DE LOS TIPOS IMPOSITIVOS.</a:t>
            </a:r>
          </a:p>
          <a:p>
            <a:pPr marL="285750" indent="-285750" algn="just">
              <a:buFont typeface="Wingdings" panose="05000000000000000000" pitchFamily="2" charset="2"/>
              <a:buChar char="v"/>
            </a:pPr>
            <a:endParaRPr lang="es-ES" sz="1600" b="1" dirty="0" smtClean="0"/>
          </a:p>
          <a:p>
            <a:pPr marL="285750" indent="-285750" algn="just">
              <a:buFont typeface="Wingdings" panose="05000000000000000000" pitchFamily="2" charset="2"/>
              <a:buChar char="v"/>
            </a:pPr>
            <a:r>
              <a:rPr lang="es-ES" sz="1500" dirty="0" smtClean="0"/>
              <a:t>Pilares de la propuesta de </a:t>
            </a:r>
            <a:r>
              <a:rPr lang="es-ES" sz="1500" b="1" dirty="0" smtClean="0"/>
              <a:t>Directiva 2018/0005 (CNS)</a:t>
            </a:r>
            <a:r>
              <a:rPr lang="es-ES" sz="1500" dirty="0" smtClean="0"/>
              <a:t> de 18 de enero de 2018:</a:t>
            </a:r>
          </a:p>
          <a:p>
            <a:pPr marL="1028700" lvl="1" algn="just">
              <a:buFont typeface="Wingdings" panose="05000000000000000000" pitchFamily="2" charset="2"/>
              <a:buChar char="Ø"/>
            </a:pPr>
            <a:r>
              <a:rPr lang="es-ES" sz="1300" dirty="0" smtClean="0"/>
              <a:t>En la imposición en destino los proveedores no obtienen ningún beneficio del hecho de estar establecidos en EM con tipos más bajos, por lo que la diversidad de tipos no perturba el funcionamiento del mercado único.</a:t>
            </a:r>
          </a:p>
          <a:p>
            <a:pPr marL="1028700" lvl="1" algn="just">
              <a:buFont typeface="Wingdings" panose="05000000000000000000" pitchFamily="2" charset="2"/>
              <a:buChar char="Ø"/>
            </a:pPr>
            <a:r>
              <a:rPr lang="es-ES" sz="1300" dirty="0" smtClean="0"/>
              <a:t>Los EM podrán aplicar un máximo de </a:t>
            </a:r>
            <a:r>
              <a:rPr lang="es-ES" sz="1300" b="1" dirty="0" smtClean="0"/>
              <a:t>dos tipos reducidos no inferiores al 5%.</a:t>
            </a:r>
          </a:p>
          <a:p>
            <a:pPr marL="1028700" lvl="1" algn="just">
              <a:buFont typeface="Wingdings" panose="05000000000000000000" pitchFamily="2" charset="2"/>
              <a:buChar char="Ø"/>
            </a:pPr>
            <a:r>
              <a:rPr lang="es-ES" sz="1300" dirty="0" smtClean="0"/>
              <a:t>Podrán aplicar asimismo </a:t>
            </a:r>
            <a:r>
              <a:rPr lang="es-ES" sz="1300" b="1" dirty="0" smtClean="0"/>
              <a:t>un tipo reducido inferior a al 5% </a:t>
            </a:r>
            <a:r>
              <a:rPr lang="es-ES" sz="1300" dirty="0" smtClean="0"/>
              <a:t>y una </a:t>
            </a:r>
            <a:r>
              <a:rPr lang="es-ES" sz="1300" b="1" dirty="0" smtClean="0"/>
              <a:t>exención</a:t>
            </a:r>
            <a:r>
              <a:rPr lang="es-ES" sz="1300" dirty="0" smtClean="0"/>
              <a:t> con </a:t>
            </a:r>
            <a:r>
              <a:rPr lang="es-ES" sz="1300" b="1" dirty="0" smtClean="0"/>
              <a:t>derecho a deducción pagado </a:t>
            </a:r>
            <a:r>
              <a:rPr lang="es-ES" sz="1300" dirty="0" smtClean="0"/>
              <a:t>en la fase anterior.(tipo 0).</a:t>
            </a:r>
          </a:p>
          <a:p>
            <a:pPr marL="1028700" lvl="1" algn="just">
              <a:buFont typeface="Wingdings" panose="05000000000000000000" pitchFamily="2" charset="2"/>
              <a:buChar char="Ø"/>
            </a:pPr>
            <a:r>
              <a:rPr lang="es-ES" sz="1300" dirty="0" smtClean="0"/>
              <a:t>Los tipos reducidos y las exenciones </a:t>
            </a:r>
            <a:r>
              <a:rPr lang="es-ES" sz="1300" b="1" dirty="0" smtClean="0"/>
              <a:t>sólo beneficiarán al consumidor final </a:t>
            </a:r>
            <a:r>
              <a:rPr lang="es-ES" sz="1300" dirty="0" smtClean="0"/>
              <a:t>y se aplicarán en </a:t>
            </a:r>
            <a:r>
              <a:rPr lang="es-ES" sz="1300" b="1" dirty="0" smtClean="0"/>
              <a:t>interés general.</a:t>
            </a:r>
          </a:p>
          <a:p>
            <a:pPr marL="1028700" lvl="1" algn="just">
              <a:buFont typeface="Wingdings" panose="05000000000000000000" pitchFamily="2" charset="2"/>
              <a:buChar char="Ø"/>
            </a:pPr>
            <a:r>
              <a:rPr lang="es-ES" sz="1300" dirty="0" smtClean="0"/>
              <a:t>El </a:t>
            </a:r>
            <a:r>
              <a:rPr lang="es-ES" sz="1300" b="1" dirty="0" smtClean="0"/>
              <a:t>tipo medio ponderado debe ser superior al 12% </a:t>
            </a:r>
            <a:r>
              <a:rPr lang="es-ES" sz="1300" dirty="0" smtClean="0"/>
              <a:t>para salvaguardar los ingresos.</a:t>
            </a:r>
          </a:p>
          <a:p>
            <a:pPr marL="1028700" lvl="1" algn="just">
              <a:buFont typeface="Wingdings" panose="05000000000000000000" pitchFamily="2" charset="2"/>
              <a:buChar char="Ø"/>
            </a:pPr>
            <a:r>
              <a:rPr lang="es-ES" sz="1300" dirty="0"/>
              <a:t>Se establece una </a:t>
            </a:r>
            <a:r>
              <a:rPr lang="es-ES" sz="1300" b="1" dirty="0"/>
              <a:t>lista de bienes y servicios </a:t>
            </a:r>
            <a:r>
              <a:rPr lang="es-ES" sz="1300" dirty="0"/>
              <a:t>que deben tributar al tipo normal </a:t>
            </a:r>
            <a:r>
              <a:rPr lang="es-ES" sz="1300" b="1" dirty="0"/>
              <a:t>(lista negativa). Anexo III bis.</a:t>
            </a:r>
          </a:p>
          <a:p>
            <a:pPr marL="1028700" lvl="1" algn="just">
              <a:buFont typeface="Wingdings" panose="05000000000000000000" pitchFamily="2" charset="2"/>
              <a:buChar char="Ø"/>
            </a:pPr>
            <a:r>
              <a:rPr lang="es-ES" sz="1300" dirty="0"/>
              <a:t>Se</a:t>
            </a:r>
            <a:r>
              <a:rPr lang="es-ES" sz="1300" b="1" dirty="0"/>
              <a:t> suprime el Anexo III </a:t>
            </a:r>
            <a:r>
              <a:rPr lang="es-ES" sz="1300" dirty="0"/>
              <a:t>de la Directiva (lista de tipos reducidos).</a:t>
            </a:r>
          </a:p>
          <a:p>
            <a:pPr marL="285750" indent="-285750">
              <a:buFont typeface="Wingdings" panose="05000000000000000000" pitchFamily="2" charset="2"/>
              <a:buChar char="Ø"/>
            </a:pPr>
            <a:endParaRPr lang="es-ES" sz="1600" dirty="0"/>
          </a:p>
          <a:p>
            <a:pPr marL="1028700" lvl="1" algn="just">
              <a:buFont typeface="Wingdings" panose="05000000000000000000" pitchFamily="2" charset="2"/>
              <a:buChar char="Ø"/>
            </a:pPr>
            <a:endParaRPr lang="es-ES" sz="1300" dirty="0" smtClean="0"/>
          </a:p>
        </p:txBody>
      </p:sp>
    </p:spTree>
    <p:extLst>
      <p:ext uri="{BB962C8B-B14F-4D97-AF65-F5344CB8AC3E}">
        <p14:creationId xmlns:p14="http://schemas.microsoft.com/office/powerpoint/2010/main" val="2035920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24</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r>
              <a:rPr lang="es-ES" sz="1600" b="1" dirty="0" smtClean="0"/>
              <a:t>REGIMEN DE TRIBUTACION DE LAS PYMES</a:t>
            </a:r>
          </a:p>
          <a:p>
            <a:r>
              <a:rPr lang="es-ES" sz="1600" b="1" dirty="0" smtClean="0"/>
              <a:t>(Propuesta Directiva del Consejo de 18 de enero de 2018)</a:t>
            </a:r>
          </a:p>
          <a:p>
            <a:endParaRPr lang="es-ES" sz="1600" b="1" dirty="0" smtClean="0"/>
          </a:p>
          <a:p>
            <a:pPr marL="285750" indent="-285750" algn="just">
              <a:buFont typeface="Wingdings" panose="05000000000000000000" pitchFamily="2" charset="2"/>
              <a:buChar char="v"/>
            </a:pPr>
            <a:r>
              <a:rPr lang="es-ES" sz="1500" dirty="0" smtClean="0"/>
              <a:t>La Directiva </a:t>
            </a:r>
            <a:r>
              <a:rPr lang="es-ES" sz="1500" b="1" dirty="0" smtClean="0"/>
              <a:t>permite</a:t>
            </a:r>
            <a:r>
              <a:rPr lang="es-ES" sz="1500" dirty="0" smtClean="0"/>
              <a:t> a los EM, previa consulta al Comité IVA, aplicar </a:t>
            </a:r>
            <a:r>
              <a:rPr lang="es-ES" sz="1500" b="1" dirty="0" smtClean="0"/>
              <a:t>modalidades simplificadas de liquidación e ingreso </a:t>
            </a:r>
            <a:r>
              <a:rPr lang="es-ES" sz="1500" dirty="0" smtClean="0"/>
              <a:t>del IVA, en especial regímenes de </a:t>
            </a:r>
            <a:r>
              <a:rPr lang="es-ES" sz="1500" b="1" dirty="0" smtClean="0"/>
              <a:t>estimación objetiva.</a:t>
            </a:r>
          </a:p>
          <a:p>
            <a:pPr marL="285750" indent="-285750" algn="just">
              <a:buFont typeface="Wingdings" panose="05000000000000000000" pitchFamily="2" charset="2"/>
              <a:buChar char="v"/>
            </a:pPr>
            <a:r>
              <a:rPr lang="es-ES" sz="1500" dirty="0" smtClean="0"/>
              <a:t>Asimismo permite </a:t>
            </a:r>
            <a:r>
              <a:rPr lang="es-ES" sz="1500" b="1" dirty="0" smtClean="0"/>
              <a:t>eximir de repercutir e ingresar </a:t>
            </a:r>
            <a:r>
              <a:rPr lang="es-ES" sz="1500" dirty="0" smtClean="0"/>
              <a:t>el IVA a las PYMES cuando su volumen de negocios sea inferior a una determinada cuantía. Es el </a:t>
            </a:r>
            <a:r>
              <a:rPr lang="es-ES" sz="1500" b="1" dirty="0" smtClean="0"/>
              <a:t>régimen de franquicia</a:t>
            </a:r>
            <a:r>
              <a:rPr lang="es-ES" sz="1500" dirty="0" smtClean="0"/>
              <a:t>.</a:t>
            </a:r>
          </a:p>
          <a:p>
            <a:pPr marL="285750" indent="-285750" algn="just">
              <a:buFont typeface="Wingdings" panose="05000000000000000000" pitchFamily="2" charset="2"/>
              <a:buChar char="v"/>
            </a:pPr>
            <a:r>
              <a:rPr lang="es-ES" sz="1500" dirty="0"/>
              <a:t>No obstante, el régimen de franquicia </a:t>
            </a:r>
            <a:r>
              <a:rPr lang="es-ES" sz="1500" b="1" dirty="0"/>
              <a:t>excluye</a:t>
            </a:r>
            <a:r>
              <a:rPr lang="es-ES" sz="1500" dirty="0"/>
              <a:t> de su aplicación a determinadas operaciones, entre las que destacan las E. de bienes y P. de servicios </a:t>
            </a:r>
            <a:r>
              <a:rPr lang="es-ES" sz="1500" b="1" dirty="0"/>
              <a:t>efectuadas por SP no establecidos en el EM donde se devengue el IVA.</a:t>
            </a:r>
          </a:p>
          <a:p>
            <a:pPr marL="285750" indent="-285750" algn="just">
              <a:buFont typeface="Wingdings" panose="05000000000000000000" pitchFamily="2" charset="2"/>
              <a:buChar char="v"/>
            </a:pPr>
            <a:r>
              <a:rPr lang="es-ES" sz="1500" dirty="0" smtClean="0"/>
              <a:t>Por </a:t>
            </a:r>
            <a:r>
              <a:rPr lang="es-ES" sz="1500" dirty="0" smtClean="0"/>
              <a:t>ello, la Comisión considera que este régimen está obsoleto por lo que debe modificarse para crear un </a:t>
            </a:r>
            <a:r>
              <a:rPr lang="es-ES" sz="1500" b="1" dirty="0" smtClean="0"/>
              <a:t>régimen moderno y simplificado.</a:t>
            </a:r>
          </a:p>
          <a:p>
            <a:pPr marL="285750" indent="-285750" algn="just">
              <a:buFont typeface="Wingdings" panose="05000000000000000000" pitchFamily="2" charset="2"/>
              <a:buChar char="v"/>
            </a:pPr>
            <a:r>
              <a:rPr lang="es-ES" sz="1500" dirty="0" smtClean="0"/>
              <a:t>Este régimen debería aplicarse </a:t>
            </a:r>
            <a:r>
              <a:rPr lang="es-ES" sz="1500" b="1" dirty="0" smtClean="0"/>
              <a:t>a partir del 1 de julio de 2022.</a:t>
            </a:r>
            <a:endParaRPr lang="es-ES" sz="1500" b="1" dirty="0"/>
          </a:p>
        </p:txBody>
      </p:sp>
    </p:spTree>
    <p:extLst>
      <p:ext uri="{BB962C8B-B14F-4D97-AF65-F5344CB8AC3E}">
        <p14:creationId xmlns:p14="http://schemas.microsoft.com/office/powerpoint/2010/main" val="3614303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25</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r>
              <a:rPr lang="es-ES" sz="1600" b="1" dirty="0" smtClean="0"/>
              <a:t>REGIMEN DE TRIBUTACION DE LAS PYMES</a:t>
            </a:r>
          </a:p>
          <a:p>
            <a:r>
              <a:rPr lang="es-ES" sz="1600" b="1" dirty="0" smtClean="0"/>
              <a:t>(Propuesta Directiva del Consejo de 18 de enero de 2018)</a:t>
            </a:r>
          </a:p>
          <a:p>
            <a:endParaRPr lang="es-ES" sz="1600" b="1" dirty="0"/>
          </a:p>
          <a:p>
            <a:r>
              <a:rPr lang="es-ES" sz="1500" b="1" dirty="0" smtClean="0"/>
              <a:t>Principales disposiciones de la propuesta:</a:t>
            </a:r>
          </a:p>
          <a:p>
            <a:pPr marL="355600" indent="-285750" algn="just">
              <a:buFont typeface="Wingdings" panose="05000000000000000000" pitchFamily="2" charset="2"/>
              <a:buChar char="v"/>
            </a:pPr>
            <a:r>
              <a:rPr lang="es-ES" sz="1500" b="1" dirty="0" smtClean="0"/>
              <a:t>Apertura</a:t>
            </a:r>
            <a:r>
              <a:rPr lang="es-ES" sz="1500" dirty="0" smtClean="0"/>
              <a:t> de la franquicia para las Pymes a todas las empresas de la UE, </a:t>
            </a:r>
            <a:r>
              <a:rPr lang="es-ES" sz="1500" b="1" dirty="0" smtClean="0"/>
              <a:t>estén o no</a:t>
            </a:r>
            <a:r>
              <a:rPr lang="es-ES" sz="1500" b="1" i="1" dirty="0" smtClean="0"/>
              <a:t> </a:t>
            </a:r>
            <a:r>
              <a:rPr lang="es-ES" sz="1500" b="1" dirty="0" smtClean="0"/>
              <a:t> establecidas en el EM donde se devengue el IVA</a:t>
            </a:r>
            <a:r>
              <a:rPr lang="es-ES" sz="1500" dirty="0" smtClean="0"/>
              <a:t>.</a:t>
            </a:r>
          </a:p>
          <a:p>
            <a:pPr marL="355600" indent="-285750" algn="just">
              <a:buFont typeface="Wingdings" panose="05000000000000000000" pitchFamily="2" charset="2"/>
              <a:buChar char="v"/>
            </a:pPr>
            <a:r>
              <a:rPr lang="es-ES" sz="1500" dirty="0"/>
              <a:t>Actualizar los </a:t>
            </a:r>
            <a:r>
              <a:rPr lang="es-ES" sz="1500" b="1" dirty="0"/>
              <a:t>límites</a:t>
            </a:r>
            <a:r>
              <a:rPr lang="es-ES" sz="1500" dirty="0"/>
              <a:t> de las franquicias.</a:t>
            </a:r>
          </a:p>
          <a:p>
            <a:pPr marL="355600" indent="-285750" algn="just">
              <a:buFont typeface="Wingdings" panose="05000000000000000000" pitchFamily="2" charset="2"/>
              <a:buChar char="v"/>
            </a:pPr>
            <a:r>
              <a:rPr lang="es-ES" sz="1500" dirty="0"/>
              <a:t>Establecer </a:t>
            </a:r>
            <a:r>
              <a:rPr lang="es-ES" sz="1500" b="1" dirty="0"/>
              <a:t>un régimen transitorio </a:t>
            </a:r>
            <a:r>
              <a:rPr lang="es-ES" sz="1500" dirty="0"/>
              <a:t>durante el cual las Pymes que lo superen temporalmente puedan seguir acogiéndose.</a:t>
            </a:r>
          </a:p>
          <a:p>
            <a:pPr marL="355600" indent="-285750" algn="just">
              <a:buFont typeface="Wingdings" panose="05000000000000000000" pitchFamily="2" charset="2"/>
              <a:buChar char="v"/>
            </a:pPr>
            <a:r>
              <a:rPr lang="es-ES" sz="1500" b="1" dirty="0"/>
              <a:t>Simplificar las obligaciones </a:t>
            </a:r>
            <a:r>
              <a:rPr lang="es-ES" sz="1500" dirty="0"/>
              <a:t>para las Pymes, se beneficien o no de la franquicia</a:t>
            </a:r>
          </a:p>
        </p:txBody>
      </p:sp>
    </p:spTree>
    <p:extLst>
      <p:ext uri="{BB962C8B-B14F-4D97-AF65-F5344CB8AC3E}">
        <p14:creationId xmlns:p14="http://schemas.microsoft.com/office/powerpoint/2010/main" val="37783038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26</a:t>
            </a:fld>
            <a:endParaRPr lang="es-ES" dirty="0"/>
          </a:p>
        </p:txBody>
      </p:sp>
      <p:sp>
        <p:nvSpPr>
          <p:cNvPr id="4" name="1 Marcador de texto"/>
          <p:cNvSpPr>
            <a:spLocks noGrp="1"/>
          </p:cNvSpPr>
          <p:nvPr>
            <p:ph type="body" sz="quarter" idx="10"/>
          </p:nvPr>
        </p:nvSpPr>
        <p:spPr>
          <a:xfrm>
            <a:off x="634482" y="1063625"/>
            <a:ext cx="7912359" cy="3495675"/>
          </a:xfrm>
        </p:spPr>
        <p:txBody>
          <a:bodyPr>
            <a:noAutofit/>
          </a:bodyPr>
          <a:lstStyle/>
          <a:p>
            <a:pPr algn="just"/>
            <a:r>
              <a:rPr lang="es-ES" sz="1600" b="1" dirty="0" smtClean="0"/>
              <a:t>REGIMEN DE TRIBUTACION DE LAS PYMES</a:t>
            </a:r>
          </a:p>
          <a:p>
            <a:pPr algn="just"/>
            <a:r>
              <a:rPr lang="es-ES" sz="1600" b="1" dirty="0" smtClean="0"/>
              <a:t>(Propuesta Directiva del Consejo de 18 de enero de 2018)</a:t>
            </a:r>
          </a:p>
          <a:p>
            <a:pPr algn="just"/>
            <a:endParaRPr lang="es-ES" sz="1600" dirty="0" smtClean="0"/>
          </a:p>
          <a:p>
            <a:pPr algn="just"/>
            <a:r>
              <a:rPr lang="es-ES" sz="1500" b="1" dirty="0"/>
              <a:t>Disposiciones específicas:</a:t>
            </a:r>
          </a:p>
          <a:p>
            <a:pPr marL="355600" indent="-285750" algn="just">
              <a:buFont typeface="Wingdings" panose="05000000000000000000" pitchFamily="2" charset="2"/>
              <a:buChar char="v"/>
            </a:pPr>
            <a:r>
              <a:rPr lang="es-ES" sz="1500" dirty="0"/>
              <a:t>Definición de la </a:t>
            </a:r>
            <a:r>
              <a:rPr lang="es-ES" sz="1500" b="1" dirty="0"/>
              <a:t>Pyme</a:t>
            </a:r>
            <a:r>
              <a:rPr lang="es-ES" sz="1500" dirty="0"/>
              <a:t>: volumen anual de negocio dentro del mercado único </a:t>
            </a:r>
            <a:r>
              <a:rPr lang="es-ES" sz="1500" b="1" dirty="0"/>
              <a:t>que no exceda de 2.000.000€.</a:t>
            </a:r>
          </a:p>
          <a:p>
            <a:pPr marL="355600" indent="-285750" algn="just">
              <a:buFont typeface="Wingdings" panose="05000000000000000000" pitchFamily="2" charset="2"/>
              <a:buChar char="v"/>
            </a:pPr>
            <a:r>
              <a:rPr lang="es-ES" sz="1500" dirty="0"/>
              <a:t>Las pymes que se acojan a la franquicia en el EM donde </a:t>
            </a:r>
            <a:r>
              <a:rPr lang="es-ES" sz="1500" b="1" dirty="0"/>
              <a:t>no estén establecidas deben cumplir dos condiciones:</a:t>
            </a:r>
          </a:p>
          <a:p>
            <a:pPr marL="1085850" lvl="1" algn="just">
              <a:buFont typeface="Wingdings" panose="05000000000000000000" pitchFamily="2" charset="2"/>
              <a:buChar char="Ø"/>
            </a:pPr>
            <a:r>
              <a:rPr lang="es-ES" sz="1300" dirty="0" smtClean="0"/>
              <a:t>No superar el volumen de negocio anual establecido en él.</a:t>
            </a:r>
          </a:p>
          <a:p>
            <a:pPr marL="1085850" lvl="1" algn="just">
              <a:buFont typeface="Wingdings" panose="05000000000000000000" pitchFamily="2" charset="2"/>
              <a:buChar char="Ø"/>
            </a:pPr>
            <a:r>
              <a:rPr lang="es-ES" sz="1300" dirty="0" smtClean="0"/>
              <a:t>No superar en la UE el volumen global de 100.000€.</a:t>
            </a:r>
          </a:p>
          <a:p>
            <a:pPr marL="355600" indent="-285750" algn="just">
              <a:buFont typeface="Wingdings" panose="05000000000000000000" pitchFamily="2" charset="2"/>
              <a:buChar char="v"/>
            </a:pPr>
            <a:r>
              <a:rPr lang="es-ES" sz="1500" dirty="0"/>
              <a:t>El régimen de </a:t>
            </a:r>
            <a:r>
              <a:rPr lang="es-ES" sz="1500" b="1" dirty="0"/>
              <a:t>franquicia</a:t>
            </a:r>
            <a:r>
              <a:rPr lang="es-ES" sz="1500" dirty="0"/>
              <a:t>, que es </a:t>
            </a:r>
            <a:r>
              <a:rPr lang="es-ES" sz="1500" b="1" dirty="0"/>
              <a:t>optativo</a:t>
            </a:r>
            <a:r>
              <a:rPr lang="es-ES" sz="1500" dirty="0"/>
              <a:t>, se fijará </a:t>
            </a:r>
            <a:r>
              <a:rPr lang="es-ES" sz="1500" b="1" dirty="0"/>
              <a:t>por cada EM</a:t>
            </a:r>
            <a:r>
              <a:rPr lang="es-ES" sz="1500" dirty="0"/>
              <a:t>, incluso por sectores, pero </a:t>
            </a:r>
            <a:r>
              <a:rPr lang="es-ES" sz="1500" b="1" dirty="0"/>
              <a:t>sin exceder de 85.000€.</a:t>
            </a:r>
          </a:p>
          <a:p>
            <a:pPr marL="355600" indent="-285750" algn="just">
              <a:buFont typeface="Wingdings" panose="05000000000000000000" pitchFamily="2" charset="2"/>
              <a:buChar char="v"/>
            </a:pPr>
            <a:r>
              <a:rPr lang="es-ES" sz="1500" dirty="0"/>
              <a:t>Si se supera el umbral en un año puede seguir aplicándose </a:t>
            </a:r>
            <a:r>
              <a:rPr lang="es-ES" sz="1500" b="1" dirty="0"/>
              <a:t>si no excede en más del 50%.</a:t>
            </a:r>
          </a:p>
        </p:txBody>
      </p:sp>
    </p:spTree>
    <p:extLst>
      <p:ext uri="{BB962C8B-B14F-4D97-AF65-F5344CB8AC3E}">
        <p14:creationId xmlns:p14="http://schemas.microsoft.com/office/powerpoint/2010/main" val="38904617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27</a:t>
            </a:fld>
            <a:endParaRPr lang="es-ES" dirty="0"/>
          </a:p>
        </p:txBody>
      </p:sp>
      <p:sp>
        <p:nvSpPr>
          <p:cNvPr id="4" name="1 Marcador de texto"/>
          <p:cNvSpPr>
            <a:spLocks noGrp="1"/>
          </p:cNvSpPr>
          <p:nvPr>
            <p:ph type="body" sz="quarter" idx="10"/>
          </p:nvPr>
        </p:nvSpPr>
        <p:spPr>
          <a:xfrm>
            <a:off x="634482" y="1063625"/>
            <a:ext cx="7912359" cy="2924175"/>
          </a:xfrm>
        </p:spPr>
        <p:txBody>
          <a:bodyPr>
            <a:noAutofit/>
          </a:bodyPr>
          <a:lstStyle/>
          <a:p>
            <a:pPr algn="just"/>
            <a:r>
              <a:rPr lang="es-ES" sz="1600" b="1" dirty="0" smtClean="0"/>
              <a:t>REGIMEN DE TRIBUTACION DE LAS PYMES</a:t>
            </a:r>
          </a:p>
          <a:p>
            <a:pPr algn="just"/>
            <a:r>
              <a:rPr lang="es-ES" sz="1600" b="1" dirty="0" smtClean="0"/>
              <a:t>(Propuesta Directiva del Consejo de 18 de enero de 2018)</a:t>
            </a:r>
          </a:p>
          <a:p>
            <a:pPr algn="just"/>
            <a:endParaRPr lang="es-ES" sz="1600" dirty="0" smtClean="0"/>
          </a:p>
          <a:p>
            <a:pPr algn="just"/>
            <a:r>
              <a:rPr lang="es-ES" sz="1500" b="1" dirty="0"/>
              <a:t>Disposiciones específicas:</a:t>
            </a:r>
          </a:p>
          <a:p>
            <a:pPr marL="355600" indent="-285750" algn="just">
              <a:buFont typeface="Wingdings" panose="05000000000000000000" pitchFamily="2" charset="2"/>
              <a:buChar char="v"/>
            </a:pPr>
            <a:r>
              <a:rPr lang="es-ES" sz="1500" b="1" dirty="0"/>
              <a:t>Simplificación de obligaciones formales </a:t>
            </a:r>
            <a:r>
              <a:rPr lang="es-ES" sz="1500" dirty="0"/>
              <a:t>para los acogidos a la </a:t>
            </a:r>
            <a:r>
              <a:rPr lang="es-ES" sz="1500" b="1" dirty="0"/>
              <a:t>franquicia:</a:t>
            </a:r>
          </a:p>
          <a:p>
            <a:pPr marL="1085850" lvl="1" algn="just">
              <a:buFont typeface="Wingdings" panose="05000000000000000000" pitchFamily="2" charset="2"/>
              <a:buChar char="Ø"/>
            </a:pPr>
            <a:r>
              <a:rPr lang="es-ES" sz="1300" dirty="0"/>
              <a:t>Se les puede </a:t>
            </a:r>
            <a:r>
              <a:rPr lang="es-ES" sz="1300" b="1" dirty="0"/>
              <a:t>dispensar de declarar el comienzo </a:t>
            </a:r>
            <a:r>
              <a:rPr lang="es-ES" sz="1300" b="1" dirty="0" smtClean="0"/>
              <a:t>actividad </a:t>
            </a:r>
            <a:r>
              <a:rPr lang="es-ES" sz="1300" b="1" dirty="0"/>
              <a:t>e identificarse.</a:t>
            </a:r>
          </a:p>
          <a:p>
            <a:pPr marL="1085850" lvl="1" algn="just">
              <a:buFont typeface="Wingdings" panose="05000000000000000000" pitchFamily="2" charset="2"/>
              <a:buChar char="Ø"/>
            </a:pPr>
            <a:r>
              <a:rPr lang="es-ES" sz="1300" dirty="0" smtClean="0"/>
              <a:t>Si no se dispensa, </a:t>
            </a:r>
            <a:r>
              <a:rPr lang="es-ES" sz="1300" dirty="0"/>
              <a:t>se establecerá un </a:t>
            </a:r>
            <a:r>
              <a:rPr lang="es-ES" sz="1300" b="1" dirty="0"/>
              <a:t>procedimiento simplificado.</a:t>
            </a:r>
          </a:p>
          <a:p>
            <a:pPr marL="1085850" lvl="1" algn="just">
              <a:buFont typeface="Wingdings" panose="05000000000000000000" pitchFamily="2" charset="2"/>
              <a:buChar char="Ø"/>
            </a:pPr>
            <a:r>
              <a:rPr lang="es-ES" sz="1300" dirty="0"/>
              <a:t>Se les </a:t>
            </a:r>
            <a:r>
              <a:rPr lang="es-ES" sz="1300" b="1" dirty="0" smtClean="0"/>
              <a:t>dispensará asimismo </a:t>
            </a:r>
            <a:r>
              <a:rPr lang="es-ES" sz="1300" b="1" dirty="0"/>
              <a:t>de expedir factura.</a:t>
            </a:r>
          </a:p>
          <a:p>
            <a:pPr marL="1085850" lvl="1" algn="just">
              <a:buFont typeface="Wingdings" panose="05000000000000000000" pitchFamily="2" charset="2"/>
              <a:buChar char="Ø"/>
            </a:pPr>
            <a:r>
              <a:rPr lang="es-ES" sz="1300" dirty="0"/>
              <a:t>Se les puede </a:t>
            </a:r>
            <a:r>
              <a:rPr lang="es-ES" sz="1300" b="1" dirty="0"/>
              <a:t>dispensar</a:t>
            </a:r>
            <a:r>
              <a:rPr lang="es-ES" sz="1300" dirty="0"/>
              <a:t> de algunas o todas las </a:t>
            </a:r>
            <a:r>
              <a:rPr lang="es-ES" sz="1300" b="1" dirty="0"/>
              <a:t>obligaciones contables</a:t>
            </a:r>
            <a:r>
              <a:rPr lang="es-ES" sz="1300" dirty="0"/>
              <a:t>.</a:t>
            </a:r>
          </a:p>
          <a:p>
            <a:pPr marL="1085850" lvl="1" algn="just">
              <a:buFont typeface="Wingdings" panose="05000000000000000000" pitchFamily="2" charset="2"/>
              <a:buChar char="Ø"/>
            </a:pPr>
            <a:r>
              <a:rPr lang="es-ES" sz="1300" dirty="0"/>
              <a:t>Se les puede </a:t>
            </a:r>
            <a:r>
              <a:rPr lang="es-ES" sz="1300" b="1" dirty="0"/>
              <a:t>dispensar</a:t>
            </a:r>
            <a:r>
              <a:rPr lang="es-ES" sz="1300" dirty="0"/>
              <a:t> </a:t>
            </a:r>
            <a:r>
              <a:rPr lang="es-ES" sz="1300" dirty="0" smtClean="0"/>
              <a:t>también de </a:t>
            </a:r>
            <a:r>
              <a:rPr lang="es-ES" sz="1300" dirty="0"/>
              <a:t>presentar </a:t>
            </a:r>
            <a:r>
              <a:rPr lang="es-ES" sz="1300" b="1" dirty="0"/>
              <a:t>declaración o hacerla anual</a:t>
            </a:r>
            <a:r>
              <a:rPr lang="es-ES" sz="1300" dirty="0"/>
              <a:t>.</a:t>
            </a:r>
          </a:p>
          <a:p>
            <a:pPr marL="1028700" lvl="1" algn="just">
              <a:buFont typeface="Wingdings" panose="05000000000000000000" pitchFamily="2" charset="2"/>
              <a:buChar char="Ø"/>
            </a:pPr>
            <a:endParaRPr lang="es-ES" dirty="0" smtClean="0"/>
          </a:p>
          <a:p>
            <a:pPr marL="571500" indent="-285750" algn="just">
              <a:buFont typeface="Wingdings" panose="05000000000000000000" pitchFamily="2" charset="2"/>
              <a:buChar char="v"/>
            </a:pPr>
            <a:endParaRPr lang="es-ES" dirty="0" smtClean="0"/>
          </a:p>
        </p:txBody>
      </p:sp>
    </p:spTree>
    <p:extLst>
      <p:ext uri="{BB962C8B-B14F-4D97-AF65-F5344CB8AC3E}">
        <p14:creationId xmlns:p14="http://schemas.microsoft.com/office/powerpoint/2010/main" val="2005272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28</a:t>
            </a:fld>
            <a:endParaRPr lang="es-ES" dirty="0"/>
          </a:p>
        </p:txBody>
      </p:sp>
      <p:sp>
        <p:nvSpPr>
          <p:cNvPr id="4" name="1 Marcador de texto"/>
          <p:cNvSpPr>
            <a:spLocks noGrp="1"/>
          </p:cNvSpPr>
          <p:nvPr>
            <p:ph type="body" sz="quarter" idx="10"/>
          </p:nvPr>
        </p:nvSpPr>
        <p:spPr>
          <a:xfrm>
            <a:off x="634482" y="1063625"/>
            <a:ext cx="7912359" cy="2746375"/>
          </a:xfrm>
        </p:spPr>
        <p:txBody>
          <a:bodyPr>
            <a:noAutofit/>
          </a:bodyPr>
          <a:lstStyle/>
          <a:p>
            <a:pPr algn="just"/>
            <a:r>
              <a:rPr lang="es-ES" sz="1600" b="1" dirty="0" smtClean="0"/>
              <a:t>REGIMEN DE TRIBUTACION DE LAS PYMES</a:t>
            </a:r>
          </a:p>
          <a:p>
            <a:pPr algn="just"/>
            <a:r>
              <a:rPr lang="es-ES" sz="1600" b="1" dirty="0" smtClean="0"/>
              <a:t>(Propuesta Directiva del Consejo de 18 de enero de 2018)</a:t>
            </a:r>
          </a:p>
          <a:p>
            <a:pPr algn="just"/>
            <a:endParaRPr lang="es-ES" sz="1600" dirty="0" smtClean="0"/>
          </a:p>
          <a:p>
            <a:pPr algn="just"/>
            <a:r>
              <a:rPr lang="es-ES" sz="1500" b="1" dirty="0"/>
              <a:t>Disposiciones </a:t>
            </a:r>
            <a:r>
              <a:rPr lang="es-ES" sz="1500" b="1" dirty="0" smtClean="0"/>
              <a:t>específicas:</a:t>
            </a:r>
          </a:p>
          <a:p>
            <a:pPr marL="285750" indent="-285750" algn="just">
              <a:buFont typeface="Wingdings" panose="05000000000000000000" pitchFamily="2" charset="2"/>
              <a:buChar char="v"/>
            </a:pPr>
            <a:r>
              <a:rPr lang="es-ES" sz="1500" b="1" dirty="0" smtClean="0"/>
              <a:t>Simplificación </a:t>
            </a:r>
            <a:r>
              <a:rPr lang="es-ES" sz="1500" b="1" dirty="0"/>
              <a:t>de obligaciones formales </a:t>
            </a:r>
            <a:r>
              <a:rPr lang="es-ES" sz="1500" dirty="0"/>
              <a:t>para las PYMES </a:t>
            </a:r>
            <a:r>
              <a:rPr lang="es-ES" sz="1500" b="1" dirty="0"/>
              <a:t>no acogidas a la franquicia:</a:t>
            </a:r>
          </a:p>
          <a:p>
            <a:pPr marL="971550" lvl="1" indent="-171450" algn="just">
              <a:buFont typeface="Wingdings" panose="05000000000000000000" pitchFamily="2" charset="2"/>
              <a:buChar char="Ø"/>
            </a:pPr>
            <a:r>
              <a:rPr lang="es-ES" sz="1300" b="1" dirty="0"/>
              <a:t>Procedimiento simplificado </a:t>
            </a:r>
            <a:r>
              <a:rPr lang="es-ES" sz="1300" dirty="0"/>
              <a:t>para obtener el nº </a:t>
            </a:r>
            <a:r>
              <a:rPr lang="es-ES" sz="1300" dirty="0" smtClean="0"/>
              <a:t>de </a:t>
            </a:r>
            <a:r>
              <a:rPr lang="es-ES" sz="1300" b="1" dirty="0"/>
              <a:t>identificación</a:t>
            </a:r>
            <a:r>
              <a:rPr lang="es-ES" sz="1300" dirty="0"/>
              <a:t>.</a:t>
            </a:r>
          </a:p>
          <a:p>
            <a:pPr marL="971550" lvl="1" indent="-171450" algn="just">
              <a:buFont typeface="Wingdings" panose="05000000000000000000" pitchFamily="2" charset="2"/>
              <a:buChar char="Ø"/>
            </a:pPr>
            <a:r>
              <a:rPr lang="es-ES" sz="1300" dirty="0"/>
              <a:t>Obligaciones </a:t>
            </a:r>
            <a:r>
              <a:rPr lang="es-ES" sz="1300" b="1" dirty="0"/>
              <a:t>simplificadas para conservar las facturas.</a:t>
            </a:r>
          </a:p>
          <a:p>
            <a:pPr marL="971550" lvl="1" indent="-171450" algn="just">
              <a:buFont typeface="Wingdings" panose="05000000000000000000" pitchFamily="2" charset="2"/>
              <a:buChar char="Ø"/>
            </a:pPr>
            <a:r>
              <a:rPr lang="es-ES" sz="1300" dirty="0"/>
              <a:t>Período impositivo de </a:t>
            </a:r>
            <a:r>
              <a:rPr lang="es-ES" sz="1300" b="1" dirty="0"/>
              <a:t>declaración anual.</a:t>
            </a:r>
          </a:p>
          <a:p>
            <a:pPr marL="971550" lvl="1" indent="-171450" algn="just">
              <a:buFont typeface="Wingdings" panose="05000000000000000000" pitchFamily="2" charset="2"/>
              <a:buChar char="Ø"/>
            </a:pPr>
            <a:r>
              <a:rPr lang="es-ES" sz="1300" b="1" dirty="0"/>
              <a:t>No </a:t>
            </a:r>
            <a:r>
              <a:rPr lang="es-ES" sz="1300" b="1" dirty="0" smtClean="0"/>
              <a:t>exigencia de pagos </a:t>
            </a:r>
            <a:r>
              <a:rPr lang="es-ES" sz="1300" b="1" dirty="0"/>
              <a:t>a cuenta</a:t>
            </a:r>
            <a:r>
              <a:rPr lang="es-ES" sz="1300" b="1" dirty="0" smtClean="0"/>
              <a:t>.</a:t>
            </a:r>
            <a:endParaRPr lang="es-ES" dirty="0" smtClean="0"/>
          </a:p>
        </p:txBody>
      </p:sp>
    </p:spTree>
    <p:extLst>
      <p:ext uri="{BB962C8B-B14F-4D97-AF65-F5344CB8AC3E}">
        <p14:creationId xmlns:p14="http://schemas.microsoft.com/office/powerpoint/2010/main" val="5493086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29</a:t>
            </a:fld>
            <a:endParaRPr lang="es-ES" dirty="0"/>
          </a:p>
        </p:txBody>
      </p:sp>
      <p:sp>
        <p:nvSpPr>
          <p:cNvPr id="4" name="1 Marcador de texto"/>
          <p:cNvSpPr>
            <a:spLocks noGrp="1"/>
          </p:cNvSpPr>
          <p:nvPr>
            <p:ph type="body" sz="quarter" idx="10"/>
          </p:nvPr>
        </p:nvSpPr>
        <p:spPr>
          <a:xfrm>
            <a:off x="634482" y="1063625"/>
            <a:ext cx="7912359" cy="2606675"/>
          </a:xfrm>
        </p:spPr>
        <p:txBody>
          <a:bodyPr>
            <a:noAutofit/>
          </a:bodyPr>
          <a:lstStyle/>
          <a:p>
            <a:pPr algn="just"/>
            <a:r>
              <a:rPr lang="es-ES" sz="1600" b="1" dirty="0" smtClean="0"/>
              <a:t>OTRAS MEDIDAS YA EN VIGOR</a:t>
            </a:r>
          </a:p>
          <a:p>
            <a:pPr algn="just"/>
            <a:endParaRPr lang="es-ES" sz="1600" dirty="0" smtClean="0"/>
          </a:p>
          <a:p>
            <a:pPr marL="285750" indent="-285750" algn="just">
              <a:buFont typeface="Wingdings" panose="05000000000000000000" pitchFamily="2" charset="2"/>
              <a:buChar char="v"/>
            </a:pPr>
            <a:r>
              <a:rPr lang="es-ES" sz="1500" b="1" dirty="0" smtClean="0"/>
              <a:t>Exenciones interiores</a:t>
            </a:r>
            <a:r>
              <a:rPr lang="es-ES" sz="1500" dirty="0" smtClean="0"/>
              <a:t>. Servicios prestados por uniones, agrupaciones o entidades autónomas, incluidas las AIE a sus miembros. (Art 20. Uno.6º).</a:t>
            </a:r>
          </a:p>
          <a:p>
            <a:pPr marL="285750" indent="-285750" algn="just">
              <a:buFont typeface="Wingdings" panose="05000000000000000000" pitchFamily="2" charset="2"/>
              <a:buChar char="v"/>
            </a:pPr>
            <a:r>
              <a:rPr lang="es-ES" sz="1500" b="1" dirty="0" smtClean="0"/>
              <a:t>Exenciones en las importaciones de bienes</a:t>
            </a:r>
            <a:r>
              <a:rPr lang="es-ES" sz="1500" dirty="0" smtClean="0"/>
              <a:t>. (Art 21.2º.A.a).</a:t>
            </a:r>
          </a:p>
          <a:p>
            <a:pPr marL="285750" indent="-285750" algn="just">
              <a:buFont typeface="Wingdings" panose="05000000000000000000" pitchFamily="2" charset="2"/>
              <a:buChar char="v"/>
            </a:pPr>
            <a:r>
              <a:rPr lang="es-ES" sz="1500" b="1" dirty="0" smtClean="0"/>
              <a:t>Exenciones en operaciones asimiladas a las exportaciones</a:t>
            </a:r>
            <a:r>
              <a:rPr lang="es-ES" sz="1500" dirty="0" smtClean="0"/>
              <a:t>. Transporte de viajeros y sus equipajes.(Art 22. Trece).</a:t>
            </a:r>
          </a:p>
          <a:p>
            <a:pPr marL="285750" indent="-285750" algn="just">
              <a:buFont typeface="Wingdings" panose="05000000000000000000" pitchFamily="2" charset="2"/>
              <a:buChar char="v"/>
            </a:pPr>
            <a:r>
              <a:rPr lang="es-ES" sz="1500" b="1" dirty="0" smtClean="0"/>
              <a:t>Tipos impositivos reducidos</a:t>
            </a:r>
            <a:r>
              <a:rPr lang="es-ES" sz="1500" dirty="0" smtClean="0"/>
              <a:t>: cines y servicios de asistencia a personas en situación de dependencia (Art 91.Uno.2.6º y 91.Dos.3º).</a:t>
            </a:r>
          </a:p>
          <a:p>
            <a:pPr algn="just"/>
            <a:endParaRPr lang="es-ES" dirty="0" smtClean="0"/>
          </a:p>
        </p:txBody>
      </p:sp>
    </p:spTree>
    <p:extLst>
      <p:ext uri="{BB962C8B-B14F-4D97-AF65-F5344CB8AC3E}">
        <p14:creationId xmlns:p14="http://schemas.microsoft.com/office/powerpoint/2010/main" val="1543986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3</a:t>
            </a:fld>
            <a:endParaRPr lang="es-ES" dirty="0"/>
          </a:p>
        </p:txBody>
      </p:sp>
      <p:sp>
        <p:nvSpPr>
          <p:cNvPr id="4" name="1 Marcador de texto"/>
          <p:cNvSpPr>
            <a:spLocks noGrp="1"/>
          </p:cNvSpPr>
          <p:nvPr>
            <p:ph type="body" sz="quarter" idx="10"/>
          </p:nvPr>
        </p:nvSpPr>
        <p:spPr>
          <a:xfrm>
            <a:off x="634482" y="1063625"/>
            <a:ext cx="7912359" cy="3876675"/>
          </a:xfrm>
        </p:spPr>
        <p:txBody>
          <a:bodyPr>
            <a:noAutofit/>
          </a:bodyPr>
          <a:lstStyle/>
          <a:p>
            <a:r>
              <a:rPr lang="es-ES" sz="1600" b="1" dirty="0" smtClean="0"/>
              <a:t>MODIFICACION Y AMPLIACION DEL ISTEMA DE MINIVENTANILLA UNICA (MOSS)</a:t>
            </a:r>
          </a:p>
          <a:p>
            <a:endParaRPr lang="es-ES" sz="1600" dirty="0" smtClean="0"/>
          </a:p>
          <a:p>
            <a:pPr marL="285750" indent="-285750" algn="just">
              <a:buFont typeface="Wingdings" panose="05000000000000000000" pitchFamily="2" charset="2"/>
              <a:buChar char="v"/>
            </a:pPr>
            <a:r>
              <a:rPr lang="es-ES" sz="1500" dirty="0" smtClean="0"/>
              <a:t>Es un sistema </a:t>
            </a:r>
            <a:r>
              <a:rPr lang="es-ES" sz="1500" b="1" dirty="0" smtClean="0"/>
              <a:t>especial de declaración, liquidación y pago del IVA </a:t>
            </a:r>
            <a:r>
              <a:rPr lang="es-ES" sz="1500" dirty="0" smtClean="0"/>
              <a:t>introducido el 1.1.2015 para los servicios de telecomunicaciones, radiodifusión, televisión y electrónicos </a:t>
            </a:r>
            <a:r>
              <a:rPr lang="es-ES" sz="1500" b="1" dirty="0" smtClean="0"/>
              <a:t>(Servicios TRE)</a:t>
            </a:r>
            <a:r>
              <a:rPr lang="es-ES" sz="1500" dirty="0" smtClean="0"/>
              <a:t>.</a:t>
            </a:r>
          </a:p>
          <a:p>
            <a:pPr marL="285750" indent="-285750" algn="just">
              <a:buFont typeface="Wingdings" panose="05000000000000000000" pitchFamily="2" charset="2"/>
              <a:buChar char="v"/>
            </a:pPr>
            <a:r>
              <a:rPr lang="es-ES" sz="1500" dirty="0" smtClean="0"/>
              <a:t>Al </a:t>
            </a:r>
            <a:r>
              <a:rPr lang="es-ES" sz="1500" b="1" dirty="0" smtClean="0"/>
              <a:t>localizars</a:t>
            </a:r>
            <a:r>
              <a:rPr lang="es-ES" sz="1500" dirty="0" smtClean="0"/>
              <a:t>e estos servicios en el EM del consumidor, los proveedores deberían identificarse en cada EM donde los presten y presentar allí las declaraciones.</a:t>
            </a:r>
          </a:p>
          <a:p>
            <a:pPr marL="285750" indent="-285750" algn="just">
              <a:buFont typeface="Wingdings" panose="05000000000000000000" pitchFamily="2" charset="2"/>
              <a:buChar char="v"/>
            </a:pPr>
            <a:r>
              <a:rPr lang="es-ES" sz="1500" dirty="0" smtClean="0"/>
              <a:t>El sistema MOSS permite a los proveedores, tanto establecidos en la UE como si no lo están, pero </a:t>
            </a:r>
            <a:r>
              <a:rPr lang="es-ES" sz="1500" b="1" dirty="0" smtClean="0"/>
              <a:t>no establecidos </a:t>
            </a:r>
            <a:r>
              <a:rPr lang="es-ES" sz="1500" dirty="0" smtClean="0"/>
              <a:t>en el EM de consumo, </a:t>
            </a:r>
            <a:r>
              <a:rPr lang="es-ES" sz="1500" b="1" dirty="0" smtClean="0"/>
              <a:t>declarar y pagar el IVA</a:t>
            </a:r>
            <a:r>
              <a:rPr lang="es-ES" sz="1500" dirty="0" smtClean="0"/>
              <a:t> devengado en todos los EM </a:t>
            </a:r>
            <a:r>
              <a:rPr lang="es-ES" sz="1500" b="1" dirty="0" smtClean="0"/>
              <a:t>por este sistema</a:t>
            </a:r>
            <a:r>
              <a:rPr lang="es-ES" sz="1500" dirty="0" smtClean="0"/>
              <a:t>, </a:t>
            </a:r>
            <a:r>
              <a:rPr lang="es-ES" sz="1500" b="1" dirty="0" smtClean="0"/>
              <a:t>en su EM de identificac</a:t>
            </a:r>
            <a:r>
              <a:rPr lang="es-ES" sz="1500" dirty="0" smtClean="0"/>
              <a:t>ión.</a:t>
            </a:r>
          </a:p>
          <a:p>
            <a:pPr marL="285750" indent="-285750" algn="just">
              <a:buFont typeface="Wingdings" panose="05000000000000000000" pitchFamily="2" charset="2"/>
              <a:buChar char="v"/>
            </a:pPr>
            <a:r>
              <a:rPr lang="es-ES" sz="1500" dirty="0" smtClean="0"/>
              <a:t>Este sistema ha sido </a:t>
            </a:r>
            <a:r>
              <a:rPr lang="es-ES" sz="1500" b="1" dirty="0" smtClean="0"/>
              <a:t>aprobado por la Directiva (UE) 2017/2455</a:t>
            </a:r>
            <a:r>
              <a:rPr lang="es-ES" sz="1500" dirty="0" smtClean="0"/>
              <a:t> del Consejo, de 5 de diciembre de 2017 con efectos a partir de:</a:t>
            </a:r>
          </a:p>
          <a:p>
            <a:pPr lvl="2" algn="just"/>
            <a:r>
              <a:rPr lang="es-ES" sz="1300" dirty="0" smtClean="0"/>
              <a:t>1 de enero de 2019, </a:t>
            </a:r>
            <a:r>
              <a:rPr lang="es-ES" sz="1300" b="1" dirty="0" smtClean="0"/>
              <a:t>ya incorporada por la Ley 6/2018, de 3 julio 2018 de PGE</a:t>
            </a:r>
            <a:r>
              <a:rPr lang="es-ES" sz="1300" dirty="0" smtClean="0"/>
              <a:t>.</a:t>
            </a:r>
          </a:p>
          <a:p>
            <a:pPr lvl="2" algn="just"/>
            <a:r>
              <a:rPr lang="es-ES" sz="1300" dirty="0" smtClean="0"/>
              <a:t>1 de enero de 2021, para la </a:t>
            </a:r>
            <a:r>
              <a:rPr lang="es-ES" sz="1300" b="1" dirty="0" smtClean="0"/>
              <a:t>ampliación</a:t>
            </a:r>
            <a:r>
              <a:rPr lang="es-ES" sz="1300" dirty="0" smtClean="0"/>
              <a:t>, modificación todavía no incorporada.</a:t>
            </a:r>
          </a:p>
        </p:txBody>
      </p:sp>
    </p:spTree>
    <p:extLst>
      <p:ext uri="{BB962C8B-B14F-4D97-AF65-F5344CB8AC3E}">
        <p14:creationId xmlns:p14="http://schemas.microsoft.com/office/powerpoint/2010/main" val="19225450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30</a:t>
            </a:fld>
            <a:endParaRPr lang="es-ES" dirty="0"/>
          </a:p>
        </p:txBody>
      </p:sp>
      <p:sp>
        <p:nvSpPr>
          <p:cNvPr id="4" name="1 Marcador de texto"/>
          <p:cNvSpPr>
            <a:spLocks noGrp="1"/>
          </p:cNvSpPr>
          <p:nvPr>
            <p:ph type="body" sz="quarter" idx="10"/>
          </p:nvPr>
        </p:nvSpPr>
        <p:spPr>
          <a:xfrm>
            <a:off x="634482" y="1063625"/>
            <a:ext cx="7912359" cy="3851275"/>
          </a:xfrm>
        </p:spPr>
        <p:txBody>
          <a:bodyPr>
            <a:noAutofit/>
          </a:bodyPr>
          <a:lstStyle/>
          <a:p>
            <a:pPr algn="just"/>
            <a:r>
              <a:rPr lang="es-ES" sz="1600" b="1" dirty="0" smtClean="0"/>
              <a:t>EXENCIONES INTERIORES. Servicios prestados por uniones, agrupaciones o entidades autónomas, incluidas las AIE a sus miembros. (Art 20. Uno.6º).</a:t>
            </a:r>
          </a:p>
          <a:p>
            <a:pPr algn="just"/>
            <a:endParaRPr lang="es-ES" sz="1500" b="1" dirty="0" smtClean="0"/>
          </a:p>
          <a:p>
            <a:pPr algn="just"/>
            <a:r>
              <a:rPr lang="es-ES" sz="1500" dirty="0" smtClean="0"/>
              <a:t>Desde </a:t>
            </a:r>
            <a:r>
              <a:rPr lang="es-ES" sz="1500" b="1" dirty="0" smtClean="0"/>
              <a:t>1 enero de 2019 </a:t>
            </a:r>
            <a:r>
              <a:rPr lang="es-ES" sz="1500" dirty="0" smtClean="0"/>
              <a:t>quedan fuera de la exención estos servicios </a:t>
            </a:r>
            <a:r>
              <a:rPr lang="es-ES" sz="1500" b="1" dirty="0" smtClean="0"/>
              <a:t>cuando los miembros sean entidades que ejercen las actividades exentas</a:t>
            </a:r>
            <a:r>
              <a:rPr lang="es-ES" sz="1500" dirty="0" smtClean="0"/>
              <a:t> a que se refieren los números 16º, 17º,18º, 19º, 20º, 22º, 23º, 26º y 28º del Art 20.Uno relativas a:</a:t>
            </a:r>
          </a:p>
          <a:p>
            <a:pPr marL="990600" lvl="1" indent="-177800" algn="just"/>
            <a:r>
              <a:rPr lang="es-ES" sz="1300" dirty="0"/>
              <a:t>Operaciones de seguro.</a:t>
            </a:r>
          </a:p>
          <a:p>
            <a:pPr marL="990600" lvl="1" indent="-177800" algn="just"/>
            <a:r>
              <a:rPr lang="es-ES" sz="1300" dirty="0"/>
              <a:t>Sellos de correos y efectos timbrados.</a:t>
            </a:r>
          </a:p>
          <a:p>
            <a:pPr marL="990600" lvl="1" indent="-177800" algn="just"/>
            <a:r>
              <a:rPr lang="es-ES" sz="1300" dirty="0"/>
              <a:t>Operaciones financieras.</a:t>
            </a:r>
          </a:p>
          <a:p>
            <a:pPr marL="990600" lvl="1" indent="-177800" algn="just"/>
            <a:r>
              <a:rPr lang="es-ES" sz="1300" dirty="0"/>
              <a:t>Loterías, apuestas y juegos.</a:t>
            </a:r>
          </a:p>
          <a:p>
            <a:pPr marL="990600" lvl="1" indent="-177800" algn="just"/>
            <a:r>
              <a:rPr lang="es-ES" sz="1300" dirty="0"/>
              <a:t>Operaciones inmobiliarias (entregas de terrenos rústicos y demás no urbanizables, segundas y ulteriores entregas de edificaciones, arrendamiento de terrenos y viviendas).</a:t>
            </a:r>
          </a:p>
          <a:p>
            <a:pPr marL="990600" lvl="1" indent="-177800" algn="just"/>
            <a:r>
              <a:rPr lang="es-ES" sz="1300" dirty="0"/>
              <a:t>Derechos de autor.</a:t>
            </a:r>
          </a:p>
          <a:p>
            <a:pPr marL="990600" lvl="1" indent="-177800" algn="just"/>
            <a:r>
              <a:rPr lang="es-ES" sz="1300" dirty="0"/>
              <a:t>P. de servicios y E. de Bienes realizados por partidos políticos.</a:t>
            </a:r>
          </a:p>
          <a:p>
            <a:pPr algn="just"/>
            <a:r>
              <a:rPr lang="es-ES" sz="1500" dirty="0" smtClean="0"/>
              <a:t>(STJUE C-605/15 Aviva y C-326/15 DNB </a:t>
            </a:r>
            <a:r>
              <a:rPr lang="es-ES" sz="1500" dirty="0" err="1" smtClean="0"/>
              <a:t>Banka</a:t>
            </a:r>
            <a:r>
              <a:rPr lang="es-ES" sz="1500" dirty="0" smtClean="0"/>
              <a:t>).</a:t>
            </a:r>
            <a:endParaRPr lang="es-ES" sz="1500" dirty="0"/>
          </a:p>
          <a:p>
            <a:pPr lvl="1"/>
            <a:endParaRPr lang="es-ES" sz="1500" dirty="0"/>
          </a:p>
        </p:txBody>
      </p:sp>
    </p:spTree>
    <p:extLst>
      <p:ext uri="{BB962C8B-B14F-4D97-AF65-F5344CB8AC3E}">
        <p14:creationId xmlns:p14="http://schemas.microsoft.com/office/powerpoint/2010/main" val="28422424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31</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pPr algn="just"/>
            <a:r>
              <a:rPr lang="es-ES" sz="1600" b="1" dirty="0" smtClean="0"/>
              <a:t>EXENCIONES EN LAS IMPORTACIONESDE BIENES</a:t>
            </a:r>
            <a:r>
              <a:rPr lang="es-ES" sz="1600" dirty="0" smtClean="0"/>
              <a:t>. </a:t>
            </a:r>
            <a:r>
              <a:rPr lang="es-ES" sz="1600" b="1" dirty="0" smtClean="0"/>
              <a:t>(Art. 21.2º.A.a).</a:t>
            </a:r>
          </a:p>
          <a:p>
            <a:pPr algn="just"/>
            <a:endParaRPr lang="es-ES" sz="1600" b="1" dirty="0"/>
          </a:p>
          <a:p>
            <a:pPr algn="just"/>
            <a:r>
              <a:rPr lang="es-ES" sz="1500" dirty="0" smtClean="0"/>
              <a:t>Con efectos </a:t>
            </a:r>
            <a:r>
              <a:rPr lang="es-ES" sz="1500" b="1" dirty="0" smtClean="0"/>
              <a:t>desde el 5 de julio de 2018 </a:t>
            </a:r>
            <a:r>
              <a:rPr lang="es-ES" sz="1500" dirty="0" smtClean="0"/>
              <a:t>el </a:t>
            </a:r>
            <a:r>
              <a:rPr lang="es-ES" sz="1500" b="1" dirty="0" smtClean="0"/>
              <a:t>reembolso del IVA a viajeros </a:t>
            </a:r>
            <a:r>
              <a:rPr lang="es-ES" sz="1500" dirty="0" smtClean="0"/>
              <a:t>con residencia habitual fuera de la Comunidad se efectuará cualquiera que sea el importe de la factura. Con anterioridad el límite era de 90,15 €.</a:t>
            </a:r>
            <a:endParaRPr lang="es-ES" sz="1500" dirty="0"/>
          </a:p>
          <a:p>
            <a:pPr lvl="1" algn="just"/>
            <a:endParaRPr lang="es-ES" dirty="0"/>
          </a:p>
        </p:txBody>
      </p:sp>
    </p:spTree>
    <p:extLst>
      <p:ext uri="{BB962C8B-B14F-4D97-AF65-F5344CB8AC3E}">
        <p14:creationId xmlns:p14="http://schemas.microsoft.com/office/powerpoint/2010/main" val="38848875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32</a:t>
            </a:fld>
            <a:endParaRPr lang="es-ES" dirty="0"/>
          </a:p>
        </p:txBody>
      </p:sp>
      <p:sp>
        <p:nvSpPr>
          <p:cNvPr id="4" name="1 Marcador de texto"/>
          <p:cNvSpPr>
            <a:spLocks noGrp="1"/>
          </p:cNvSpPr>
          <p:nvPr>
            <p:ph type="body" sz="quarter" idx="10"/>
          </p:nvPr>
        </p:nvSpPr>
        <p:spPr>
          <a:xfrm>
            <a:off x="634482" y="1063625"/>
            <a:ext cx="7912359" cy="3140075"/>
          </a:xfrm>
        </p:spPr>
        <p:txBody>
          <a:bodyPr>
            <a:noAutofit/>
          </a:bodyPr>
          <a:lstStyle/>
          <a:p>
            <a:pPr algn="just"/>
            <a:r>
              <a:rPr lang="es-ES" sz="1600" b="1" dirty="0" smtClean="0"/>
              <a:t>EXENCIONES EN OPERACIONES ASIMILADAS A LAS EXPORTACIONES. Transporte de viajeros y sus equipajes (Art 22.Trece).</a:t>
            </a:r>
          </a:p>
          <a:p>
            <a:pPr algn="just"/>
            <a:endParaRPr lang="es-ES" sz="1500" b="1" dirty="0"/>
          </a:p>
          <a:p>
            <a:pPr algn="just"/>
            <a:r>
              <a:rPr lang="es-ES" sz="1500" dirty="0" smtClean="0"/>
              <a:t>Con efectos desde </a:t>
            </a:r>
            <a:r>
              <a:rPr lang="es-ES" sz="1500" b="1" dirty="0" smtClean="0"/>
              <a:t>5 de julio de 2018 </a:t>
            </a:r>
            <a:r>
              <a:rPr lang="es-ES" sz="1500" dirty="0" smtClean="0"/>
              <a:t>la exención prevista en el Art 22.Trece para los </a:t>
            </a:r>
            <a:r>
              <a:rPr lang="es-ES" sz="1500" b="1" dirty="0" smtClean="0"/>
              <a:t>transportes de viajeros y sus equipajes </a:t>
            </a:r>
            <a:r>
              <a:rPr lang="es-ES" sz="1500" dirty="0" smtClean="0"/>
              <a:t>por vía aérea procedentes de o con destino a un aeropuerto situado fuera del TAI se aplica también a los </a:t>
            </a:r>
            <a:r>
              <a:rPr lang="es-ES" sz="1500" b="1" dirty="0" smtClean="0"/>
              <a:t>vuelos de conexión cuando estén amparados en un único título de transporte.</a:t>
            </a:r>
          </a:p>
          <a:p>
            <a:pPr algn="just"/>
            <a:endParaRPr lang="es-ES" sz="1500" dirty="0"/>
          </a:p>
          <a:p>
            <a:pPr algn="just"/>
            <a:r>
              <a:rPr lang="es-ES" sz="1500" dirty="0" smtClean="0"/>
              <a:t>Este criterio ya era mantenido por la DGT consultas V0937-17 y V0406-18.</a:t>
            </a:r>
            <a:endParaRPr lang="es-ES" sz="1500" dirty="0"/>
          </a:p>
        </p:txBody>
      </p:sp>
    </p:spTree>
    <p:extLst>
      <p:ext uri="{BB962C8B-B14F-4D97-AF65-F5344CB8AC3E}">
        <p14:creationId xmlns:p14="http://schemas.microsoft.com/office/powerpoint/2010/main" val="33983995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33</a:t>
            </a:fld>
            <a:endParaRPr lang="es-ES" dirty="0"/>
          </a:p>
        </p:txBody>
      </p:sp>
      <p:sp>
        <p:nvSpPr>
          <p:cNvPr id="5" name="1 Marcador de texto"/>
          <p:cNvSpPr>
            <a:spLocks noGrp="1"/>
          </p:cNvSpPr>
          <p:nvPr>
            <p:ph type="body" sz="quarter" idx="10"/>
          </p:nvPr>
        </p:nvSpPr>
        <p:spPr>
          <a:xfrm>
            <a:off x="634482" y="1063625"/>
            <a:ext cx="7912359" cy="1287689"/>
          </a:xfrm>
        </p:spPr>
        <p:txBody>
          <a:bodyPr>
            <a:noAutofit/>
          </a:bodyPr>
          <a:lstStyle/>
          <a:p>
            <a:pPr algn="just"/>
            <a:r>
              <a:rPr lang="es-ES" sz="1600" b="1" dirty="0" smtClean="0"/>
              <a:t>TIPOS IMPOSITIVOS REDUCIDOS: cines y servicios de asistencia a personas en situación de dependencia (Art. 91.Uno.2.6º y 91.Dos.3º)</a:t>
            </a:r>
          </a:p>
          <a:p>
            <a:pPr algn="just"/>
            <a:endParaRPr lang="es-ES" sz="1500" b="1" dirty="0"/>
          </a:p>
          <a:p>
            <a:pPr algn="just"/>
            <a:r>
              <a:rPr lang="es-ES" sz="1500" dirty="0" smtClean="0"/>
              <a:t>Con efectos </a:t>
            </a:r>
            <a:r>
              <a:rPr lang="es-ES" sz="1500" b="1" dirty="0" smtClean="0"/>
              <a:t>desde 5 de julio de 2018</a:t>
            </a:r>
            <a:r>
              <a:rPr lang="es-ES" sz="1500" dirty="0" smtClean="0"/>
              <a:t>:</a:t>
            </a:r>
          </a:p>
          <a:p>
            <a:pPr marL="285750" indent="-285750" algn="just">
              <a:buFont typeface="Wingdings" panose="05000000000000000000" pitchFamily="2" charset="2"/>
              <a:buChar char="v"/>
            </a:pPr>
            <a:r>
              <a:rPr lang="es-ES" sz="1500" dirty="0" smtClean="0"/>
              <a:t>El tipo impositivo aplicable a la entrada a las </a:t>
            </a:r>
            <a:r>
              <a:rPr lang="es-ES" sz="1500" b="1" dirty="0" smtClean="0"/>
              <a:t>salas cinematográficas</a:t>
            </a:r>
            <a:r>
              <a:rPr lang="es-ES" sz="1500" dirty="0" smtClean="0"/>
              <a:t> pasa del </a:t>
            </a:r>
            <a:r>
              <a:rPr lang="es-ES" sz="1500" b="1" dirty="0" smtClean="0"/>
              <a:t>21% al 10%.</a:t>
            </a:r>
          </a:p>
          <a:p>
            <a:pPr marL="285750" indent="-285750" algn="just">
              <a:buFont typeface="Wingdings" panose="05000000000000000000" pitchFamily="2" charset="2"/>
              <a:buChar char="v"/>
            </a:pPr>
            <a:r>
              <a:rPr lang="es-ES" sz="1500" dirty="0" smtClean="0"/>
              <a:t>Se amplía la aplicación del </a:t>
            </a:r>
            <a:r>
              <a:rPr lang="es-ES" sz="1500" b="1" dirty="0" smtClean="0"/>
              <a:t>4% a los servicios de teleasistencia, ayuda a domicilio, centro de día y de noche y atención residencial a personas en situación de dependencia</a:t>
            </a:r>
            <a:r>
              <a:rPr lang="es-ES" sz="1500" dirty="0" smtClean="0"/>
              <a:t> cuando se conceda una prestación económica que cubra más del 10% del precio, en lugar de exigir el 75%.</a:t>
            </a:r>
            <a:endParaRPr lang="es-ES" sz="1500" dirty="0"/>
          </a:p>
        </p:txBody>
      </p:sp>
    </p:spTree>
    <p:extLst>
      <p:ext uri="{BB962C8B-B14F-4D97-AF65-F5344CB8AC3E}">
        <p14:creationId xmlns:p14="http://schemas.microsoft.com/office/powerpoint/2010/main" val="9981256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5989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4</a:t>
            </a:fld>
            <a:endParaRPr lang="es-ES" dirty="0"/>
          </a:p>
        </p:txBody>
      </p:sp>
      <p:sp>
        <p:nvSpPr>
          <p:cNvPr id="4" name="1 Marcador de texto"/>
          <p:cNvSpPr>
            <a:spLocks noGrp="1"/>
          </p:cNvSpPr>
          <p:nvPr>
            <p:ph type="body" sz="quarter" idx="10"/>
          </p:nvPr>
        </p:nvSpPr>
        <p:spPr>
          <a:xfrm>
            <a:off x="634482" y="1063625"/>
            <a:ext cx="7912359" cy="3940175"/>
          </a:xfrm>
        </p:spPr>
        <p:txBody>
          <a:bodyPr>
            <a:noAutofit/>
          </a:bodyPr>
          <a:lstStyle/>
          <a:p>
            <a:pPr algn="just"/>
            <a:r>
              <a:rPr lang="es-ES" sz="1600" b="1" dirty="0"/>
              <a:t>MODIFICACION DEL SISTEMA DE MINIVENTANILLA UNICA (MOSS). NUEVAS REGLAS DE LOCALIZACIÓN DE LOS SERVICIOS (Art 70.Uno.4º y 8º).</a:t>
            </a:r>
          </a:p>
          <a:p>
            <a:pPr algn="just"/>
            <a:endParaRPr lang="es-ES" sz="1400" b="1" dirty="0"/>
          </a:p>
          <a:p>
            <a:pPr marL="285750" indent="-285750" algn="just">
              <a:buFont typeface="Wingdings" panose="05000000000000000000" pitchFamily="2" charset="2"/>
              <a:buChar char="v"/>
            </a:pPr>
            <a:r>
              <a:rPr lang="es-ES" sz="1500" dirty="0"/>
              <a:t>Para reducir las cargas administrativas de las </a:t>
            </a:r>
            <a:r>
              <a:rPr lang="es-ES" sz="1500" b="1" dirty="0"/>
              <a:t>microempresas establecidas en un único EM que prestan servicios TRE </a:t>
            </a:r>
            <a:r>
              <a:rPr lang="es-ES" sz="1500" dirty="0"/>
              <a:t>de forma </a:t>
            </a:r>
            <a:r>
              <a:rPr lang="es-ES" sz="1500" b="1" dirty="0"/>
              <a:t>ocasional a</a:t>
            </a:r>
            <a:r>
              <a:rPr lang="es-ES" sz="1500" dirty="0"/>
              <a:t> </a:t>
            </a:r>
            <a:r>
              <a:rPr lang="es-ES" sz="1500" b="1" dirty="0"/>
              <a:t>consumidores finales de otros EM (B2C</a:t>
            </a:r>
            <a:r>
              <a:rPr lang="es-ES" sz="1500" dirty="0"/>
              <a:t>) y tributar en el EM de consumo, se establece un </a:t>
            </a:r>
            <a:r>
              <a:rPr lang="es-ES" sz="1500" b="1" dirty="0"/>
              <a:t>umbral común de 10.000€</a:t>
            </a:r>
            <a:r>
              <a:rPr lang="es-ES" sz="1500" dirty="0"/>
              <a:t>, que de no rebasarlo, localiza a estos </a:t>
            </a:r>
            <a:r>
              <a:rPr lang="es-ES" sz="1500" b="1" dirty="0"/>
              <a:t>servicios en el EM de establecimiento del prestador</a:t>
            </a:r>
            <a:r>
              <a:rPr lang="es-ES" sz="1500" dirty="0"/>
              <a:t>, salvo </a:t>
            </a:r>
            <a:r>
              <a:rPr lang="es-ES" sz="1500" b="1" dirty="0"/>
              <a:t>opción</a:t>
            </a:r>
            <a:r>
              <a:rPr lang="es-ES" sz="1500" dirty="0"/>
              <a:t> en el del destinatario.</a:t>
            </a:r>
          </a:p>
          <a:p>
            <a:pPr marL="285750" indent="-285750" algn="just">
              <a:buFont typeface="Wingdings" panose="05000000000000000000" pitchFamily="2" charset="2"/>
              <a:buChar char="v"/>
            </a:pPr>
            <a:r>
              <a:rPr lang="es-ES" sz="1500" dirty="0"/>
              <a:t>Así, los servicios </a:t>
            </a:r>
            <a:r>
              <a:rPr lang="es-ES" sz="1500" b="1" dirty="0"/>
              <a:t>TRE</a:t>
            </a:r>
            <a:r>
              <a:rPr lang="es-ES" sz="1500" dirty="0"/>
              <a:t> prestados por </a:t>
            </a:r>
            <a:r>
              <a:rPr lang="es-ES" sz="1500" b="1" dirty="0"/>
              <a:t>empresarios comunitarios a </a:t>
            </a:r>
            <a:r>
              <a:rPr lang="es-ES" sz="1500" b="1" dirty="0" smtClean="0"/>
              <a:t>particulares                                  (B2C) </a:t>
            </a:r>
            <a:r>
              <a:rPr lang="es-ES" sz="1500" dirty="0"/>
              <a:t>establecidos en el TAI </a:t>
            </a:r>
            <a:r>
              <a:rPr lang="es-ES" sz="1500" b="1" dirty="0"/>
              <a:t>se localizan en el TAI </a:t>
            </a:r>
            <a:r>
              <a:rPr lang="es-ES" sz="1500" dirty="0"/>
              <a:t>en </a:t>
            </a:r>
            <a:r>
              <a:rPr lang="es-ES" sz="1500" b="1" dirty="0"/>
              <a:t>cualquiera</a:t>
            </a:r>
            <a:r>
              <a:rPr lang="es-ES" sz="1500" dirty="0"/>
              <a:t> de estos supuestos:</a:t>
            </a:r>
          </a:p>
          <a:p>
            <a:pPr marL="1096963" lvl="1" indent="-354013" algn="just">
              <a:buFont typeface="Wingdings" panose="05000000000000000000" pitchFamily="2" charset="2"/>
              <a:buChar char="Ø"/>
            </a:pPr>
            <a:r>
              <a:rPr lang="es-ES" sz="1300" dirty="0"/>
              <a:t>El prestador está </a:t>
            </a:r>
            <a:r>
              <a:rPr lang="es-ES" sz="1300" b="1" dirty="0"/>
              <a:t>establecido en más de un EM.</a:t>
            </a:r>
          </a:p>
          <a:p>
            <a:pPr marL="1096963" lvl="1" indent="-354013" algn="just">
              <a:buFont typeface="Wingdings" panose="05000000000000000000" pitchFamily="2" charset="2"/>
              <a:buChar char="Ø"/>
            </a:pPr>
            <a:r>
              <a:rPr lang="es-ES" sz="1300" dirty="0"/>
              <a:t>El prestador está establecido en un </a:t>
            </a:r>
            <a:r>
              <a:rPr lang="es-ES" sz="1300" b="1" dirty="0"/>
              <a:t>único EM </a:t>
            </a:r>
            <a:r>
              <a:rPr lang="es-ES" sz="1300" dirty="0"/>
              <a:t>y el importe de los servicios TRE prestados a consumidores finales de otros EM </a:t>
            </a:r>
            <a:r>
              <a:rPr lang="es-ES" sz="1300" b="1" dirty="0"/>
              <a:t>supera 10.000€</a:t>
            </a:r>
          </a:p>
          <a:p>
            <a:pPr marL="1096963" lvl="1" indent="-354013" algn="just">
              <a:buFont typeface="Wingdings" panose="05000000000000000000" pitchFamily="2" charset="2"/>
              <a:buChar char="Ø"/>
            </a:pPr>
            <a:r>
              <a:rPr lang="es-ES" sz="1300" dirty="0"/>
              <a:t>Cuando sin superar el umbral </a:t>
            </a:r>
            <a:r>
              <a:rPr lang="es-ES" sz="1300" b="1" dirty="0"/>
              <a:t>opte</a:t>
            </a:r>
            <a:r>
              <a:rPr lang="es-ES" sz="1300" dirty="0"/>
              <a:t> por tributar en el TAI.</a:t>
            </a:r>
          </a:p>
          <a:p>
            <a:pPr marL="285750" indent="-285750" algn="just">
              <a:buFont typeface="Wingdings" panose="05000000000000000000" pitchFamily="2" charset="2"/>
              <a:buChar char="v"/>
            </a:pPr>
            <a:r>
              <a:rPr lang="es-ES" sz="1500" dirty="0"/>
              <a:t>En estos casos el SP podrá </a:t>
            </a:r>
            <a:r>
              <a:rPr lang="es-ES" sz="1500" b="1" dirty="0"/>
              <a:t>optar por tributar a través del MOSS en el EM donde esté identificado</a:t>
            </a:r>
            <a:r>
              <a:rPr lang="es-ES" sz="1500" dirty="0"/>
              <a:t>.</a:t>
            </a:r>
          </a:p>
        </p:txBody>
      </p:sp>
    </p:spTree>
    <p:extLst>
      <p:ext uri="{BB962C8B-B14F-4D97-AF65-F5344CB8AC3E}">
        <p14:creationId xmlns:p14="http://schemas.microsoft.com/office/powerpoint/2010/main" val="223589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5</a:t>
            </a:fld>
            <a:endParaRPr lang="es-ES" dirty="0"/>
          </a:p>
        </p:txBody>
      </p:sp>
      <p:sp>
        <p:nvSpPr>
          <p:cNvPr id="4" name="1 Marcador de texto"/>
          <p:cNvSpPr>
            <a:spLocks noGrp="1"/>
          </p:cNvSpPr>
          <p:nvPr>
            <p:ph type="body" sz="quarter" idx="10"/>
          </p:nvPr>
        </p:nvSpPr>
        <p:spPr>
          <a:xfrm>
            <a:off x="634482" y="1063625"/>
            <a:ext cx="7912359" cy="3508375"/>
          </a:xfrm>
        </p:spPr>
        <p:txBody>
          <a:bodyPr>
            <a:noAutofit/>
          </a:bodyPr>
          <a:lstStyle/>
          <a:p>
            <a:pPr algn="just"/>
            <a:r>
              <a:rPr lang="es-ES" sz="1600" b="1" dirty="0"/>
              <a:t>MODIFICACION </a:t>
            </a:r>
            <a:r>
              <a:rPr lang="es-ES" sz="1600" b="1" dirty="0" smtClean="0"/>
              <a:t>SISTEMA </a:t>
            </a:r>
            <a:r>
              <a:rPr lang="es-ES" sz="1600" b="1" dirty="0"/>
              <a:t>DE MINIVENTANILLA UNICA (MOSS</a:t>
            </a:r>
            <a:r>
              <a:rPr lang="es-ES" sz="1600" b="1" dirty="0" smtClean="0"/>
              <a:t>). NUEVAS REGLAS LOCALIZACIÓN SERVICIOS (Art 70.Uno.4º y 8º).</a:t>
            </a:r>
          </a:p>
          <a:p>
            <a:pPr marL="857250" indent="-857250" algn="just">
              <a:buFont typeface="Wingdings" panose="05000000000000000000" pitchFamily="2" charset="2"/>
              <a:buChar char="v"/>
            </a:pPr>
            <a:endParaRPr lang="es-ES" sz="1400" b="1" dirty="0" smtClean="0"/>
          </a:p>
          <a:p>
            <a:pPr marL="285750" indent="-285750" algn="just">
              <a:buFont typeface="Wingdings" panose="05000000000000000000" pitchFamily="2" charset="2"/>
              <a:buChar char="v"/>
            </a:pPr>
            <a:r>
              <a:rPr lang="es-ES" sz="1500" dirty="0" smtClean="0"/>
              <a:t>Los servicios TRE prestados por empresarios </a:t>
            </a:r>
            <a:r>
              <a:rPr lang="es-ES" sz="1500" b="1" dirty="0" smtClean="0"/>
              <a:t>establecidos en el TAI a particulares</a:t>
            </a:r>
            <a:r>
              <a:rPr lang="es-ES" sz="1500" dirty="0" smtClean="0"/>
              <a:t> </a:t>
            </a:r>
            <a:r>
              <a:rPr lang="es-ES" sz="1500" b="1" dirty="0" smtClean="0"/>
              <a:t>de otros EM </a:t>
            </a:r>
            <a:r>
              <a:rPr lang="es-ES" sz="1500" dirty="0" smtClean="0"/>
              <a:t>(B2C) se localizan en el TAI cuando concurran los siguientes </a:t>
            </a:r>
            <a:r>
              <a:rPr lang="es-ES" sz="1500" b="1" dirty="0" smtClean="0"/>
              <a:t>requisitos:</a:t>
            </a:r>
            <a:endParaRPr lang="es-ES" sz="1500" dirty="0"/>
          </a:p>
          <a:p>
            <a:pPr marL="1028700" lvl="1" algn="just">
              <a:buFont typeface="Wingdings" panose="05000000000000000000" pitchFamily="2" charset="2"/>
              <a:buChar char="Ø"/>
            </a:pPr>
            <a:r>
              <a:rPr lang="es-ES" sz="1300" dirty="0" smtClean="0"/>
              <a:t>El prestador está </a:t>
            </a:r>
            <a:r>
              <a:rPr lang="es-ES" sz="1300" b="1" dirty="0" smtClean="0"/>
              <a:t>establecido únicamente en el TAI.</a:t>
            </a:r>
          </a:p>
          <a:p>
            <a:pPr marL="1028700" lvl="1" algn="just">
              <a:buFont typeface="Wingdings" panose="05000000000000000000" pitchFamily="2" charset="2"/>
              <a:buChar char="Ø"/>
            </a:pPr>
            <a:r>
              <a:rPr lang="es-ES" sz="1300" dirty="0" smtClean="0"/>
              <a:t>El importe total de los servicios TRE prestados a </a:t>
            </a:r>
            <a:r>
              <a:rPr lang="es-ES" sz="1300" b="1" dirty="0" smtClean="0"/>
              <a:t>consumidores finales de otros EM no supera 10.000€.</a:t>
            </a:r>
          </a:p>
          <a:p>
            <a:pPr marL="1028700" lvl="1" algn="just">
              <a:buFont typeface="Wingdings" panose="05000000000000000000" pitchFamily="2" charset="2"/>
              <a:buChar char="Ø"/>
            </a:pPr>
            <a:r>
              <a:rPr lang="es-ES" sz="1300" dirty="0" smtClean="0"/>
              <a:t>Cuando sin superar el umbral </a:t>
            </a:r>
            <a:r>
              <a:rPr lang="es-ES" sz="1300" b="1" dirty="0" smtClean="0"/>
              <a:t>no</a:t>
            </a:r>
            <a:r>
              <a:rPr lang="es-ES" sz="1300" dirty="0" smtClean="0"/>
              <a:t> </a:t>
            </a:r>
            <a:r>
              <a:rPr lang="es-ES" sz="1300" b="1" dirty="0" smtClean="0"/>
              <a:t>opte</a:t>
            </a:r>
            <a:r>
              <a:rPr lang="es-ES" sz="1300" dirty="0" smtClean="0"/>
              <a:t> por tributar en el </a:t>
            </a:r>
            <a:r>
              <a:rPr lang="es-ES" sz="1300" b="1" dirty="0" smtClean="0"/>
              <a:t>EM de consumo</a:t>
            </a:r>
            <a:r>
              <a:rPr lang="es-ES" sz="1300" dirty="0" smtClean="0"/>
              <a:t>.</a:t>
            </a:r>
            <a:endParaRPr lang="es-ES" sz="1300" dirty="0"/>
          </a:p>
        </p:txBody>
      </p:sp>
    </p:spTree>
    <p:extLst>
      <p:ext uri="{BB962C8B-B14F-4D97-AF65-F5344CB8AC3E}">
        <p14:creationId xmlns:p14="http://schemas.microsoft.com/office/powerpoint/2010/main" val="679153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6</a:t>
            </a:fld>
            <a:endParaRPr lang="es-ES" dirty="0"/>
          </a:p>
        </p:txBody>
      </p:sp>
      <p:sp>
        <p:nvSpPr>
          <p:cNvPr id="4" name="1 Marcador de texto"/>
          <p:cNvSpPr>
            <a:spLocks noGrp="1"/>
          </p:cNvSpPr>
          <p:nvPr>
            <p:ph type="body" sz="quarter" idx="10"/>
          </p:nvPr>
        </p:nvSpPr>
        <p:spPr>
          <a:xfrm>
            <a:off x="634482" y="1063625"/>
            <a:ext cx="7912359" cy="3863975"/>
          </a:xfrm>
        </p:spPr>
        <p:txBody>
          <a:bodyPr>
            <a:noAutofit/>
          </a:bodyPr>
          <a:lstStyle/>
          <a:p>
            <a:pPr algn="just"/>
            <a:r>
              <a:rPr lang="es-ES" sz="1600" b="1" dirty="0"/>
              <a:t>MODIFICACION </a:t>
            </a:r>
            <a:r>
              <a:rPr lang="es-ES" sz="1600" b="1" dirty="0" smtClean="0"/>
              <a:t>DEL SISTEMA </a:t>
            </a:r>
            <a:r>
              <a:rPr lang="es-ES" sz="1600" b="1" dirty="0"/>
              <a:t>DE MINIVENTANILLA UNICA (MOSS</a:t>
            </a:r>
            <a:r>
              <a:rPr lang="es-ES" sz="1600" b="1" dirty="0" smtClean="0"/>
              <a:t>). REGIMEN APLICABLE A LOS SERVICIOS TRE PRESTADOS POR EMPRESARIOS O PROFESIONALES NO ESTABLECIDOS EN LA COMUNIDAD. (Art. 162 </a:t>
            </a:r>
            <a:r>
              <a:rPr lang="es-ES" sz="1600" b="1" dirty="0" err="1" smtClean="0"/>
              <a:t>octiesdecies</a:t>
            </a:r>
            <a:r>
              <a:rPr lang="es-ES" sz="1600" b="1" dirty="0" smtClean="0"/>
              <a:t> y 163 </a:t>
            </a:r>
            <a:r>
              <a:rPr lang="es-ES" sz="1600" b="1" dirty="0" err="1" smtClean="0"/>
              <a:t>noniesdecies.Uno.a</a:t>
            </a:r>
            <a:r>
              <a:rPr lang="es-ES" sz="1600" b="1" dirty="0" smtClean="0"/>
              <a:t>.)</a:t>
            </a:r>
          </a:p>
          <a:p>
            <a:pPr marL="285750" indent="-285750" algn="just">
              <a:buFont typeface="Arial" panose="020B0604020202020204" pitchFamily="34" charset="0"/>
              <a:buChar char="•"/>
            </a:pPr>
            <a:endParaRPr lang="es-ES" sz="1500" b="1" dirty="0" smtClean="0"/>
          </a:p>
          <a:p>
            <a:pPr marL="285750" indent="-285750" algn="just">
              <a:buFont typeface="Wingdings" panose="05000000000000000000" pitchFamily="2" charset="2"/>
              <a:buChar char="v"/>
            </a:pPr>
            <a:r>
              <a:rPr lang="es-ES" sz="1500" dirty="0" smtClean="0"/>
              <a:t>Para que estos empresarios o profesionales puedan </a:t>
            </a:r>
            <a:r>
              <a:rPr lang="es-ES" sz="1500" b="1" dirty="0" smtClean="0"/>
              <a:t>acogerse al sistema simplificado de MOSS, se suprime la limitación </a:t>
            </a:r>
            <a:r>
              <a:rPr lang="es-ES" sz="1500" dirty="0" smtClean="0"/>
              <a:t>que existía de que no podían acogerse a este sistema cuando tuvieran que estar </a:t>
            </a:r>
            <a:r>
              <a:rPr lang="es-ES" sz="1500" b="1" dirty="0" smtClean="0"/>
              <a:t>registrados a efectos del IVA, </a:t>
            </a:r>
            <a:r>
              <a:rPr lang="es-ES" sz="1500" dirty="0" smtClean="0"/>
              <a:t>ya que en ese supuesto no podían utilizar ni el régimen especial aplicable a los empresarios establecidos en la Comunidad ni al régimen especial de los no establecidos en la Comunidad.</a:t>
            </a:r>
          </a:p>
          <a:p>
            <a:pPr marL="285750" indent="-285750" algn="just">
              <a:buFont typeface="Wingdings" panose="05000000000000000000" pitchFamily="2" charset="2"/>
              <a:buChar char="v"/>
            </a:pPr>
            <a:r>
              <a:rPr lang="es-ES" sz="1500" dirty="0" smtClean="0"/>
              <a:t>De esta forma estos empresarios </a:t>
            </a:r>
            <a:r>
              <a:rPr lang="es-ES" sz="1500" b="1" dirty="0" smtClean="0"/>
              <a:t>podrán utilizar el régimen de los extracomunitarios.</a:t>
            </a:r>
            <a:endParaRPr lang="es-ES" sz="1500" dirty="0"/>
          </a:p>
        </p:txBody>
      </p:sp>
    </p:spTree>
    <p:extLst>
      <p:ext uri="{BB962C8B-B14F-4D97-AF65-F5344CB8AC3E}">
        <p14:creationId xmlns:p14="http://schemas.microsoft.com/office/powerpoint/2010/main" val="768637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7</a:t>
            </a:fld>
            <a:endParaRPr lang="es-ES" dirty="0"/>
          </a:p>
        </p:txBody>
      </p:sp>
      <p:sp>
        <p:nvSpPr>
          <p:cNvPr id="4" name="1 Marcador de texto"/>
          <p:cNvSpPr>
            <a:spLocks noGrp="1"/>
          </p:cNvSpPr>
          <p:nvPr>
            <p:ph type="body" sz="quarter" idx="10"/>
          </p:nvPr>
        </p:nvSpPr>
        <p:spPr>
          <a:xfrm>
            <a:off x="634482" y="1063625"/>
            <a:ext cx="7912359" cy="3724275"/>
          </a:xfrm>
        </p:spPr>
        <p:txBody>
          <a:bodyPr>
            <a:noAutofit/>
          </a:bodyPr>
          <a:lstStyle/>
          <a:p>
            <a:r>
              <a:rPr lang="es-ES" sz="1600" b="1" dirty="0" smtClean="0"/>
              <a:t>MODIFICACION DEL SISTEMA DE MINIVENTANILLA UNICA (MOSS). NUEVAS REGLAS DE FACTURACION.</a:t>
            </a:r>
          </a:p>
          <a:p>
            <a:endParaRPr lang="es-ES" sz="1600" dirty="0" smtClean="0"/>
          </a:p>
          <a:p>
            <a:pPr marL="285750" indent="-285750" algn="just">
              <a:buFont typeface="Wingdings" panose="05000000000000000000" pitchFamily="2" charset="2"/>
              <a:buChar char="v"/>
            </a:pPr>
            <a:r>
              <a:rPr lang="es-ES" sz="1500" dirty="0" smtClean="0"/>
              <a:t>El art 219 bis de la Directiva 2006/112 CEE es redactado por la nueva Directiva 2017/2455 del Consejo, estableciendo que la </a:t>
            </a:r>
            <a:r>
              <a:rPr lang="es-ES" sz="1500" b="1" dirty="0" smtClean="0"/>
              <a:t>facturación estará sujeta a las normas que se apliquen en el EM donde se considere efectuada la operación.</a:t>
            </a:r>
          </a:p>
          <a:p>
            <a:pPr marL="285750" indent="-285750" algn="just">
              <a:buFont typeface="Wingdings" panose="05000000000000000000" pitchFamily="2" charset="2"/>
              <a:buChar char="v"/>
            </a:pPr>
            <a:r>
              <a:rPr lang="es-ES" sz="1500" dirty="0" smtClean="0"/>
              <a:t>No obstante, para minimizar las cargas para las empresas, </a:t>
            </a:r>
            <a:r>
              <a:rPr lang="es-ES" sz="1500" b="1" dirty="0" smtClean="0"/>
              <a:t>las normas relativas a la facturación serán las del EM de identificación cuando se acojan a los regímenes especiales.</a:t>
            </a:r>
            <a:endParaRPr lang="es-ES" sz="1500" b="1" dirty="0"/>
          </a:p>
        </p:txBody>
      </p:sp>
    </p:spTree>
    <p:extLst>
      <p:ext uri="{BB962C8B-B14F-4D97-AF65-F5344CB8AC3E}">
        <p14:creationId xmlns:p14="http://schemas.microsoft.com/office/powerpoint/2010/main" val="4158153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8</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pPr algn="just"/>
            <a:r>
              <a:rPr lang="es-ES" sz="1600" b="1" dirty="0" smtClean="0"/>
              <a:t>AMPLIACION DEL SISTEMA DE MINIVENTANILLA UNICA (MOSS). (1.1.2021)</a:t>
            </a:r>
          </a:p>
          <a:p>
            <a:pPr algn="just"/>
            <a:endParaRPr lang="es-ES" sz="1500" dirty="0" smtClean="0"/>
          </a:p>
          <a:p>
            <a:pPr marL="285750" indent="-285750" algn="just">
              <a:buFont typeface="Wingdings" panose="05000000000000000000" pitchFamily="2" charset="2"/>
              <a:buChar char="v"/>
            </a:pPr>
            <a:r>
              <a:rPr lang="es-ES" sz="1500" dirty="0" smtClean="0"/>
              <a:t>El sistema MOSS se aplicará también </a:t>
            </a:r>
            <a:r>
              <a:rPr lang="es-ES" sz="1500" b="1" dirty="0" smtClean="0"/>
              <a:t>a todos los servicios distintos de los TRE </a:t>
            </a:r>
            <a:r>
              <a:rPr lang="es-ES" sz="1500" dirty="0" smtClean="0"/>
              <a:t>prestados a </a:t>
            </a:r>
            <a:r>
              <a:rPr lang="es-ES" sz="1500" b="1" dirty="0" smtClean="0"/>
              <a:t>consumidores</a:t>
            </a:r>
            <a:r>
              <a:rPr lang="es-ES" sz="1500" dirty="0" smtClean="0"/>
              <a:t> finales que se localicen en el EM de consumo.</a:t>
            </a:r>
          </a:p>
          <a:p>
            <a:pPr marL="1028700" lvl="1" algn="just">
              <a:buFont typeface="Wingdings" panose="05000000000000000000" pitchFamily="2" charset="2"/>
              <a:buChar char="Ø"/>
            </a:pPr>
            <a:r>
              <a:rPr lang="es-ES" sz="1300" b="1" dirty="0" smtClean="0"/>
              <a:t>El objetivo </a:t>
            </a:r>
            <a:r>
              <a:rPr lang="es-ES" sz="1300" dirty="0" smtClean="0"/>
              <a:t>es evitar que los SP deban identificarse, declarar y pagar el IVA </a:t>
            </a:r>
            <a:r>
              <a:rPr lang="es-ES" sz="1300" b="1" dirty="0" smtClean="0"/>
              <a:t>en cada EM donde los presten</a:t>
            </a:r>
            <a:r>
              <a:rPr lang="es-ES" sz="1300" dirty="0" smtClean="0"/>
              <a:t>, pudiendo hacerlo solo en el EM de identificación.</a:t>
            </a:r>
          </a:p>
          <a:p>
            <a:pPr marL="285750" indent="-285750" algn="just">
              <a:buFont typeface="Wingdings" panose="05000000000000000000" pitchFamily="2" charset="2"/>
              <a:buChar char="v"/>
            </a:pPr>
            <a:r>
              <a:rPr lang="es-ES" sz="1500" dirty="0" smtClean="0"/>
              <a:t>El sistema MOSS se amplía a las </a:t>
            </a:r>
            <a:r>
              <a:rPr lang="es-ES" sz="1500" b="1" dirty="0" smtClean="0"/>
              <a:t>ventas</a:t>
            </a:r>
            <a:r>
              <a:rPr lang="es-ES" sz="1500" dirty="0" smtClean="0"/>
              <a:t> intracomunitarias a distancia de bienes.</a:t>
            </a:r>
          </a:p>
          <a:p>
            <a:pPr marL="1028700" lvl="1" algn="just">
              <a:buFont typeface="Wingdings" panose="05000000000000000000" pitchFamily="2" charset="2"/>
              <a:buChar char="Ø"/>
            </a:pPr>
            <a:r>
              <a:rPr lang="es-ES" sz="1300" dirty="0" smtClean="0"/>
              <a:t>Según el Art 14.4.1 de  la Directiva </a:t>
            </a:r>
            <a:r>
              <a:rPr lang="es-ES" sz="1300" b="1" dirty="0" smtClean="0"/>
              <a:t>son los suministros de bienes expedidos o transportados por el proveedor</a:t>
            </a:r>
            <a:r>
              <a:rPr lang="es-ES" sz="1300" dirty="0" smtClean="0"/>
              <a:t> o por su cuenta a partir de un EM distinto del de llegada de la expedición o transporte con destino al cliente </a:t>
            </a:r>
            <a:r>
              <a:rPr lang="es-ES" sz="1300" b="1" dirty="0" smtClean="0"/>
              <a:t>siempre</a:t>
            </a:r>
            <a:r>
              <a:rPr lang="es-ES" sz="1300" dirty="0" smtClean="0"/>
              <a:t> que:</a:t>
            </a:r>
          </a:p>
          <a:p>
            <a:pPr marL="1428750" lvl="2" algn="just">
              <a:buFont typeface="Wingdings" panose="05000000000000000000" pitchFamily="2" charset="2"/>
              <a:buChar char="ü"/>
            </a:pPr>
            <a:r>
              <a:rPr lang="es-ES" sz="1200" dirty="0" smtClean="0"/>
              <a:t>Los bienes </a:t>
            </a:r>
            <a:r>
              <a:rPr lang="es-ES" sz="1200" b="1" dirty="0" smtClean="0"/>
              <a:t>no</a:t>
            </a:r>
            <a:r>
              <a:rPr lang="es-ES" sz="1200" dirty="0" smtClean="0"/>
              <a:t> sean </a:t>
            </a:r>
            <a:r>
              <a:rPr lang="es-ES" sz="1200" b="1" dirty="0" smtClean="0"/>
              <a:t>MT Nuevos </a:t>
            </a:r>
            <a:r>
              <a:rPr lang="es-ES" sz="1200" dirty="0" smtClean="0"/>
              <a:t>ni entregados previa </a:t>
            </a:r>
            <a:r>
              <a:rPr lang="es-ES" sz="1200" b="1" dirty="0" smtClean="0"/>
              <a:t>instalación o montaje</a:t>
            </a:r>
            <a:r>
              <a:rPr lang="es-ES" sz="1200" dirty="0" smtClean="0"/>
              <a:t>.</a:t>
            </a:r>
          </a:p>
          <a:p>
            <a:pPr marL="1428750" lvl="2" algn="just">
              <a:buFont typeface="Wingdings" panose="05000000000000000000" pitchFamily="2" charset="2"/>
              <a:buChar char="ü"/>
            </a:pPr>
            <a:r>
              <a:rPr lang="es-ES" sz="1200" dirty="0" smtClean="0"/>
              <a:t>La E. de bienes se efectúe para </a:t>
            </a:r>
            <a:r>
              <a:rPr lang="es-ES" sz="1200" b="1" dirty="0" smtClean="0"/>
              <a:t>un SP o una persona jurídica no SP </a:t>
            </a:r>
            <a:r>
              <a:rPr lang="es-ES" sz="1200" dirty="0" smtClean="0"/>
              <a:t>cuyas AIB no estén sujetas al IVA o para </a:t>
            </a:r>
            <a:r>
              <a:rPr lang="es-ES" sz="1200" b="1" dirty="0" smtClean="0"/>
              <a:t>particulares.</a:t>
            </a:r>
            <a:endParaRPr lang="es-ES" sz="1500" dirty="0" smtClean="0"/>
          </a:p>
          <a:p>
            <a:pPr marL="285750" indent="-285750" algn="just">
              <a:buFont typeface="Wingdings" panose="05000000000000000000" pitchFamily="2" charset="2"/>
              <a:buChar char="v"/>
            </a:pPr>
            <a:endParaRPr lang="es-ES" sz="1500" dirty="0"/>
          </a:p>
        </p:txBody>
      </p:sp>
    </p:spTree>
    <p:extLst>
      <p:ext uri="{BB962C8B-B14F-4D97-AF65-F5344CB8AC3E}">
        <p14:creationId xmlns:p14="http://schemas.microsoft.com/office/powerpoint/2010/main" val="778954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3"/>
          </p:nvPr>
        </p:nvSpPr>
        <p:spPr>
          <a:xfrm>
            <a:off x="6553200" y="4767263"/>
            <a:ext cx="2133600" cy="273844"/>
          </a:xfrm>
        </p:spPr>
        <p:txBody>
          <a:bodyPr/>
          <a:lstStyle/>
          <a:p>
            <a:fld id="{CB9ECAAF-2746-F845-8900-213CC5C930FE}" type="slidenum">
              <a:rPr lang="es-ES" smtClean="0"/>
              <a:t>9</a:t>
            </a:fld>
            <a:endParaRPr lang="es-ES" dirty="0"/>
          </a:p>
        </p:txBody>
      </p:sp>
      <p:sp>
        <p:nvSpPr>
          <p:cNvPr id="4" name="1 Marcador de texto"/>
          <p:cNvSpPr>
            <a:spLocks noGrp="1"/>
          </p:cNvSpPr>
          <p:nvPr>
            <p:ph type="body" sz="quarter" idx="10"/>
          </p:nvPr>
        </p:nvSpPr>
        <p:spPr>
          <a:xfrm>
            <a:off x="634482" y="1063625"/>
            <a:ext cx="7912359" cy="1287689"/>
          </a:xfrm>
        </p:spPr>
        <p:txBody>
          <a:bodyPr>
            <a:noAutofit/>
          </a:bodyPr>
          <a:lstStyle/>
          <a:p>
            <a:r>
              <a:rPr lang="es-ES" sz="1600" b="1" dirty="0" smtClean="0"/>
              <a:t>AMPLIACION DEL SISTEMA DE MINIVENTANILLA UNICA (MOSS). (1.1.2021)</a:t>
            </a:r>
          </a:p>
          <a:p>
            <a:endParaRPr lang="es-ES" sz="1600" dirty="0" smtClean="0"/>
          </a:p>
          <a:p>
            <a:pPr marL="1028700" lvl="1" algn="just">
              <a:buFont typeface="Wingdings" panose="05000000000000000000" pitchFamily="2" charset="2"/>
              <a:buChar char="Ø"/>
            </a:pPr>
            <a:r>
              <a:rPr lang="es-ES" sz="1400" dirty="0" smtClean="0"/>
              <a:t>Esto supone la </a:t>
            </a:r>
            <a:r>
              <a:rPr lang="es-ES" sz="1400" b="1" dirty="0" smtClean="0"/>
              <a:t>tributación en el EM de entrega de los bienes</a:t>
            </a:r>
            <a:r>
              <a:rPr lang="es-ES" sz="1400" dirty="0" smtClean="0"/>
              <a:t>, es decir, en el lugar de destino de los bienes.</a:t>
            </a:r>
          </a:p>
          <a:p>
            <a:pPr marL="1028700" lvl="1" algn="just">
              <a:buFont typeface="Wingdings" panose="05000000000000000000" pitchFamily="2" charset="2"/>
              <a:buChar char="Ø"/>
            </a:pPr>
            <a:r>
              <a:rPr lang="es-ES" sz="1400" b="1" dirty="0" smtClean="0"/>
              <a:t>Desaparece el actual RV distancia</a:t>
            </a:r>
            <a:r>
              <a:rPr lang="es-ES" sz="1400" dirty="0" smtClean="0"/>
              <a:t> basado en umbrales establecidos por los distintos EM.</a:t>
            </a:r>
          </a:p>
          <a:p>
            <a:pPr marL="1028700" lvl="1" algn="just">
              <a:buFont typeface="Wingdings" panose="05000000000000000000" pitchFamily="2" charset="2"/>
              <a:buChar char="Ø"/>
            </a:pPr>
            <a:r>
              <a:rPr lang="es-ES" sz="1400" dirty="0" smtClean="0"/>
              <a:t>Permite la aplicación del </a:t>
            </a:r>
            <a:r>
              <a:rPr lang="es-ES" sz="1400" b="1" dirty="0" smtClean="0"/>
              <a:t>mismo umbral que para los servicios TRE (10.000€) para poder localizar estas entregas en el EM del proveedor,</a:t>
            </a:r>
            <a:r>
              <a:rPr lang="es-ES" sz="1400" dirty="0" smtClean="0"/>
              <a:t> según el nuevo Art 59 </a:t>
            </a:r>
            <a:r>
              <a:rPr lang="es-ES" sz="1400" dirty="0" err="1" smtClean="0"/>
              <a:t>quater</a:t>
            </a:r>
            <a:r>
              <a:rPr lang="es-ES" sz="1400" dirty="0" smtClean="0"/>
              <a:t> de la Directiva.</a:t>
            </a:r>
          </a:p>
          <a:p>
            <a:pPr marL="1028700" lvl="1" algn="just">
              <a:buFont typeface="Wingdings" panose="05000000000000000000" pitchFamily="2" charset="2"/>
              <a:buChar char="Ø"/>
            </a:pPr>
            <a:r>
              <a:rPr lang="es-ES" sz="1400" dirty="0" smtClean="0"/>
              <a:t>Se </a:t>
            </a:r>
            <a:r>
              <a:rPr lang="es-ES" sz="1400" b="1" dirty="0"/>
              <a:t>elimina la obligación de expedir factura.</a:t>
            </a:r>
          </a:p>
          <a:p>
            <a:endParaRPr lang="es-ES" dirty="0"/>
          </a:p>
        </p:txBody>
      </p:sp>
    </p:spTree>
    <p:extLst>
      <p:ext uri="{BB962C8B-B14F-4D97-AF65-F5344CB8AC3E}">
        <p14:creationId xmlns:p14="http://schemas.microsoft.com/office/powerpoint/2010/main" val="3450594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1483</TotalTime>
  <Words>4242</Words>
  <Application>Microsoft Office PowerPoint</Application>
  <PresentationFormat>Presentación en pantalla (16:9)</PresentationFormat>
  <Paragraphs>273</Paragraphs>
  <Slides>34</Slides>
  <Notes>1</Notes>
  <HiddenSlides>0</HiddenSlides>
  <MMClips>0</MMClips>
  <ScaleCrop>false</ScaleCrop>
  <HeadingPairs>
    <vt:vector size="4" baseType="variant">
      <vt:variant>
        <vt:lpstr>Tema</vt:lpstr>
      </vt:variant>
      <vt:variant>
        <vt:i4>2</vt:i4>
      </vt:variant>
      <vt:variant>
        <vt:lpstr>Títulos de diapositiva</vt:lpstr>
      </vt:variant>
      <vt:variant>
        <vt:i4>34</vt:i4>
      </vt:variant>
    </vt:vector>
  </HeadingPairs>
  <TitlesOfParts>
    <vt:vector size="36" baseType="lpstr">
      <vt:lpstr>Tema de Office</vt: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d0</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chus imac</dc:creator>
  <cp:lastModifiedBy>Portatil Pepe</cp:lastModifiedBy>
  <cp:revision>163</cp:revision>
  <dcterms:created xsi:type="dcterms:W3CDTF">2016-10-31T10:25:25Z</dcterms:created>
  <dcterms:modified xsi:type="dcterms:W3CDTF">2018-11-23T17:56:33Z</dcterms:modified>
</cp:coreProperties>
</file>