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1" r:id="rId1"/>
  </p:sldMasterIdLst>
  <p:sldIdLst>
    <p:sldId id="256" r:id="rId2"/>
    <p:sldId id="284" r:id="rId3"/>
    <p:sldId id="285" r:id="rId4"/>
    <p:sldId id="287" r:id="rId5"/>
    <p:sldId id="288" r:id="rId6"/>
    <p:sldId id="289" r:id="rId7"/>
    <p:sldId id="279" r:id="rId8"/>
    <p:sldId id="291" r:id="rId9"/>
    <p:sldId id="292" r:id="rId10"/>
    <p:sldId id="281" r:id="rId11"/>
    <p:sldId id="293" r:id="rId12"/>
    <p:sldId id="294" r:id="rId13"/>
    <p:sldId id="303" r:id="rId14"/>
    <p:sldId id="304" r:id="rId15"/>
    <p:sldId id="305" r:id="rId16"/>
    <p:sldId id="308" r:id="rId17"/>
    <p:sldId id="309" r:id="rId18"/>
    <p:sldId id="311" r:id="rId19"/>
    <p:sldId id="295" r:id="rId20"/>
    <p:sldId id="280" r:id="rId21"/>
    <p:sldId id="296" r:id="rId22"/>
    <p:sldId id="299" r:id="rId23"/>
    <p:sldId id="298" r:id="rId24"/>
    <p:sldId id="300" r:id="rId25"/>
    <p:sldId id="301" r:id="rId26"/>
    <p:sldId id="302"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4636"/>
  </p:normalViewPr>
  <p:slideViewPr>
    <p:cSldViewPr snapToGrid="0" snapToObjects="1">
      <p:cViewPr varScale="1">
        <p:scale>
          <a:sx n="143" d="100"/>
          <a:sy n="143" d="100"/>
        </p:scale>
        <p:origin x="684"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D46D484-92BA-9B41-A6E9-1A9CCD4A8752}" type="datetimeFigureOut">
              <a:rPr lang="es-ES" smtClean="0"/>
              <a:t>24/10/2018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B9ECAAF-2746-F845-8900-213CC5C930FE}" type="slidenum">
              <a:rPr lang="es-ES" smtClean="0"/>
              <a:t>‹Nº›</a:t>
            </a:fld>
            <a:endParaRPr lang="es-E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80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D46D484-92BA-9B41-A6E9-1A9CCD4A8752}" type="datetimeFigureOut">
              <a:rPr lang="es-ES" smtClean="0"/>
              <a:t>24/10/2018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658534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D46D484-92BA-9B41-A6E9-1A9CCD4A8752}" type="datetimeFigureOut">
              <a:rPr lang="es-ES" smtClean="0"/>
              <a:t>24/10/2018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2114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D46D484-92BA-9B41-A6E9-1A9CCD4A8752}" type="datetimeFigureOut">
              <a:rPr lang="es-ES" smtClean="0"/>
              <a:t>24/10/2018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42149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D46D484-92BA-9B41-A6E9-1A9CCD4A8752}" type="datetimeFigureOut">
              <a:rPr lang="es-ES" smtClean="0"/>
              <a:t>24/10/2018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B9ECAAF-2746-F845-8900-213CC5C930FE}" type="slidenum">
              <a:rPr lang="es-ES" smtClean="0"/>
              <a:t>‹Nº›</a:t>
            </a:fld>
            <a:endParaRPr lang="es-ES"/>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45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D46D484-92BA-9B41-A6E9-1A9CCD4A8752}" type="datetimeFigureOut">
              <a:rPr lang="es-ES" smtClean="0"/>
              <a:t>24/10/2018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2048963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Content Placeholder 3"/>
          <p:cNvSpPr>
            <a:spLocks noGrp="1"/>
          </p:cNvSpPr>
          <p:nvPr>
            <p:ph sz="half" idx="2"/>
          </p:nvPr>
        </p:nvSpPr>
        <p:spPr>
          <a:xfrm>
            <a:off x="822960" y="1936751"/>
            <a:ext cx="3703320" cy="253365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Content Placeholder 5"/>
          <p:cNvSpPr>
            <a:spLocks noGrp="1"/>
          </p:cNvSpPr>
          <p:nvPr>
            <p:ph sz="quarter" idx="4"/>
          </p:nvPr>
        </p:nvSpPr>
        <p:spPr>
          <a:xfrm>
            <a:off x="4663440" y="1936751"/>
            <a:ext cx="3703320" cy="253365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D46D484-92BA-9B41-A6E9-1A9CCD4A8752}" type="datetimeFigureOut">
              <a:rPr lang="es-ES" smtClean="0"/>
              <a:t>24/10/2018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688838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D46D484-92BA-9B41-A6E9-1A9CCD4A8752}" type="datetimeFigureOut">
              <a:rPr lang="es-ES" smtClean="0"/>
              <a:t>24/10/2018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95048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46D484-92BA-9B41-A6E9-1A9CCD4A8752}" type="datetimeFigureOut">
              <a:rPr lang="es-ES" smtClean="0"/>
              <a:t>24/10/2018</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811267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Editar los estilos de texto del patrón</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CD46D484-92BA-9B41-A6E9-1A9CCD4A8752}" type="datetimeFigureOut">
              <a:rPr lang="es-ES" smtClean="0"/>
              <a:t>24/10/2018</a:t>
            </a:fld>
            <a:endParaRPr lang="es-ES"/>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B9ECAAF-2746-F845-8900-213CC5C930FE}" type="slidenum">
              <a:rPr lang="es-ES" smtClean="0"/>
              <a:t>‹Nº›</a:t>
            </a:fld>
            <a:endParaRPr lang="es-ES"/>
          </a:p>
        </p:txBody>
      </p:sp>
    </p:spTree>
    <p:extLst>
      <p:ext uri="{BB962C8B-B14F-4D97-AF65-F5344CB8AC3E}">
        <p14:creationId xmlns:p14="http://schemas.microsoft.com/office/powerpoint/2010/main" val="66889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Editar los estilos de texto del patrón</a:t>
            </a:r>
          </a:p>
        </p:txBody>
      </p:sp>
      <p:sp>
        <p:nvSpPr>
          <p:cNvPr id="5" name="Date Placeholder 4"/>
          <p:cNvSpPr>
            <a:spLocks noGrp="1"/>
          </p:cNvSpPr>
          <p:nvPr>
            <p:ph type="dt" sz="half" idx="10"/>
          </p:nvPr>
        </p:nvSpPr>
        <p:spPr/>
        <p:txBody>
          <a:bodyPr/>
          <a:lstStyle/>
          <a:p>
            <a:fld id="{CD46D484-92BA-9B41-A6E9-1A9CCD4A8752}" type="datetimeFigureOut">
              <a:rPr lang="es-ES" smtClean="0"/>
              <a:t>24/10/2018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B9ECAAF-2746-F845-8900-213CC5C930FE}" type="slidenum">
              <a:rPr lang="es-ES" smtClean="0"/>
              <a:t>‹Nº›</a:t>
            </a:fld>
            <a:endParaRPr lang="es-ES"/>
          </a:p>
        </p:txBody>
      </p:sp>
    </p:spTree>
    <p:extLst>
      <p:ext uri="{BB962C8B-B14F-4D97-AF65-F5344CB8AC3E}">
        <p14:creationId xmlns:p14="http://schemas.microsoft.com/office/powerpoint/2010/main" val="344995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CD46D484-92BA-9B41-A6E9-1A9CCD4A8752}" type="datetimeFigureOut">
              <a:rPr lang="es-ES" smtClean="0"/>
              <a:t>24/10/2018</a:t>
            </a:fld>
            <a:endParaRPr lang="es-ES"/>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CB9ECAAF-2746-F845-8900-213CC5C930FE}" type="slidenum">
              <a:rPr lang="es-ES" smtClean="0"/>
              <a:t>‹Nº›</a:t>
            </a:fld>
            <a:endParaRPr lang="es-ES"/>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584966"/>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1291" cy="5143500"/>
          </a:xfrm>
          <a:prstGeom prst="rect">
            <a:avLst/>
          </a:prstGeom>
        </p:spPr>
      </p:pic>
      <p:sp>
        <p:nvSpPr>
          <p:cNvPr id="5" name="CuadroTexto 4"/>
          <p:cNvSpPr txBox="1"/>
          <p:nvPr/>
        </p:nvSpPr>
        <p:spPr>
          <a:xfrm>
            <a:off x="1362861" y="4101243"/>
            <a:ext cx="5543854" cy="677108"/>
          </a:xfrm>
          <a:prstGeom prst="rect">
            <a:avLst/>
          </a:prstGeom>
          <a:noFill/>
        </p:spPr>
        <p:txBody>
          <a:bodyPr wrap="square" rtlCol="0">
            <a:spAutoFit/>
          </a:bodyPr>
          <a:lstStyle/>
          <a:p>
            <a:pPr algn="ctr"/>
            <a:r>
              <a:rPr lang="es-ES" sz="2200" dirty="0"/>
              <a:t>Luis Manuel Rubí Blanc</a:t>
            </a:r>
          </a:p>
          <a:p>
            <a:pPr algn="ctr"/>
            <a:r>
              <a:rPr lang="es-ES" sz="1600" dirty="0"/>
              <a:t>Abogado</a:t>
            </a:r>
          </a:p>
        </p:txBody>
      </p:sp>
      <p:sp>
        <p:nvSpPr>
          <p:cNvPr id="6" name="CuadroTexto 5"/>
          <p:cNvSpPr txBox="1"/>
          <p:nvPr/>
        </p:nvSpPr>
        <p:spPr>
          <a:xfrm>
            <a:off x="1843651" y="2567672"/>
            <a:ext cx="4582275" cy="1384995"/>
          </a:xfrm>
          <a:prstGeom prst="rect">
            <a:avLst/>
          </a:prstGeom>
          <a:noFill/>
        </p:spPr>
        <p:txBody>
          <a:bodyPr wrap="square" rtlCol="0">
            <a:spAutoFit/>
          </a:bodyPr>
          <a:lstStyle/>
          <a:p>
            <a:pPr algn="ctr"/>
            <a:r>
              <a:rPr lang="es-ES" sz="2800" b="1" dirty="0">
                <a:solidFill>
                  <a:srgbClr val="9D0000"/>
                </a:solidFill>
              </a:rPr>
              <a:t>PRINCIPALES MODIFICACIONES DE LA LEY 10/2010</a:t>
            </a:r>
            <a:endParaRPr lang="es-ES_tradnl" sz="2800" dirty="0"/>
          </a:p>
        </p:txBody>
      </p:sp>
    </p:spTree>
    <p:extLst>
      <p:ext uri="{BB962C8B-B14F-4D97-AF65-F5344CB8AC3E}">
        <p14:creationId xmlns:p14="http://schemas.microsoft.com/office/powerpoint/2010/main" val="2782146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621785" y="1057140"/>
            <a:ext cx="1774675"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COMUNICACIÓN INTERNA</a:t>
            </a:r>
            <a:endParaRPr lang="es-ES" sz="1050" b="1" dirty="0"/>
          </a:p>
        </p:txBody>
      </p:sp>
      <p:sp>
        <p:nvSpPr>
          <p:cNvPr id="36" name="Rectángulo 35"/>
          <p:cNvSpPr/>
          <p:nvPr/>
        </p:nvSpPr>
        <p:spPr>
          <a:xfrm>
            <a:off x="1401635" y="816747"/>
            <a:ext cx="4952563" cy="388874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s-ES" sz="1500" b="1" dirty="0"/>
              <a:t>Potenciales incumplimientos </a:t>
            </a:r>
            <a:r>
              <a:rPr lang="es-ES" sz="1350" dirty="0">
                <a:latin typeface="Calibri" panose="020F0502020204030204" pitchFamily="34" charset="0"/>
                <a:ea typeface="Times New Roman" panose="02020603050405020304" pitchFamily="18" charset="0"/>
              </a:rPr>
              <a:t> </a:t>
            </a:r>
          </a:p>
          <a:p>
            <a:endParaRPr lang="es-ES" sz="1500" dirty="0">
              <a:latin typeface="Times New Roman" panose="02020603050405020304" pitchFamily="18"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latin typeface="Calibri" panose="020F0502020204030204" pitchFamily="34" charset="0"/>
                <a:ea typeface="Times New Roman" panose="02020603050405020304" pitchFamily="18" charset="0"/>
              </a:rPr>
              <a:t>Obliga a  contar con sistemas de comunicación interna de los potenciales incumplimientos de la ley, su normativa de desarrollo o las políticas y procedimientos internos implantados para el cumplimiento de las obligaciones preventivas, con garantías de indemnidad frente a represalias, discriminaciones y cualquier otro trato injusto. </a:t>
            </a:r>
          </a:p>
          <a:p>
            <a:pPr algn="just">
              <a:buClr>
                <a:srgbClr val="AB0C4D"/>
              </a:buClr>
              <a:buSzPts val="1100"/>
              <a:tabLst>
                <a:tab pos="135255" algn="l"/>
              </a:tabLst>
            </a:pPr>
            <a:endParaRPr lang="es-ES" sz="1350" dirty="0">
              <a:latin typeface="Calibri" panose="020F0502020204030204" pitchFamily="34"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t>Se permite la posibilidad de su integración en los sistemas que pueda tener ya creados el sujeto obligado para la comunicación de conductas o actos presuntamente contrarios a la restante normativa general o sectorial que les sea de aplicación. </a:t>
            </a:r>
          </a:p>
          <a:p>
            <a:pPr marL="257175" indent="-257175" algn="just">
              <a:buClr>
                <a:srgbClr val="AB0C4D"/>
              </a:buClr>
              <a:buSzPts val="1100"/>
              <a:buFont typeface="Wingdings" panose="05000000000000000000" pitchFamily="2" charset="2"/>
              <a:buChar char=""/>
              <a:tabLst>
                <a:tab pos="135255" algn="l"/>
              </a:tabLst>
            </a:pPr>
            <a:endParaRPr lang="es-ES_tradnl" sz="1200" u="sng" dirty="0"/>
          </a:p>
          <a:p>
            <a:pPr marL="257175" indent="-257175" algn="just">
              <a:buClr>
                <a:srgbClr val="AB0C4D"/>
              </a:buClr>
              <a:buSzPts val="1100"/>
              <a:buFont typeface="Wingdings" panose="05000000000000000000" pitchFamily="2" charset="2"/>
              <a:buChar char=""/>
              <a:tabLst>
                <a:tab pos="135255" algn="l"/>
              </a:tabLst>
            </a:pPr>
            <a:r>
              <a:rPr lang="es-ES" sz="1350" dirty="0"/>
              <a:t>Se aclara que el establecimiento de este procedimiento no sustituye la necesaria existencia de los mecanismos específicos e independientes de comunicación interna de operaciones sospechosas de estar vinculadas a la PBC-FT.</a:t>
            </a:r>
            <a:endParaRPr lang="es-ES" sz="1200" u="sng" dirty="0"/>
          </a:p>
        </p:txBody>
      </p:sp>
      <p:pic>
        <p:nvPicPr>
          <p:cNvPr id="4" name="Imagen 3">
            <a:extLst>
              <a:ext uri="{FF2B5EF4-FFF2-40B4-BE49-F238E27FC236}">
                <a16:creationId xmlns:a16="http://schemas.microsoft.com/office/drawing/2014/main" id="{DD95B004-3C8E-4883-A5B9-26BC9C3B11A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834988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843558"/>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975" b="1" dirty="0"/>
              <a:t>REPRESENTANTE ANTE EL SEPBLAC</a:t>
            </a:r>
            <a:endParaRPr lang="es-ES" sz="975" b="1" dirty="0"/>
          </a:p>
        </p:txBody>
      </p:sp>
      <p:sp>
        <p:nvSpPr>
          <p:cNvPr id="36" name="Rectángulo 35"/>
          <p:cNvSpPr/>
          <p:nvPr/>
        </p:nvSpPr>
        <p:spPr>
          <a:xfrm>
            <a:off x="1493658" y="816747"/>
            <a:ext cx="4613466" cy="35683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Se mantiene la exigencia de que el representante ante el SEPBLAC sea persona que ejerza cargo de administración o dirección de la sociedad, </a:t>
            </a:r>
          </a:p>
          <a:p>
            <a:pPr marL="257175" indent="-257175" algn="just">
              <a:buClr>
                <a:srgbClr val="AB0C4D"/>
              </a:buClr>
              <a:buSzPts val="1100"/>
              <a:buFont typeface="Wingdings" panose="05000000000000000000" pitchFamily="2" charset="2"/>
              <a:buChar char=""/>
              <a:tabLst>
                <a:tab pos="135255" algn="l"/>
              </a:tabLst>
            </a:pPr>
            <a:endParaRPr lang="es-ES" sz="1350" dirty="0"/>
          </a:p>
          <a:p>
            <a:pPr marL="257175" indent="-257175" algn="just">
              <a:buClr>
                <a:srgbClr val="AB0C4D"/>
              </a:buClr>
              <a:buSzPts val="1100"/>
              <a:buFont typeface="Wingdings" panose="05000000000000000000" pitchFamily="2" charset="2"/>
              <a:buChar char=""/>
              <a:tabLst>
                <a:tab pos="135255" algn="l"/>
              </a:tabLst>
            </a:pPr>
            <a:r>
              <a:rPr lang="es-ES" sz="1350" dirty="0"/>
              <a:t>Se añade que ha de ser residente en España. </a:t>
            </a:r>
            <a:endParaRPr lang="es-ES" sz="1200" u="sng" dirty="0"/>
          </a:p>
        </p:txBody>
      </p:sp>
      <p:pic>
        <p:nvPicPr>
          <p:cNvPr id="4" name="Imagen 3">
            <a:extLst>
              <a:ext uri="{FF2B5EF4-FFF2-40B4-BE49-F238E27FC236}">
                <a16:creationId xmlns:a16="http://schemas.microsoft.com/office/drawing/2014/main" id="{2844137A-5C83-429F-948D-83C0780BE5E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001457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843558"/>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COMERCIO DE BIENES</a:t>
            </a:r>
            <a:endParaRPr lang="es-ES" sz="1050" b="1" dirty="0"/>
          </a:p>
        </p:txBody>
      </p:sp>
      <p:sp>
        <p:nvSpPr>
          <p:cNvPr id="36" name="Rectángulo 35"/>
          <p:cNvSpPr/>
          <p:nvPr/>
        </p:nvSpPr>
        <p:spPr>
          <a:xfrm>
            <a:off x="1493658" y="816747"/>
            <a:ext cx="4720257" cy="355501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Las personas físicas o jurídicas que comercien profesionalmente con bienes quedarán sujetas a las obligaciones establecidas en los artículos 3, 17, 18, 19, 21, 24 y 25 respecto de las transacciones en que los cobros o pagos se efectúen </a:t>
            </a:r>
            <a:r>
              <a:rPr lang="es-ES" sz="1350" b="1" dirty="0"/>
              <a:t>por personas físicas no residentes </a:t>
            </a:r>
            <a:r>
              <a:rPr lang="es-ES" sz="1350" dirty="0"/>
              <a:t>con los medios de pago a que se refiere el artículo 34.2 de esta ley y por importe superior a 10.000 euros, ya se realicen en una o en varias operaciones entre las que parezca existir algún tipo de relación. </a:t>
            </a:r>
            <a:endParaRPr lang="es-ES" sz="1200" u="sng" dirty="0"/>
          </a:p>
        </p:txBody>
      </p:sp>
      <p:pic>
        <p:nvPicPr>
          <p:cNvPr id="4" name="Imagen 3">
            <a:extLst>
              <a:ext uri="{FF2B5EF4-FFF2-40B4-BE49-F238E27FC236}">
                <a16:creationId xmlns:a16="http://schemas.microsoft.com/office/drawing/2014/main" id="{49FEBCD4-A304-4A25-BBB1-B825111EA1D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90919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55676" y="1707654"/>
            <a:ext cx="5829300" cy="2180816"/>
          </a:xfrm>
        </p:spPr>
        <p:txBody>
          <a:bodyPr>
            <a:noAutofit/>
          </a:bodyPr>
          <a:lstStyle/>
          <a:p>
            <a:r>
              <a:rPr lang="es-ES" sz="2400" b="1" dirty="0">
                <a:solidFill>
                  <a:srgbClr val="9D0000"/>
                </a:solidFill>
              </a:rPr>
              <a:t>MODIFICACIONES SEGÚN SECTOR DE ACTIVIDAD</a:t>
            </a:r>
          </a:p>
        </p:txBody>
      </p:sp>
      <p:pic>
        <p:nvPicPr>
          <p:cNvPr id="3" name="Imagen 2">
            <a:extLst>
              <a:ext uri="{FF2B5EF4-FFF2-40B4-BE49-F238E27FC236}">
                <a16:creationId xmlns:a16="http://schemas.microsoft.com/office/drawing/2014/main" id="{222D2717-26A4-42FD-AAFE-3D4DC9D591B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9068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843558"/>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SEGUROS</a:t>
            </a:r>
            <a:endParaRPr lang="es-ES" sz="1050" b="1" dirty="0"/>
          </a:p>
        </p:txBody>
      </p:sp>
      <p:sp>
        <p:nvSpPr>
          <p:cNvPr id="36" name="Rectángulo 35"/>
          <p:cNvSpPr/>
          <p:nvPr/>
        </p:nvSpPr>
        <p:spPr>
          <a:xfrm>
            <a:off x="1373518" y="772034"/>
            <a:ext cx="4546722" cy="39134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350" dirty="0"/>
          </a:p>
          <a:p>
            <a:pPr marL="214313" indent="-214313" algn="just">
              <a:buClr>
                <a:srgbClr val="9D0000"/>
              </a:buClr>
              <a:buFont typeface="Arial" panose="020B0604020202020204" pitchFamily="34" charset="0"/>
              <a:buChar char="•"/>
            </a:pPr>
            <a:r>
              <a:rPr lang="es-ES" sz="1350" dirty="0"/>
              <a:t>Deben aplicarse medidas razonables para determinar si el beneficiario de una póliza de seguro de vida y, en su caso, el titular real del beneficiario, es una persona con responsabilidad pública con carácter previo al pago de la prestación derivada del contrato o al ejercicio de los derechos de rescate, anticipo o pignoración conferidos por la póliza. </a:t>
            </a:r>
          </a:p>
          <a:p>
            <a:pPr marL="214313" indent="-214313" algn="just">
              <a:buClr>
                <a:srgbClr val="9D0000"/>
              </a:buClr>
              <a:buFont typeface="Arial" panose="020B0604020202020204" pitchFamily="34" charset="0"/>
              <a:buChar char="•"/>
            </a:pPr>
            <a:endParaRPr lang="es-ES" sz="1350" dirty="0"/>
          </a:p>
          <a:p>
            <a:pPr marL="214313" indent="-214313" algn="just">
              <a:buClr>
                <a:srgbClr val="9D0000"/>
              </a:buClr>
              <a:buFont typeface="Arial" panose="020B0604020202020204" pitchFamily="34" charset="0"/>
              <a:buChar char="•"/>
            </a:pPr>
            <a:r>
              <a:rPr lang="es-ES" sz="1350" dirty="0"/>
              <a:t>En esos casos, además de las medidas normales de diligencia debida, se deberá:</a:t>
            </a:r>
          </a:p>
          <a:p>
            <a:pPr marL="342900" lvl="2" algn="just">
              <a:buClr>
                <a:srgbClr val="9D0000"/>
              </a:buClr>
            </a:pPr>
            <a:r>
              <a:rPr lang="es-ES" sz="1350" dirty="0"/>
              <a:t>a) Informar al inmediato nivel directivo, como mínimo, antes de proceder al pago, rescate, anticipo o pignoración.</a:t>
            </a:r>
          </a:p>
          <a:p>
            <a:pPr marL="342900" lvl="2" algn="just">
              <a:buClr>
                <a:srgbClr val="9D0000"/>
              </a:buClr>
            </a:pPr>
            <a:r>
              <a:rPr lang="es-ES" sz="1350" dirty="0"/>
              <a:t>b) Realizar un escrutinio reforzado de la entera relación de negocios con el tomador de la póliza.</a:t>
            </a:r>
          </a:p>
          <a:p>
            <a:pPr marL="342900" lvl="2" algn="just">
              <a:buClr>
                <a:srgbClr val="9D0000"/>
              </a:buClr>
            </a:pPr>
            <a:r>
              <a:rPr lang="es-ES" sz="1350" dirty="0"/>
              <a:t>c) Realizar el examen especial previsto en el artículo 17 a efectos de determinar si procede la comunicación por indicio de conformidad con el artículo 18. </a:t>
            </a:r>
          </a:p>
        </p:txBody>
      </p:sp>
      <p:pic>
        <p:nvPicPr>
          <p:cNvPr id="4" name="Imagen 3">
            <a:extLst>
              <a:ext uri="{FF2B5EF4-FFF2-40B4-BE49-F238E27FC236}">
                <a16:creationId xmlns:a16="http://schemas.microsoft.com/office/drawing/2014/main" id="{9E3895FC-EBF9-4287-8A90-BAC04AF13FC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764353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1057140"/>
            <a:ext cx="173462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PROFESIONALES</a:t>
            </a:r>
            <a:endParaRPr lang="es-ES" sz="1050" b="1" dirty="0"/>
          </a:p>
        </p:txBody>
      </p:sp>
      <p:sp>
        <p:nvSpPr>
          <p:cNvPr id="36" name="Rectángulo 35"/>
          <p:cNvSpPr/>
          <p:nvPr/>
        </p:nvSpPr>
        <p:spPr>
          <a:xfrm>
            <a:off x="1248906" y="943561"/>
            <a:ext cx="4860540" cy="364178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350" dirty="0"/>
          </a:p>
          <a:p>
            <a:pPr algn="just">
              <a:buClr>
                <a:srgbClr val="9D0000"/>
              </a:buClr>
            </a:pPr>
            <a:r>
              <a:rPr lang="es-ES" sz="1350" dirty="0"/>
              <a:t>Las personas físicas o jurídicas que de forma empresarial o profesional presten todos o alguno de los servicios descritos en el artículo 2.1.o) (*) de esta ley, deberán, previamente al inicio de sus actividades, inscribirse de forma obligatoria en el Registro Mercantil competente por razón de su domicilio.</a:t>
            </a:r>
          </a:p>
          <a:p>
            <a:pPr algn="just">
              <a:buClr>
                <a:srgbClr val="9D0000"/>
              </a:buClr>
            </a:pPr>
            <a:endParaRPr lang="es-ES_tradnl" sz="1350" dirty="0"/>
          </a:p>
          <a:p>
            <a:pPr algn="just">
              <a:buClr>
                <a:srgbClr val="9D0000"/>
              </a:buClr>
            </a:pPr>
            <a:r>
              <a:rPr lang="es-ES_tradnl" sz="1350" dirty="0"/>
              <a:t>(</a:t>
            </a:r>
            <a:r>
              <a:rPr lang="es-ES" sz="1350" dirty="0"/>
              <a:t>*) </a:t>
            </a:r>
            <a:r>
              <a:rPr lang="es-ES" sz="1200" i="1" dirty="0"/>
              <a:t>constituir sociedades u otras personas jurídicas; ejercer funciones de dirección o de secretarios no consejeros de consejo de administración o de asesoría externa de una sociedad, socio de una asociación o funciones similares en relación con otras personas jurídicas o disponer que otra persona ejerza dichas funciones; facilitar un domicilio social o una dirección comercial, postal, administrativa y otros servicios afines a una sociedad, una asociación o cualquier otro instrumento o persona jurídicos; ejercer funciones de fiduciario en un fideicomiso (trust) o instrumento jurídico similar o disponer que otra persona ejerza dichas funciones; o ejercer funciones de accionista por cuenta de otra persona,</a:t>
            </a:r>
          </a:p>
          <a:p>
            <a:pPr algn="just">
              <a:buClr>
                <a:srgbClr val="9D0000"/>
              </a:buClr>
            </a:pPr>
            <a:endParaRPr lang="es-ES" sz="1350" dirty="0"/>
          </a:p>
          <a:p>
            <a:pPr>
              <a:buClr>
                <a:srgbClr val="9D0000"/>
              </a:buClr>
            </a:pPr>
            <a:r>
              <a:rPr lang="es-ES" sz="1350" dirty="0"/>
              <a:t> </a:t>
            </a:r>
          </a:p>
        </p:txBody>
      </p:sp>
      <p:pic>
        <p:nvPicPr>
          <p:cNvPr id="4" name="Imagen 3">
            <a:extLst>
              <a:ext uri="{FF2B5EF4-FFF2-40B4-BE49-F238E27FC236}">
                <a16:creationId xmlns:a16="http://schemas.microsoft.com/office/drawing/2014/main" id="{986CB245-29A1-4E37-8641-4B29D5B8288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700073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927749"/>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CASINOS</a:t>
            </a:r>
            <a:endParaRPr lang="es-ES" sz="1050" b="1" dirty="0"/>
          </a:p>
        </p:txBody>
      </p:sp>
      <p:sp>
        <p:nvSpPr>
          <p:cNvPr id="36" name="Rectángulo 35"/>
          <p:cNvSpPr/>
          <p:nvPr/>
        </p:nvSpPr>
        <p:spPr>
          <a:xfrm>
            <a:off x="1493658" y="927749"/>
            <a:ext cx="4746955" cy="358418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350" dirty="0"/>
          </a:p>
          <a:p>
            <a:endParaRPr lang="es-ES" sz="1350" dirty="0"/>
          </a:p>
          <a:p>
            <a:pPr algn="just"/>
            <a:r>
              <a:rPr lang="es-ES" sz="1350" dirty="0"/>
              <a:t>Cuando efectúen transacciones por un valor igual o superior a 2.000 euros en una operación o en varias operaciones entre las que parezca existir algún tipo de relación, ya sea en el momento del cobro de ganancias, de compra o venta de fichas de juego, los casinos deberán aplicar el resto de las medidas de diligencia debida (*) respecto del cliente.</a:t>
            </a:r>
          </a:p>
          <a:p>
            <a:endParaRPr lang="es-ES_tradnl" sz="1350" dirty="0"/>
          </a:p>
          <a:p>
            <a:r>
              <a:rPr lang="es-ES_tradnl" sz="1350" dirty="0"/>
              <a:t>(</a:t>
            </a:r>
            <a:r>
              <a:rPr lang="es-ES" sz="1350" dirty="0"/>
              <a:t>*) </a:t>
            </a:r>
          </a:p>
          <a:p>
            <a:endParaRPr lang="es-ES" sz="1350" dirty="0"/>
          </a:p>
          <a:p>
            <a:pPr marL="214313" indent="-214313">
              <a:buClr>
                <a:srgbClr val="9D0000"/>
              </a:buClr>
              <a:buFont typeface="Arial" panose="020B0604020202020204" pitchFamily="34" charset="0"/>
              <a:buChar char="•"/>
            </a:pPr>
            <a:r>
              <a:rPr lang="es-ES" sz="1200" dirty="0"/>
              <a:t>Declaración sobre la actividad profesional o empresarial del cliente, comprobando razonablemente la veracidad de dicha información.</a:t>
            </a:r>
          </a:p>
          <a:p>
            <a:pPr marL="214313" indent="-214313">
              <a:buClr>
                <a:srgbClr val="9D0000"/>
              </a:buClr>
              <a:buFont typeface="Arial" panose="020B0604020202020204" pitchFamily="34" charset="0"/>
              <a:buChar char="•"/>
            </a:pPr>
            <a:endParaRPr lang="es-ES_tradnl" sz="1200" dirty="0"/>
          </a:p>
          <a:p>
            <a:pPr marL="214313" indent="-214313">
              <a:buClr>
                <a:srgbClr val="9D0000"/>
              </a:buClr>
              <a:buFont typeface="Arial" panose="020B0604020202020204" pitchFamily="34" charset="0"/>
              <a:buChar char="•"/>
            </a:pPr>
            <a:r>
              <a:rPr lang="es-ES_tradnl" sz="1200" dirty="0"/>
              <a:t>S</a:t>
            </a:r>
            <a:r>
              <a:rPr lang="es-ES" sz="1200" dirty="0" err="1"/>
              <a:t>eguimiento</a:t>
            </a:r>
            <a:r>
              <a:rPr lang="es-ES" sz="1200" dirty="0"/>
              <a:t> continuo de la relación de negocio.</a:t>
            </a:r>
          </a:p>
          <a:p>
            <a:pPr>
              <a:buClr>
                <a:srgbClr val="9D0000"/>
              </a:buClr>
            </a:pPr>
            <a:r>
              <a:rPr lang="es-ES" sz="1200" dirty="0"/>
              <a:t> </a:t>
            </a:r>
          </a:p>
        </p:txBody>
      </p:sp>
      <p:pic>
        <p:nvPicPr>
          <p:cNvPr id="4" name="Imagen 3">
            <a:extLst>
              <a:ext uri="{FF2B5EF4-FFF2-40B4-BE49-F238E27FC236}">
                <a16:creationId xmlns:a16="http://schemas.microsoft.com/office/drawing/2014/main" id="{081E2762-E37D-4DBA-B89B-A0485B1A21F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4181807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561717" y="1003745"/>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SUCURSALES</a:t>
            </a:r>
            <a:endParaRPr lang="es-ES" sz="1050" b="1" dirty="0"/>
          </a:p>
        </p:txBody>
      </p:sp>
      <p:sp>
        <p:nvSpPr>
          <p:cNvPr id="36" name="Rectángulo 35"/>
          <p:cNvSpPr/>
          <p:nvPr/>
        </p:nvSpPr>
        <p:spPr>
          <a:xfrm>
            <a:off x="1493658" y="816747"/>
            <a:ext cx="4860540" cy="370185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350" dirty="0"/>
          </a:p>
          <a:p>
            <a:endParaRPr lang="es-ES" sz="1350" dirty="0"/>
          </a:p>
          <a:p>
            <a:r>
              <a:rPr lang="es-ES" sz="1350" dirty="0"/>
              <a:t>Los sujetos obligados designarán como representante ante el Servicio Ejecutivo de la Comisión a una persona </a:t>
            </a:r>
            <a:r>
              <a:rPr lang="es-ES" sz="1350" b="1" dirty="0"/>
              <a:t>residente en España </a:t>
            </a:r>
            <a:r>
              <a:rPr lang="es-ES" sz="1350" dirty="0"/>
              <a:t>que ejerza cargo de administración o dirección de la sociedad. </a:t>
            </a:r>
            <a:endParaRPr lang="es-ES" sz="1200" dirty="0"/>
          </a:p>
        </p:txBody>
      </p:sp>
      <p:pic>
        <p:nvPicPr>
          <p:cNvPr id="4" name="Imagen 3">
            <a:extLst>
              <a:ext uri="{FF2B5EF4-FFF2-40B4-BE49-F238E27FC236}">
                <a16:creationId xmlns:a16="http://schemas.microsoft.com/office/drawing/2014/main" id="{1C26E817-05BB-40E7-943C-808BCA6E75C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856649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55676" y="1854492"/>
            <a:ext cx="5829300" cy="2180816"/>
          </a:xfrm>
        </p:spPr>
        <p:txBody>
          <a:bodyPr>
            <a:noAutofit/>
          </a:bodyPr>
          <a:lstStyle/>
          <a:p>
            <a:r>
              <a:rPr lang="es-ES" sz="2400" b="1" dirty="0">
                <a:solidFill>
                  <a:srgbClr val="9D0000"/>
                </a:solidFill>
              </a:rPr>
              <a:t>SUPERVISION, INSPECCION Y REGIMEN SANCIONADOR</a:t>
            </a:r>
          </a:p>
        </p:txBody>
      </p:sp>
      <p:pic>
        <p:nvPicPr>
          <p:cNvPr id="3" name="Imagen 2">
            <a:extLst>
              <a:ext uri="{FF2B5EF4-FFF2-40B4-BE49-F238E27FC236}">
                <a16:creationId xmlns:a16="http://schemas.microsoft.com/office/drawing/2014/main" id="{8F0DDD95-F601-4871-955E-509BBA88BA5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687473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8204" y="843558"/>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SUPERVISION E INSPECCION</a:t>
            </a:r>
            <a:endParaRPr lang="es-ES" sz="1050" b="1" dirty="0"/>
          </a:p>
        </p:txBody>
      </p:sp>
      <p:sp>
        <p:nvSpPr>
          <p:cNvPr id="36" name="Rectángulo 35"/>
          <p:cNvSpPr/>
          <p:nvPr/>
        </p:nvSpPr>
        <p:spPr>
          <a:xfrm>
            <a:off x="1223628" y="816747"/>
            <a:ext cx="4996962" cy="36217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Se puntualiza que las actuaciones inspectoras para la comprobación del cumplimiento de las obligaciones por parte de los sujetos obligados podrán practicarse individualmente o respecto de sus grupos. Y para el caso que el grupo incluya filiales y sucursales en el extranjero, podrá supervisarse la idoneidad de las políticas y procedimientos aplicados por la matriz a sus filiales y sucursales. </a:t>
            </a:r>
          </a:p>
          <a:p>
            <a:pPr marL="257175" indent="-257175" algn="just">
              <a:buClr>
                <a:srgbClr val="AB0C4D"/>
              </a:buClr>
              <a:buSzPts val="1100"/>
              <a:buFont typeface="Wingdings" panose="05000000000000000000" pitchFamily="2" charset="2"/>
              <a:buChar char=""/>
              <a:tabLst>
                <a:tab pos="135255" algn="l"/>
              </a:tabLst>
            </a:pPr>
            <a:endParaRPr lang="es-ES_tradnl" sz="1200" u="sng" dirty="0"/>
          </a:p>
          <a:p>
            <a:pPr marL="257175" indent="-257175" algn="just">
              <a:buClr>
                <a:srgbClr val="AB0C4D"/>
              </a:buClr>
              <a:buSzPts val="1100"/>
              <a:buFont typeface="Wingdings" panose="05000000000000000000" pitchFamily="2" charset="2"/>
              <a:buChar char=""/>
              <a:tabLst>
                <a:tab pos="135255" algn="l"/>
              </a:tabLst>
            </a:pPr>
            <a:r>
              <a:rPr lang="es-ES" sz="1350" dirty="0"/>
              <a:t>Se explicita que el proceso de supervisión podrá incluir la revisión de los análisis de riesgo realizados por los sujetos obligados y la adecuación de las políticas internas, controles y procedimientos, a los resultados de este análisis.</a:t>
            </a:r>
            <a:endParaRPr lang="es-ES" sz="1200" u="sng" dirty="0"/>
          </a:p>
        </p:txBody>
      </p:sp>
      <p:pic>
        <p:nvPicPr>
          <p:cNvPr id="4" name="Imagen 3">
            <a:extLst>
              <a:ext uri="{FF2B5EF4-FFF2-40B4-BE49-F238E27FC236}">
                <a16:creationId xmlns:a16="http://schemas.microsoft.com/office/drawing/2014/main" id="{33D1619B-E29A-47E6-8AB4-952CCCE6573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307014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649094" y="1157257"/>
            <a:ext cx="1700645"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OBJETIVO DE LA MODIFICACION</a:t>
            </a:r>
            <a:endParaRPr lang="es-ES" sz="1050" b="1" dirty="0"/>
          </a:p>
        </p:txBody>
      </p:sp>
      <p:sp>
        <p:nvSpPr>
          <p:cNvPr id="36" name="Rectángulo 35"/>
          <p:cNvSpPr/>
          <p:nvPr/>
        </p:nvSpPr>
        <p:spPr>
          <a:xfrm>
            <a:off x="1400215" y="1275607"/>
            <a:ext cx="4686885" cy="32229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C00000"/>
              </a:buClr>
              <a:buFont typeface="Arial" panose="020B0604020202020204" pitchFamily="34" charset="0"/>
              <a:buChar char="•"/>
              <a:tabLst>
                <a:tab pos="135255" algn="l"/>
              </a:tabLst>
            </a:pPr>
            <a:r>
              <a:rPr lang="es-ES" sz="1350" dirty="0"/>
              <a:t>Las modificaciones introducidas vienen a culminar el proceso de transposición de los contenidos de la Cuarta Directiva de blanqueo de capitales (2015/849).</a:t>
            </a:r>
          </a:p>
          <a:p>
            <a:pPr marL="257175" indent="-257175" algn="just">
              <a:buClr>
                <a:srgbClr val="C00000"/>
              </a:buClr>
              <a:buFont typeface="Arial" panose="020B0604020202020204" pitchFamily="34" charset="0"/>
              <a:buChar char="•"/>
              <a:tabLst>
                <a:tab pos="135255" algn="l"/>
              </a:tabLst>
            </a:pPr>
            <a:endParaRPr lang="es-ES" sz="1350" dirty="0"/>
          </a:p>
          <a:p>
            <a:pPr marL="257175" indent="-257175" algn="just">
              <a:buClr>
                <a:srgbClr val="C00000"/>
              </a:buClr>
              <a:buFont typeface="Arial" panose="020B0604020202020204" pitchFamily="34" charset="0"/>
              <a:buChar char="•"/>
              <a:tabLst>
                <a:tab pos="135255" algn="l"/>
              </a:tabLst>
            </a:pPr>
            <a:r>
              <a:rPr lang="es-ES" sz="1350" dirty="0"/>
              <a:t>Incorporan a la norma española las cuestiones puntuales pendientes para su plena transposición</a:t>
            </a:r>
          </a:p>
          <a:p>
            <a:pPr marL="257175" indent="-257175" algn="just">
              <a:buClr>
                <a:srgbClr val="C00000"/>
              </a:buClr>
              <a:buFont typeface="Arial" panose="020B0604020202020204" pitchFamily="34" charset="0"/>
              <a:buChar char="•"/>
              <a:tabLst>
                <a:tab pos="135255" algn="l"/>
              </a:tabLst>
            </a:pPr>
            <a:endParaRPr lang="es-ES" sz="1350" dirty="0"/>
          </a:p>
          <a:p>
            <a:pPr marL="257175" indent="-257175" algn="just">
              <a:buClr>
                <a:srgbClr val="C00000"/>
              </a:buClr>
              <a:buFont typeface="Arial" panose="020B0604020202020204" pitchFamily="34" charset="0"/>
              <a:buChar char="•"/>
              <a:tabLst>
                <a:tab pos="135255" algn="l"/>
              </a:tabLst>
            </a:pPr>
            <a:r>
              <a:rPr lang="es-ES" sz="1350" dirty="0"/>
              <a:t>Muchos de los aspectos regulados por la misma ya están incorporados en el Real Decreto 304/2014, de 5 de mayo, que aprueba el Reglamento de la Ley 10/2010, de 28 de abril, de prevención del blanqueo de capitales y de la financiación del terrorismo.</a:t>
            </a:r>
          </a:p>
          <a:p>
            <a:pPr marL="257175" indent="-257175">
              <a:buClr>
                <a:srgbClr val="C00000"/>
              </a:buClr>
              <a:buFont typeface="Arial" panose="020B0604020202020204" pitchFamily="34" charset="0"/>
              <a:buChar char="•"/>
              <a:tabLst>
                <a:tab pos="135255" algn="l"/>
              </a:tabLst>
            </a:pPr>
            <a:endParaRPr lang="es-ES" sz="1350" dirty="0"/>
          </a:p>
          <a:p>
            <a:endParaRPr lang="es-ES" sz="1500" b="1" u="sng" dirty="0"/>
          </a:p>
          <a:p>
            <a:endParaRPr lang="es-ES" sz="1200" u="sng" dirty="0"/>
          </a:p>
        </p:txBody>
      </p:sp>
      <p:pic>
        <p:nvPicPr>
          <p:cNvPr id="4" name="Imagen 3">
            <a:extLst>
              <a:ext uri="{FF2B5EF4-FFF2-40B4-BE49-F238E27FC236}">
                <a16:creationId xmlns:a16="http://schemas.microsoft.com/office/drawing/2014/main" id="{BF01F818-DC39-4808-9792-E8BAF810FDC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786384"/>
          </a:xfrm>
          <a:prstGeom prst="rect">
            <a:avLst/>
          </a:prstGeom>
        </p:spPr>
      </p:pic>
    </p:spTree>
    <p:extLst>
      <p:ext uri="{BB962C8B-B14F-4D97-AF65-F5344CB8AC3E}">
        <p14:creationId xmlns:p14="http://schemas.microsoft.com/office/powerpoint/2010/main" val="45067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633901"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REGIMEN SANCIONADOR</a:t>
            </a:r>
            <a:endParaRPr lang="es-ES" sz="1050" b="1" dirty="0"/>
          </a:p>
        </p:txBody>
      </p:sp>
      <p:sp>
        <p:nvSpPr>
          <p:cNvPr id="36" name="Rectángulo 35"/>
          <p:cNvSpPr/>
          <p:nvPr/>
        </p:nvSpPr>
        <p:spPr>
          <a:xfrm>
            <a:off x="1493658" y="816747"/>
            <a:ext cx="4739618" cy="37273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s-ES" sz="1500" b="1" dirty="0"/>
              <a:t>Infracciones muy graves. Sujetos obligados</a:t>
            </a:r>
            <a:endParaRPr lang="es-ES" sz="1350" dirty="0">
              <a:latin typeface="Calibri" panose="020F0502020204030204" pitchFamily="34" charset="0"/>
              <a:ea typeface="Times New Roman" panose="02020603050405020304" pitchFamily="18" charset="0"/>
            </a:endParaRPr>
          </a:p>
          <a:p>
            <a:endParaRPr lang="es-ES" sz="1500" dirty="0">
              <a:latin typeface="Times New Roman" panose="02020603050405020304" pitchFamily="18"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t>Se incrementa el importe máximo de la sanción consistente en multa, siendo el nuevo límite el mayor de las siguientes cifras: (i) el 10 % del volumen de negocios anual total del sujeto obligado frente al 5% previsto en el régimen anterior; (</a:t>
            </a:r>
            <a:r>
              <a:rPr lang="es-ES" sz="1350" dirty="0" err="1"/>
              <a:t>ii</a:t>
            </a:r>
            <a:r>
              <a:rPr lang="es-ES" sz="1350" dirty="0"/>
              <a:t>) el duplo del contenido económico de la operación, o (</a:t>
            </a:r>
            <a:r>
              <a:rPr lang="es-ES" sz="1350" dirty="0" err="1"/>
              <a:t>iii</a:t>
            </a:r>
            <a:r>
              <a:rPr lang="es-ES" sz="1350" dirty="0"/>
              <a:t>) el quíntuplo del importe de los beneficios derivados de la infracción, siempre y cuando dichos beneficios sean determinables, o 10.000.000 euros, frente a los 1.500.000 euros previstos en la regulación anterior. </a:t>
            </a:r>
          </a:p>
          <a:p>
            <a:pPr marL="257175" indent="-257175" algn="just">
              <a:buClr>
                <a:srgbClr val="AB0C4D"/>
              </a:buClr>
              <a:buSzPts val="1100"/>
              <a:buFont typeface="Wingdings" panose="05000000000000000000" pitchFamily="2" charset="2"/>
              <a:buChar char=""/>
              <a:tabLst>
                <a:tab pos="135255" algn="l"/>
              </a:tabLst>
            </a:pPr>
            <a:endParaRPr lang="es-ES_tradnl" sz="1350" dirty="0">
              <a:latin typeface="Calibri" panose="020F0502020204030204" pitchFamily="34"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t>Se incluye como nueva sanción a imponer, la suspensión temporal de la autorización para operar, no solo la revocación de la misma como se preveía en el anterior régimen.</a:t>
            </a:r>
            <a:endParaRPr lang="es-ES" sz="1350" dirty="0">
              <a:latin typeface="Calibri" panose="020F0502020204030204" pitchFamily="34" charset="0"/>
              <a:ea typeface="Times New Roman" panose="02020603050405020304" pitchFamily="18" charset="0"/>
            </a:endParaRPr>
          </a:p>
          <a:p>
            <a:pPr algn="just">
              <a:buClr>
                <a:srgbClr val="AB0C4D"/>
              </a:buClr>
              <a:buSzPts val="1100"/>
              <a:tabLst>
                <a:tab pos="135255" algn="l"/>
              </a:tabLst>
            </a:pPr>
            <a:endParaRPr lang="es-ES" sz="1350" dirty="0">
              <a:latin typeface="Calibri" panose="020F0502020204030204" pitchFamily="34" charset="0"/>
              <a:ea typeface="Times New Roman" panose="02020603050405020304" pitchFamily="18" charset="0"/>
            </a:endParaRPr>
          </a:p>
          <a:p>
            <a:pPr algn="just">
              <a:buClr>
                <a:srgbClr val="AB0C4D"/>
              </a:buClr>
              <a:buSzPts val="1100"/>
              <a:tabLst>
                <a:tab pos="135255" algn="l"/>
              </a:tabLst>
            </a:pPr>
            <a:endParaRPr lang="es-ES" sz="1200" u="sng" dirty="0"/>
          </a:p>
        </p:txBody>
      </p:sp>
      <p:pic>
        <p:nvPicPr>
          <p:cNvPr id="4" name="Imagen 3">
            <a:extLst>
              <a:ext uri="{FF2B5EF4-FFF2-40B4-BE49-F238E27FC236}">
                <a16:creationId xmlns:a16="http://schemas.microsoft.com/office/drawing/2014/main" id="{10A9B83E-CEDD-47D6-8F01-4BD78F2C75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3030848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687297"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REGIMEN SANCIONADOR</a:t>
            </a:r>
            <a:endParaRPr lang="es-ES" sz="1050" b="1" dirty="0"/>
          </a:p>
        </p:txBody>
      </p:sp>
      <p:sp>
        <p:nvSpPr>
          <p:cNvPr id="36" name="Rectángulo 35"/>
          <p:cNvSpPr/>
          <p:nvPr/>
        </p:nvSpPr>
        <p:spPr>
          <a:xfrm>
            <a:off x="1493658" y="843558"/>
            <a:ext cx="4640164" cy="379518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500" b="1" dirty="0"/>
          </a:p>
          <a:p>
            <a:r>
              <a:rPr lang="es-ES" sz="1500" b="1" dirty="0"/>
              <a:t>Infracciones muy graves. Administradores y directivos</a:t>
            </a:r>
            <a:endParaRPr lang="es-ES" sz="1350" dirty="0">
              <a:latin typeface="Calibri" panose="020F0502020204030204" pitchFamily="34" charset="0"/>
              <a:ea typeface="Times New Roman" panose="02020603050405020304" pitchFamily="18" charset="0"/>
            </a:endParaRPr>
          </a:p>
          <a:p>
            <a:endParaRPr lang="es-ES" sz="1500" dirty="0">
              <a:latin typeface="Times New Roman" panose="02020603050405020304" pitchFamily="18" charset="0"/>
              <a:ea typeface="Times New Roman" panose="02020603050405020304" pitchFamily="18" charset="0"/>
            </a:endParaRPr>
          </a:p>
          <a:p>
            <a:pPr lvl="0"/>
            <a:r>
              <a:rPr lang="es-ES" sz="1350" dirty="0"/>
              <a:t>Se modifica el régimen sancionador aplicable a los miembros del órgano de administración o dirección del sujeto obligado sancionado que resultasen responsables de la comisión de la infracción en los siguientes aspectos:</a:t>
            </a:r>
          </a:p>
          <a:p>
            <a:pPr lvl="0"/>
            <a:endParaRPr lang="es-ES" sz="1500" dirty="0"/>
          </a:p>
          <a:p>
            <a:pPr marL="557213" lvl="1" indent="-214313">
              <a:buClr>
                <a:srgbClr val="9D0000"/>
              </a:buClr>
              <a:buFont typeface="Wingdings" panose="05000000000000000000" pitchFamily="2" charset="2"/>
              <a:buChar char="ü"/>
            </a:pPr>
            <a:r>
              <a:rPr lang="es-ES" sz="1350" dirty="0"/>
              <a:t>En lo que se refiere a la sanción consistente en multa se eleva el límite máximo de la misma de los 600.000 euros a los 10.000.000 euros.</a:t>
            </a:r>
          </a:p>
          <a:p>
            <a:pPr marL="557213" lvl="1" indent="-214313">
              <a:buClr>
                <a:srgbClr val="9D0000"/>
              </a:buClr>
              <a:buFont typeface="Wingdings" panose="05000000000000000000" pitchFamily="2" charset="2"/>
              <a:buChar char="ü"/>
            </a:pPr>
            <a:r>
              <a:rPr lang="es-ES" sz="1350" dirty="0"/>
              <a:t>Se circunscribe la posibilidad de ser separado del cargo por un plazo máximo de 10 años, con inhabilitación para ejercer cargos de administración o dirección en la misma entidad, a los casos en que se trate de entidad sujeta a la legislación en materia de PBC-FT.</a:t>
            </a:r>
          </a:p>
          <a:p>
            <a:pPr marL="557213" lvl="1" indent="-214313">
              <a:buClr>
                <a:srgbClr val="9D0000"/>
              </a:buClr>
              <a:buFont typeface="Wingdings" panose="05000000000000000000" pitchFamily="2" charset="2"/>
              <a:buChar char="ü"/>
            </a:pPr>
            <a:r>
              <a:rPr lang="es-ES" sz="1350" dirty="0"/>
              <a:t>Se incluye la sanción de amonestación pública.</a:t>
            </a:r>
            <a:endParaRPr lang="es-ES_tradnl" sz="1350" dirty="0"/>
          </a:p>
          <a:p>
            <a:pPr algn="just">
              <a:buClr>
                <a:srgbClr val="AB0C4D"/>
              </a:buClr>
              <a:buSzPts val="1100"/>
              <a:tabLst>
                <a:tab pos="135255" algn="l"/>
              </a:tabLst>
            </a:pPr>
            <a:endParaRPr lang="es-ES" sz="1200" u="sng" dirty="0"/>
          </a:p>
        </p:txBody>
      </p:sp>
      <p:pic>
        <p:nvPicPr>
          <p:cNvPr id="4" name="Imagen 3">
            <a:extLst>
              <a:ext uri="{FF2B5EF4-FFF2-40B4-BE49-F238E27FC236}">
                <a16:creationId xmlns:a16="http://schemas.microsoft.com/office/drawing/2014/main" id="{492DCA9B-0F7C-47B7-82BA-7FFEDD48E42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212067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720669"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REGIMEN SANCIONADOR</a:t>
            </a:r>
            <a:endParaRPr lang="es-ES" sz="1050" b="1" dirty="0"/>
          </a:p>
        </p:txBody>
      </p:sp>
      <p:sp>
        <p:nvSpPr>
          <p:cNvPr id="36" name="Rectángulo 35"/>
          <p:cNvSpPr/>
          <p:nvPr/>
        </p:nvSpPr>
        <p:spPr>
          <a:xfrm>
            <a:off x="1146587" y="843558"/>
            <a:ext cx="4479977" cy="373511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s-ES" sz="1500" b="1" dirty="0"/>
              <a:t>Infracciones graves. Sujetos obligados </a:t>
            </a:r>
            <a:r>
              <a:rPr lang="es-ES" sz="1350" dirty="0">
                <a:latin typeface="Calibri" panose="020F0502020204030204" pitchFamily="34" charset="0"/>
                <a:ea typeface="Times New Roman" panose="02020603050405020304" pitchFamily="18" charset="0"/>
              </a:rPr>
              <a:t> </a:t>
            </a:r>
          </a:p>
          <a:p>
            <a:endParaRPr lang="es-ES" sz="1500" dirty="0">
              <a:latin typeface="Times New Roman" panose="02020603050405020304" pitchFamily="18"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t>Se incrementa el importe máximo de la sanción consistente en multa, siendo el nuevo límite el mayor de las siguientes cifras: (i) el 10 % del volumen de negocios anual total del sujeto obligado frente al 1% del patrimonio neto previsto en el régimen anterior; (</a:t>
            </a:r>
            <a:r>
              <a:rPr lang="es-ES" sz="1350" dirty="0" err="1"/>
              <a:t>ii</a:t>
            </a:r>
            <a:r>
              <a:rPr lang="es-ES" sz="1350" dirty="0"/>
              <a:t>) contenido económico de la operación más un 50%, o (</a:t>
            </a:r>
            <a:r>
              <a:rPr lang="es-ES" sz="1350" dirty="0" err="1"/>
              <a:t>iii</a:t>
            </a:r>
            <a:r>
              <a:rPr lang="es-ES" sz="1350" dirty="0"/>
              <a:t>) el triple del importe de los beneficios derivados de la infracción, siempre y cuando dichos beneficios sean determinables, o 5.000.000 euros, frente a los 150.000 euros previstos en la regulación anterior. </a:t>
            </a:r>
          </a:p>
          <a:p>
            <a:pPr algn="just">
              <a:buClr>
                <a:srgbClr val="AB0C4D"/>
              </a:buClr>
              <a:buSzPts val="1100"/>
              <a:tabLst>
                <a:tab pos="135255" algn="l"/>
              </a:tabLst>
            </a:pPr>
            <a:endParaRPr lang="es-ES_tradnl" sz="1350" dirty="0">
              <a:latin typeface="Calibri" panose="020F0502020204030204" pitchFamily="34" charset="0"/>
              <a:ea typeface="Times New Roman" panose="02020603050405020304" pitchFamily="18" charset="0"/>
            </a:endParaRPr>
          </a:p>
          <a:p>
            <a:pPr marL="257175" indent="-257175" algn="just">
              <a:buClr>
                <a:srgbClr val="AB0C4D"/>
              </a:buClr>
              <a:buSzPts val="1100"/>
              <a:buFont typeface="Wingdings" panose="05000000000000000000" pitchFamily="2" charset="2"/>
              <a:buChar char=""/>
              <a:tabLst>
                <a:tab pos="135255" algn="l"/>
              </a:tabLst>
            </a:pPr>
            <a:r>
              <a:rPr lang="es-ES" sz="1350" dirty="0">
                <a:effectLst>
                  <a:outerShdw blurRad="69850" dist="43180" dir="5400000" sx="0" sy="0">
                    <a:srgbClr val="000000">
                      <a:alpha val="65000"/>
                    </a:srgbClr>
                  </a:outerShdw>
                </a:effectLst>
              </a:rPr>
              <a:t>Se </a:t>
            </a:r>
            <a:r>
              <a:rPr lang="es-ES" sz="1350" dirty="0"/>
              <a:t>incluye como nueva sanción a imponer, la suspensión temporal de la autorización para operar, tratándose de entidades sujetas a dicha autorización. </a:t>
            </a:r>
            <a:endParaRPr lang="es-ES" sz="1350" dirty="0">
              <a:latin typeface="Calibri" panose="020F0502020204030204" pitchFamily="34" charset="0"/>
              <a:ea typeface="Times New Roman" panose="02020603050405020304" pitchFamily="18" charset="0"/>
            </a:endParaRPr>
          </a:p>
          <a:p>
            <a:pPr algn="just">
              <a:buClr>
                <a:srgbClr val="AB0C4D"/>
              </a:buClr>
              <a:buSzPts val="1100"/>
              <a:tabLst>
                <a:tab pos="135255" algn="l"/>
              </a:tabLst>
            </a:pPr>
            <a:endParaRPr lang="es-ES" sz="1350" dirty="0">
              <a:latin typeface="Calibri" panose="020F0502020204030204" pitchFamily="34" charset="0"/>
              <a:ea typeface="Times New Roman" panose="02020603050405020304" pitchFamily="18" charset="0"/>
            </a:endParaRPr>
          </a:p>
          <a:p>
            <a:pPr algn="just">
              <a:buClr>
                <a:srgbClr val="AB0C4D"/>
              </a:buClr>
              <a:buSzPts val="1100"/>
              <a:tabLst>
                <a:tab pos="135255" algn="l"/>
              </a:tabLst>
            </a:pPr>
            <a:endParaRPr lang="es-ES" sz="1200" u="sng" dirty="0"/>
          </a:p>
        </p:txBody>
      </p:sp>
      <p:pic>
        <p:nvPicPr>
          <p:cNvPr id="4" name="Imagen 3">
            <a:extLst>
              <a:ext uri="{FF2B5EF4-FFF2-40B4-BE49-F238E27FC236}">
                <a16:creationId xmlns:a16="http://schemas.microsoft.com/office/drawing/2014/main" id="{9AA64D64-9D54-4B40-BC22-2B5949C1824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351467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700645"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REGIMEN SANCIONADOR</a:t>
            </a:r>
            <a:endParaRPr lang="es-ES" sz="1050" b="1" dirty="0"/>
          </a:p>
        </p:txBody>
      </p:sp>
      <p:sp>
        <p:nvSpPr>
          <p:cNvPr id="36" name="Rectángulo 35"/>
          <p:cNvSpPr/>
          <p:nvPr/>
        </p:nvSpPr>
        <p:spPr>
          <a:xfrm>
            <a:off x="1377752" y="772033"/>
            <a:ext cx="4649279" cy="392678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s-ES" sz="1500" b="1" dirty="0"/>
          </a:p>
          <a:p>
            <a:r>
              <a:rPr lang="es-ES" sz="1500" b="1" dirty="0"/>
              <a:t>Infracciones graves </a:t>
            </a:r>
            <a:r>
              <a:rPr lang="es-ES" sz="1500" b="1" dirty="0">
                <a:latin typeface="Calibri" panose="020F0502020204030204" pitchFamily="34" charset="0"/>
              </a:rPr>
              <a:t>. Administradores y directivos</a:t>
            </a:r>
            <a:endParaRPr lang="es-ES" sz="1350" dirty="0">
              <a:latin typeface="Times New Roman" panose="02020603050405020304" pitchFamily="18" charset="0"/>
              <a:ea typeface="Times New Roman" panose="02020603050405020304" pitchFamily="18" charset="0"/>
            </a:endParaRPr>
          </a:p>
          <a:p>
            <a:pPr lvl="0"/>
            <a:endParaRPr lang="es-ES" sz="1275" dirty="0"/>
          </a:p>
          <a:p>
            <a:pPr lvl="0" algn="just"/>
            <a:r>
              <a:rPr lang="es-ES" sz="1275" dirty="0"/>
              <a:t>Se modifica el régimen sancionador aplicable a los miembros del órgano de administración o dirección del sujeto obligado en los siguientes aspectos:</a:t>
            </a:r>
          </a:p>
          <a:p>
            <a:pPr lvl="0" algn="just"/>
            <a:endParaRPr lang="es-ES" sz="1275" dirty="0"/>
          </a:p>
          <a:p>
            <a:pPr marL="557213" lvl="1" indent="-214313" algn="just">
              <a:buClr>
                <a:srgbClr val="9D0000"/>
              </a:buClr>
              <a:buFont typeface="Wingdings" panose="05000000000000000000" pitchFamily="2" charset="2"/>
              <a:buChar char="ü"/>
            </a:pPr>
            <a:r>
              <a:rPr lang="es-ES" sz="1275" dirty="0"/>
              <a:t>En lo que se refiere a la sanción consistente en multa se eleva el límite máximo de la misma de los 600.000 euros a los 5.000.000 euros.</a:t>
            </a:r>
          </a:p>
          <a:p>
            <a:pPr marL="214313" indent="-214313" algn="just">
              <a:buClr>
                <a:srgbClr val="9D0000"/>
              </a:buClr>
              <a:buFont typeface="Wingdings" panose="05000000000000000000" pitchFamily="2" charset="2"/>
              <a:buChar char="ü"/>
            </a:pPr>
            <a:endParaRPr lang="es-ES" sz="1275" dirty="0"/>
          </a:p>
          <a:p>
            <a:pPr marL="557213" lvl="1" indent="-214313" algn="just">
              <a:buClr>
                <a:srgbClr val="9D0000"/>
              </a:buClr>
              <a:buFont typeface="Wingdings" panose="05000000000000000000" pitchFamily="2" charset="2"/>
              <a:buChar char="ü"/>
            </a:pPr>
            <a:r>
              <a:rPr lang="es-ES" sz="1275" dirty="0"/>
              <a:t>Se incluye como sanción la posibilidad de ser separado del cargo por un plazo máximo de 5 años, con inhabilitación para ejercer cargos de administración o dirección en la misma entidad, a los casos en que se trate de entidad sujeta a la legislación en materia de PBC-FT. </a:t>
            </a:r>
          </a:p>
          <a:p>
            <a:pPr lvl="1" algn="just">
              <a:buClr>
                <a:srgbClr val="9D0000"/>
              </a:buClr>
            </a:pPr>
            <a:endParaRPr lang="es-ES" sz="1275" dirty="0"/>
          </a:p>
          <a:p>
            <a:pPr marL="557213" lvl="1" indent="-214313" algn="just">
              <a:buClr>
                <a:srgbClr val="9D0000"/>
              </a:buClr>
              <a:buFont typeface="Wingdings" panose="05000000000000000000" pitchFamily="2" charset="2"/>
              <a:buChar char="ü"/>
            </a:pPr>
            <a:r>
              <a:rPr lang="es-ES" sz="1275" dirty="0"/>
              <a:t>Se extiende el régimen de sanciones aplicable a los miembros del órgano de administración o dirección a quienes ejerciendo la función de experto externo fuere responsable de la infracción. </a:t>
            </a:r>
          </a:p>
          <a:p>
            <a:pPr algn="just">
              <a:buClr>
                <a:srgbClr val="AB0C4D"/>
              </a:buClr>
              <a:buSzPts val="1100"/>
              <a:tabLst>
                <a:tab pos="135255" algn="l"/>
              </a:tabLst>
            </a:pPr>
            <a:endParaRPr lang="es-ES" sz="1200" u="sng" dirty="0"/>
          </a:p>
        </p:txBody>
      </p:sp>
      <p:pic>
        <p:nvPicPr>
          <p:cNvPr id="4" name="Imagen 3">
            <a:extLst>
              <a:ext uri="{FF2B5EF4-FFF2-40B4-BE49-F238E27FC236}">
                <a16:creationId xmlns:a16="http://schemas.microsoft.com/office/drawing/2014/main" id="{B1E76596-D533-4907-9A3A-F3052BD318F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704067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814111"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REGIMEN SANCIONADOR</a:t>
            </a:r>
            <a:endParaRPr lang="es-ES" sz="1050" b="1" dirty="0"/>
          </a:p>
        </p:txBody>
      </p:sp>
      <p:sp>
        <p:nvSpPr>
          <p:cNvPr id="36" name="Rectángulo 35"/>
          <p:cNvSpPr/>
          <p:nvPr/>
        </p:nvSpPr>
        <p:spPr>
          <a:xfrm>
            <a:off x="1386866" y="819324"/>
            <a:ext cx="4920491" cy="385279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s-ES" sz="1500" b="1" dirty="0"/>
              <a:t>Medidas cautelares </a:t>
            </a:r>
            <a:r>
              <a:rPr lang="es-ES" sz="1350" dirty="0">
                <a:latin typeface="Calibri" panose="020F0502020204030204" pitchFamily="34" charset="0"/>
                <a:ea typeface="Times New Roman" panose="02020603050405020304" pitchFamily="18" charset="0"/>
              </a:rPr>
              <a:t> </a:t>
            </a:r>
          </a:p>
          <a:p>
            <a:endParaRPr lang="es-ES" sz="1275" dirty="0">
              <a:latin typeface="Times New Roman" panose="02020603050405020304" pitchFamily="18" charset="0"/>
              <a:ea typeface="Times New Roman" panose="02020603050405020304" pitchFamily="18" charset="0"/>
            </a:endParaRPr>
          </a:p>
          <a:p>
            <a:pPr algn="just"/>
            <a:r>
              <a:rPr lang="es-ES" sz="1200" dirty="0"/>
              <a:t>Se regula el régimen de publicidad de las sanciones en los siguientes términos:</a:t>
            </a:r>
          </a:p>
          <a:p>
            <a:pPr lvl="0" algn="just"/>
            <a:endParaRPr lang="es-ES" sz="1200" dirty="0"/>
          </a:p>
          <a:p>
            <a:pPr marL="557213" lvl="1" indent="-214313" algn="just">
              <a:buClr>
                <a:srgbClr val="9D0000"/>
              </a:buClr>
              <a:buFont typeface="Wingdings" panose="05000000000000000000" pitchFamily="2" charset="2"/>
              <a:buChar char="ü"/>
            </a:pPr>
            <a:r>
              <a:rPr lang="es-ES" sz="1200" dirty="0"/>
              <a:t>Para el caso de sanción de amonestación pública: incluye la obligación de publicar la sanción cuando sea firme en vía administrativa, además de en el Boletín Oficial del Estado, en la página web de la Comisión, donde permanecerá disponible durante el plazo de 5 años. En caso de recurso en vía jurisdiccional deberá publicarse, sin demora, información relativa al estado de su tramitación y el resultado del mismo. </a:t>
            </a:r>
          </a:p>
          <a:p>
            <a:pPr lvl="1" algn="just">
              <a:buClr>
                <a:srgbClr val="9D0000"/>
              </a:buClr>
            </a:pPr>
            <a:endParaRPr lang="es-ES" sz="1200" dirty="0"/>
          </a:p>
          <a:p>
            <a:pPr marL="557213" lvl="1" indent="-214313" algn="just">
              <a:buClr>
                <a:srgbClr val="9D0000"/>
              </a:buClr>
              <a:buFont typeface="Wingdings" panose="05000000000000000000" pitchFamily="2" charset="2"/>
              <a:buChar char="ü"/>
            </a:pPr>
            <a:r>
              <a:rPr lang="es-ES" sz="1200" dirty="0"/>
              <a:t>Para el caso expedientes sancionadores en los que no se acuerde la imposición de sanción de amonestación pública: incluye la obligación de publicación en la página web de la Comisión, donde permanecerá disponible durante el plazo de 5 años, indicando el tipo y naturaleza de la infracción cometida y la sanción o sanciones impuestas por cada una de las infracciones cometidas, pero sin identificar a la entidad, persona o personas responsables de la infracción. </a:t>
            </a:r>
            <a:endParaRPr lang="es-ES" sz="1200" u="sng" dirty="0"/>
          </a:p>
        </p:txBody>
      </p:sp>
      <p:pic>
        <p:nvPicPr>
          <p:cNvPr id="4" name="Imagen 3">
            <a:extLst>
              <a:ext uri="{FF2B5EF4-FFF2-40B4-BE49-F238E27FC236}">
                <a16:creationId xmlns:a16="http://schemas.microsoft.com/office/drawing/2014/main" id="{A83CFC1F-3CB5-47B1-8D30-30532752CD6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674927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09" y="843558"/>
            <a:ext cx="1867507"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COMUNICACION DE INFRACCIONES</a:t>
            </a:r>
            <a:endParaRPr lang="es-ES" sz="1050" b="1" dirty="0"/>
          </a:p>
        </p:txBody>
      </p:sp>
      <p:sp>
        <p:nvSpPr>
          <p:cNvPr id="36" name="Rectángulo 35"/>
          <p:cNvSpPr/>
          <p:nvPr/>
        </p:nvSpPr>
        <p:spPr>
          <a:xfrm>
            <a:off x="1493658" y="816747"/>
            <a:ext cx="4860540" cy="377527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lvl="0"/>
            <a:endParaRPr lang="es-ES" sz="1200" dirty="0"/>
          </a:p>
          <a:p>
            <a:pPr marL="214313" indent="-214313" algn="just">
              <a:buClr>
                <a:srgbClr val="9D0000"/>
              </a:buClr>
              <a:buFont typeface="Arial" panose="020B0604020202020204" pitchFamily="34" charset="0"/>
              <a:buChar char="•"/>
            </a:pPr>
            <a:r>
              <a:rPr lang="es-ES" sz="1350" dirty="0"/>
              <a:t>Se establece un cauce de comunicación de infracciones contempladas en la Ley, por medio del cual los empleados, directivos y agentes de los sujetos obligados pueden poner en conocimiento del SEPBLAC los hechos o circunstancias que puedan ser constitutivas de esas infracciones, y que necesariamente no tienen por qué estar motivadas en la existencia de un esquema de blanqueo. Por Orden del Ministerio de Economía y Empresa se aprobará el modelo de comunicación y se establecerán las características y requisitos del canal de recepción de comunicación, el cual debe asegurar la confidencialidad y seguridad. </a:t>
            </a:r>
          </a:p>
          <a:p>
            <a:pPr marL="214313" indent="-214313">
              <a:buClr>
                <a:srgbClr val="9D0000"/>
              </a:buClr>
              <a:buFont typeface="Arial" panose="020B0604020202020204" pitchFamily="34" charset="0"/>
              <a:buChar char="•"/>
            </a:pPr>
            <a:endParaRPr lang="es-ES_tradnl" sz="1200" dirty="0"/>
          </a:p>
          <a:p>
            <a:pPr marL="214313" indent="-214313" algn="just">
              <a:buClr>
                <a:srgbClr val="9D0000"/>
              </a:buClr>
              <a:buFont typeface="Arial" panose="020B0604020202020204" pitchFamily="34" charset="0"/>
              <a:buChar char="•"/>
            </a:pPr>
            <a:r>
              <a:rPr lang="es-ES" sz="1350" dirty="0"/>
              <a:t>Se dispone la obligatoriedad de que los programas de formación de las entidades incluyan la información sobre la existencia de este mecanismo de comunicación.</a:t>
            </a:r>
            <a:endParaRPr lang="es-ES" sz="1200" u="sng" dirty="0"/>
          </a:p>
        </p:txBody>
      </p:sp>
      <p:pic>
        <p:nvPicPr>
          <p:cNvPr id="4" name="Imagen 3">
            <a:extLst>
              <a:ext uri="{FF2B5EF4-FFF2-40B4-BE49-F238E27FC236}">
                <a16:creationId xmlns:a16="http://schemas.microsoft.com/office/drawing/2014/main" id="{12425420-0699-46D3-B5FF-DEA71E35815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413651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62210" y="843558"/>
            <a:ext cx="1512168"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COMUNICACION DE INFRACCIONES</a:t>
            </a:r>
            <a:endParaRPr lang="es-ES" sz="1050" b="1" dirty="0"/>
          </a:p>
        </p:txBody>
      </p:sp>
      <p:sp>
        <p:nvSpPr>
          <p:cNvPr id="36" name="Rectángulo 35"/>
          <p:cNvSpPr/>
          <p:nvPr/>
        </p:nvSpPr>
        <p:spPr>
          <a:xfrm>
            <a:off x="1493658" y="816747"/>
            <a:ext cx="4860540" cy="37953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buClr>
                <a:srgbClr val="9D0000"/>
              </a:buClr>
            </a:pPr>
            <a:r>
              <a:rPr lang="es-ES" sz="1500" b="1" dirty="0"/>
              <a:t>Protección de las personas </a:t>
            </a:r>
            <a:r>
              <a:rPr lang="es-ES" sz="1500" dirty="0">
                <a:latin typeface="Calibri" panose="020F0502020204030204" pitchFamily="34" charset="0"/>
                <a:ea typeface="Times New Roman" panose="02020603050405020304" pitchFamily="18" charset="0"/>
              </a:rPr>
              <a:t> </a:t>
            </a:r>
          </a:p>
          <a:p>
            <a:pPr>
              <a:buClr>
                <a:srgbClr val="9D0000"/>
              </a:buClr>
            </a:pPr>
            <a:endParaRPr lang="es-ES_tradnl" sz="1350" dirty="0">
              <a:latin typeface="Calibri" panose="020F0502020204030204" pitchFamily="34" charset="0"/>
              <a:ea typeface="Times New Roman" panose="02020603050405020304" pitchFamily="18" charset="0"/>
            </a:endParaRPr>
          </a:p>
          <a:p>
            <a:pPr>
              <a:buClr>
                <a:srgbClr val="9D0000"/>
              </a:buClr>
            </a:pPr>
            <a:endParaRPr lang="es-ES" sz="1350" dirty="0">
              <a:latin typeface="Calibri" panose="020F0502020204030204" pitchFamily="34" charset="0"/>
              <a:ea typeface="Times New Roman" panose="02020603050405020304" pitchFamily="18" charset="0"/>
            </a:endParaRPr>
          </a:p>
          <a:p>
            <a:pPr marL="214313" indent="-214313" algn="just">
              <a:buClr>
                <a:srgbClr val="9D0000"/>
              </a:buClr>
              <a:buFont typeface="Arial" panose="020B0604020202020204" pitchFamily="34" charset="0"/>
              <a:buChar char="•"/>
            </a:pPr>
            <a:r>
              <a:rPr lang="es-ES" sz="1350" dirty="0"/>
              <a:t>Se hace especial referencia a que estas comunicaciones no constituyen violación o restricciones sobre la divulgación impuestas por vía contractual, ni infracción en el ámbito laboral; impidiendo que se derive trato injusto o discriminatorio por parte del empleador.</a:t>
            </a:r>
          </a:p>
          <a:p>
            <a:pPr algn="just">
              <a:buClr>
                <a:srgbClr val="9D0000"/>
              </a:buClr>
            </a:pPr>
            <a:endParaRPr lang="es-ES" sz="1350" dirty="0"/>
          </a:p>
          <a:p>
            <a:pPr marL="214313" indent="-214313" algn="just">
              <a:buClr>
                <a:srgbClr val="9D0000"/>
              </a:buClr>
              <a:buFont typeface="Arial" panose="020B0604020202020204" pitchFamily="34" charset="0"/>
              <a:buChar char="•"/>
            </a:pPr>
            <a:r>
              <a:rPr lang="es-ES" sz="1350" dirty="0"/>
              <a:t>Señalamiento del carácter confidencial de la comunicación, que impide que se desvele ningún dato identificativo de las personas comunicantes.</a:t>
            </a:r>
          </a:p>
          <a:p>
            <a:pPr algn="just">
              <a:buClr>
                <a:srgbClr val="9D0000"/>
              </a:buClr>
            </a:pPr>
            <a:endParaRPr lang="es-ES" sz="1350" dirty="0"/>
          </a:p>
          <a:p>
            <a:pPr marL="214313" indent="-214313" algn="just">
              <a:buClr>
                <a:srgbClr val="9D0000"/>
              </a:buClr>
              <a:buFont typeface="Arial" panose="020B0604020202020204" pitchFamily="34" charset="0"/>
              <a:buChar char="•"/>
            </a:pPr>
            <a:r>
              <a:rPr lang="es-ES" sz="1350" dirty="0"/>
              <a:t>La comunicación realizada no confiere, por si sola, la condición de interesado del comunicante en el procedimiento administrativo que pudiera iniciarse contra el infractor. </a:t>
            </a:r>
            <a:endParaRPr lang="es-ES" sz="1200" u="sng" dirty="0"/>
          </a:p>
        </p:txBody>
      </p:sp>
      <p:pic>
        <p:nvPicPr>
          <p:cNvPr id="4" name="Imagen 3">
            <a:extLst>
              <a:ext uri="{FF2B5EF4-FFF2-40B4-BE49-F238E27FC236}">
                <a16:creationId xmlns:a16="http://schemas.microsoft.com/office/drawing/2014/main" id="{6242C1C6-BEEE-4718-A996-13AF16D247E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95116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756339" y="1250914"/>
            <a:ext cx="1840355"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975" b="1" dirty="0"/>
              <a:t>PRINCIPALES MODIFICACIONES</a:t>
            </a:r>
            <a:endParaRPr lang="es-ES" sz="975" b="1" dirty="0"/>
          </a:p>
        </p:txBody>
      </p:sp>
      <p:sp>
        <p:nvSpPr>
          <p:cNvPr id="36" name="Rectángulo 35"/>
          <p:cNvSpPr/>
          <p:nvPr/>
        </p:nvSpPr>
        <p:spPr>
          <a:xfrm>
            <a:off x="1019771" y="861005"/>
            <a:ext cx="5407726" cy="37443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buClr>
                <a:srgbClr val="C00000"/>
              </a:buClr>
              <a:buFont typeface="Arial" panose="020B0604020202020204" pitchFamily="34" charset="0"/>
              <a:buChar char="•"/>
              <a:tabLst>
                <a:tab pos="135255" algn="l"/>
              </a:tabLst>
            </a:pPr>
            <a:r>
              <a:rPr lang="es-ES" sz="1350" b="1" dirty="0"/>
              <a:t>Medidas Reforzadas</a:t>
            </a:r>
            <a:r>
              <a:rPr lang="es-ES" sz="1350" dirty="0"/>
              <a:t>. </a:t>
            </a:r>
            <a:r>
              <a:rPr lang="es-ES" sz="1350" dirty="0">
                <a:solidFill>
                  <a:srgbClr val="000000"/>
                </a:solidFill>
                <a:latin typeface="Calibri" panose="020F0502020204030204" pitchFamily="34" charset="0"/>
                <a:ea typeface="Calibri" panose="020F0502020204030204" pitchFamily="34" charset="0"/>
              </a:rPr>
              <a:t>Incorpora la obligación de aplicar medidas de diligencia reforzada respecto de los países que figuran en la decisión de la Comisión Europea adoptada de conformidad con el artículo 9 de la Directiva. </a:t>
            </a:r>
            <a:endParaRPr lang="es-ES" sz="1350" dirty="0"/>
          </a:p>
          <a:p>
            <a:pPr>
              <a:buClr>
                <a:srgbClr val="C00000"/>
              </a:buClr>
              <a:tabLst>
                <a:tab pos="135255" algn="l"/>
              </a:tabLst>
            </a:pPr>
            <a:endParaRPr lang="es-ES" sz="1350" dirty="0"/>
          </a:p>
          <a:p>
            <a:pPr marL="257175" indent="-257175">
              <a:buClr>
                <a:srgbClr val="C00000"/>
              </a:buClr>
              <a:buFont typeface="Arial" panose="020B0604020202020204" pitchFamily="34" charset="0"/>
              <a:buChar char="•"/>
              <a:tabLst>
                <a:tab pos="135255" algn="l"/>
              </a:tabLst>
            </a:pPr>
            <a:r>
              <a:rPr lang="es-ES" sz="1350" b="1" dirty="0"/>
              <a:t>PRP´S</a:t>
            </a:r>
            <a:r>
              <a:rPr lang="es-ES" sz="1350" dirty="0"/>
              <a:t>. Unifica el régimen aplicable a las personas con responsabilidad pública, confiriendo mismo tratamiento a </a:t>
            </a:r>
            <a:r>
              <a:rPr lang="es-ES" sz="1350" dirty="0" err="1"/>
              <a:t>PRP,s</a:t>
            </a:r>
            <a:r>
              <a:rPr lang="es-ES" sz="1350" dirty="0"/>
              <a:t> nacionales y extranjeras. </a:t>
            </a:r>
          </a:p>
          <a:p>
            <a:pPr marL="257175" indent="-257175">
              <a:buClr>
                <a:srgbClr val="C00000"/>
              </a:buClr>
              <a:buFont typeface="Arial" panose="020B0604020202020204" pitchFamily="34" charset="0"/>
              <a:buChar char="•"/>
              <a:tabLst>
                <a:tab pos="135255" algn="l"/>
              </a:tabLst>
            </a:pPr>
            <a:endParaRPr lang="es-ES" sz="1350" dirty="0"/>
          </a:p>
          <a:p>
            <a:pPr marL="257175" indent="-257175">
              <a:buClr>
                <a:srgbClr val="C00000"/>
              </a:buClr>
              <a:buFont typeface="Arial" panose="020B0604020202020204" pitchFamily="34" charset="0"/>
              <a:buChar char="•"/>
              <a:tabLst>
                <a:tab pos="135255" algn="l"/>
              </a:tabLst>
            </a:pPr>
            <a:r>
              <a:rPr lang="es-ES" sz="1350" b="1" dirty="0"/>
              <a:t>Comercio de bienes</a:t>
            </a:r>
            <a:r>
              <a:rPr lang="es-ES" sz="1350" dirty="0"/>
              <a:t>. </a:t>
            </a:r>
            <a:r>
              <a:rPr lang="es-ES" sz="1350" dirty="0">
                <a:solidFill>
                  <a:srgbClr val="000000"/>
                </a:solidFill>
                <a:latin typeface="Calibri" panose="020F0502020204030204" pitchFamily="34" charset="0"/>
              </a:rPr>
              <a:t>Reduce el umbral de pagos en efectivo respecto de transacciones efectuadas por personas físicas no residentes para la sujeción a las obligaciones de PBC</a:t>
            </a:r>
            <a:r>
              <a:rPr lang="es-ES" sz="1350" dirty="0">
                <a:solidFill>
                  <a:srgbClr val="000000"/>
                </a:solidFill>
                <a:latin typeface="Calibri" panose="020F0502020204030204" pitchFamily="34" charset="0"/>
                <a:ea typeface="Calibri" panose="020F0502020204030204" pitchFamily="34" charset="0"/>
              </a:rPr>
              <a:t>. </a:t>
            </a:r>
          </a:p>
          <a:p>
            <a:pPr marL="257175" indent="-257175">
              <a:buClr>
                <a:srgbClr val="C00000"/>
              </a:buClr>
              <a:buFont typeface="Arial" panose="020B0604020202020204" pitchFamily="34" charset="0"/>
              <a:buChar char="•"/>
              <a:tabLst>
                <a:tab pos="135255" algn="l"/>
              </a:tabLst>
            </a:pPr>
            <a:endParaRPr lang="es-ES_tradnl" sz="1350" dirty="0">
              <a:solidFill>
                <a:srgbClr val="000000"/>
              </a:solidFill>
              <a:latin typeface="Calibri" panose="020F0502020204030204" pitchFamily="34" charset="0"/>
              <a:ea typeface="Calibri" panose="020F0502020204030204" pitchFamily="34" charset="0"/>
            </a:endParaRPr>
          </a:p>
          <a:p>
            <a:pPr marL="257175" indent="-257175">
              <a:buClr>
                <a:srgbClr val="C00000"/>
              </a:buClr>
              <a:buFont typeface="Arial" panose="020B0604020202020204" pitchFamily="34" charset="0"/>
              <a:buChar char="•"/>
              <a:tabLst>
                <a:tab pos="135255" algn="l"/>
              </a:tabLst>
            </a:pPr>
            <a:r>
              <a:rPr lang="es-ES_tradnl" sz="1350" b="1" dirty="0">
                <a:solidFill>
                  <a:srgbClr val="000000"/>
                </a:solidFill>
                <a:latin typeface="Calibri" panose="020F0502020204030204" pitchFamily="34" charset="0"/>
              </a:rPr>
              <a:t>R</a:t>
            </a:r>
            <a:r>
              <a:rPr lang="es-ES" sz="1350" b="1" dirty="0" err="1">
                <a:solidFill>
                  <a:srgbClr val="000000"/>
                </a:solidFill>
                <a:latin typeface="Calibri" panose="020F0502020204030204" pitchFamily="34" charset="0"/>
              </a:rPr>
              <a:t>égimen</a:t>
            </a:r>
            <a:r>
              <a:rPr lang="es-ES" sz="1350" b="1" dirty="0">
                <a:solidFill>
                  <a:srgbClr val="000000"/>
                </a:solidFill>
                <a:latin typeface="Calibri" panose="020F0502020204030204" pitchFamily="34" charset="0"/>
              </a:rPr>
              <a:t> sancionador</a:t>
            </a:r>
            <a:r>
              <a:rPr lang="es-ES" sz="1350" dirty="0">
                <a:solidFill>
                  <a:srgbClr val="000000"/>
                </a:solidFill>
                <a:latin typeface="Calibri" panose="020F0502020204030204" pitchFamily="34" charset="0"/>
              </a:rPr>
              <a:t>. </a:t>
            </a:r>
            <a:r>
              <a:rPr lang="es-ES" sz="1350" dirty="0"/>
              <a:t>Adapta los límites sancionadores a los umbrales máximos establecidos por la Directiva.</a:t>
            </a:r>
          </a:p>
          <a:p>
            <a:pPr>
              <a:buClr>
                <a:srgbClr val="C00000"/>
              </a:buClr>
              <a:tabLst>
                <a:tab pos="135255" algn="l"/>
              </a:tabLst>
            </a:pPr>
            <a:endParaRPr lang="es-ES" sz="1350" dirty="0"/>
          </a:p>
          <a:p>
            <a:pPr marL="257175" indent="-257175">
              <a:buClr>
                <a:srgbClr val="C00000"/>
              </a:buClr>
              <a:buFont typeface="Arial" panose="020B0604020202020204" pitchFamily="34" charset="0"/>
              <a:buChar char="•"/>
              <a:tabLst>
                <a:tab pos="135255" algn="l"/>
              </a:tabLst>
            </a:pPr>
            <a:r>
              <a:rPr lang="es-ES" sz="1350" b="1" dirty="0"/>
              <a:t>Sistemas de comunicación interna y al SEPBLAC. </a:t>
            </a:r>
            <a:r>
              <a:rPr lang="es-ES" sz="1350" dirty="0"/>
              <a:t>Establece  sistemas de comunicación de infracciones con garantías de confidencialidad.</a:t>
            </a:r>
            <a:endParaRPr lang="es-ES" sz="1200" u="sng" dirty="0"/>
          </a:p>
        </p:txBody>
      </p:sp>
      <p:pic>
        <p:nvPicPr>
          <p:cNvPr id="4" name="Imagen 3">
            <a:extLst>
              <a:ext uri="{FF2B5EF4-FFF2-40B4-BE49-F238E27FC236}">
                <a16:creationId xmlns:a16="http://schemas.microsoft.com/office/drawing/2014/main" id="{CA46F906-7B60-406C-B50C-B2335D6C52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70958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9268" y="897564"/>
            <a:ext cx="1566174"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975" b="1" dirty="0"/>
              <a:t>PAISES TERCEROS EQUIVALENTES</a:t>
            </a:r>
            <a:endParaRPr lang="es-ES" sz="975" b="1" dirty="0"/>
          </a:p>
        </p:txBody>
      </p:sp>
      <p:sp>
        <p:nvSpPr>
          <p:cNvPr id="36" name="Rectángulo 35"/>
          <p:cNvSpPr/>
          <p:nvPr/>
        </p:nvSpPr>
        <p:spPr>
          <a:xfrm>
            <a:off x="1373518" y="1063701"/>
            <a:ext cx="4653513" cy="348827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C00000"/>
              </a:buClr>
              <a:buFont typeface="Arial" panose="020B0604020202020204" pitchFamily="34" charset="0"/>
              <a:buChar char="•"/>
              <a:tabLst>
                <a:tab pos="135255" algn="l"/>
              </a:tabLst>
            </a:pPr>
            <a:r>
              <a:rPr lang="es-ES" sz="1350" dirty="0">
                <a:solidFill>
                  <a:srgbClr val="000000"/>
                </a:solidFill>
                <a:latin typeface="Calibri" panose="020F0502020204030204" pitchFamily="34" charset="0"/>
              </a:rPr>
              <a:t>Se reformula el sistema de determinación de países terceros equivalentes: ya no se definen de forma común por la Unión Europea, sino que será la Comisión de Prevención de Blanqueo de Capitales e Infracciones Monetarias quien los determine.</a:t>
            </a:r>
          </a:p>
          <a:p>
            <a:pPr algn="just">
              <a:buClr>
                <a:srgbClr val="C00000"/>
              </a:buClr>
              <a:tabLst>
                <a:tab pos="135255" algn="l"/>
              </a:tabLst>
            </a:pPr>
            <a:r>
              <a:rPr lang="es-ES" sz="1350" dirty="0">
                <a:solidFill>
                  <a:srgbClr val="000000"/>
                </a:solidFill>
                <a:latin typeface="Calibri" panose="020F0502020204030204" pitchFamily="34" charset="0"/>
              </a:rPr>
              <a:t> </a:t>
            </a:r>
          </a:p>
          <a:p>
            <a:pPr marL="257175" indent="-257175" algn="just">
              <a:buClr>
                <a:srgbClr val="C00000"/>
              </a:buClr>
              <a:buFont typeface="Arial" panose="020B0604020202020204" pitchFamily="34" charset="0"/>
              <a:buChar char="•"/>
              <a:tabLst>
                <a:tab pos="135255" algn="l"/>
              </a:tabLst>
            </a:pPr>
            <a:r>
              <a:rPr lang="es-ES" sz="1350" dirty="0">
                <a:solidFill>
                  <a:srgbClr val="000000"/>
                </a:solidFill>
                <a:latin typeface="Calibri" panose="020F0502020204030204" pitchFamily="34" charset="0"/>
              </a:rPr>
              <a:t>La Secretaría General del Tesoro y Financiación Internacional deberá mantener en su página Web una lista actualizada de estos países.  </a:t>
            </a:r>
          </a:p>
          <a:p>
            <a:endParaRPr lang="es-ES" sz="1200" u="sng" dirty="0"/>
          </a:p>
        </p:txBody>
      </p:sp>
      <p:pic>
        <p:nvPicPr>
          <p:cNvPr id="5" name="Imagen 4">
            <a:extLst>
              <a:ext uri="{FF2B5EF4-FFF2-40B4-BE49-F238E27FC236}">
                <a16:creationId xmlns:a16="http://schemas.microsoft.com/office/drawing/2014/main" id="{207B2325-D253-4972-8A0B-E538977731D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369526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9268" y="897564"/>
            <a:ext cx="1566174"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975" b="1" dirty="0"/>
              <a:t>DILIGENCIA DEBIDA POR TERCEROS</a:t>
            </a:r>
            <a:endParaRPr lang="es-ES" sz="975" b="1" dirty="0"/>
          </a:p>
        </p:txBody>
      </p:sp>
      <p:sp>
        <p:nvSpPr>
          <p:cNvPr id="36" name="Rectángulo 35"/>
          <p:cNvSpPr/>
          <p:nvPr/>
        </p:nvSpPr>
        <p:spPr>
          <a:xfrm>
            <a:off x="1493659" y="1063702"/>
            <a:ext cx="4566744" cy="333476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C00000"/>
              </a:buClr>
              <a:buFont typeface="Arial" panose="020B0604020202020204" pitchFamily="34" charset="0"/>
              <a:buChar char="•"/>
              <a:tabLst>
                <a:tab pos="135255" algn="l"/>
              </a:tabLst>
            </a:pPr>
            <a:r>
              <a:rPr lang="es-ES" sz="1350" dirty="0"/>
              <a:t>Se reconoce la posibilidad de que la aplicación de las medidas de diligencia debida se pueda ejecutar también por las organizaciones o federaciones de los terceros, tanto para el caso de terceros sometidos a la Ley 10/2010 como a la legislación de PBC de otros Estados  de la Unión Europea o de países terceros equivalentes.</a:t>
            </a:r>
          </a:p>
          <a:p>
            <a:endParaRPr lang="es-ES" sz="1200" u="sng" dirty="0"/>
          </a:p>
        </p:txBody>
      </p:sp>
      <p:pic>
        <p:nvPicPr>
          <p:cNvPr id="4" name="Imagen 3">
            <a:extLst>
              <a:ext uri="{FF2B5EF4-FFF2-40B4-BE49-F238E27FC236}">
                <a16:creationId xmlns:a16="http://schemas.microsoft.com/office/drawing/2014/main" id="{D60C989F-D44E-434C-A544-626EB14D76B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3392301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409268" y="897564"/>
            <a:ext cx="1566174"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975" b="1" dirty="0"/>
              <a:t>MEDIDAS REFORZADAS DILIGENCIA DEBIDA</a:t>
            </a:r>
            <a:endParaRPr lang="es-ES" sz="975" b="1" dirty="0"/>
          </a:p>
        </p:txBody>
      </p:sp>
      <p:sp>
        <p:nvSpPr>
          <p:cNvPr id="36" name="Rectángulo 35"/>
          <p:cNvSpPr/>
          <p:nvPr/>
        </p:nvSpPr>
        <p:spPr>
          <a:xfrm>
            <a:off x="1314868" y="816747"/>
            <a:ext cx="4892374" cy="364846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C00000"/>
              </a:buClr>
              <a:buFont typeface="Arial" panose="020B0604020202020204" pitchFamily="34" charset="0"/>
              <a:buChar char="•"/>
              <a:tabLst>
                <a:tab pos="135255" algn="l"/>
              </a:tabLst>
            </a:pPr>
            <a:r>
              <a:rPr lang="es-ES" sz="1350" dirty="0"/>
              <a:t>Se contempla de forma expresa la obligación de aplicar medidas de diligencia debida reforzada respecto de los países que figuran en la decisión de la Comisión Europea adoptada de conformidad con el artículo 9 de la Cuarta Directiva (*)</a:t>
            </a:r>
          </a:p>
          <a:p>
            <a:pPr algn="just">
              <a:buClr>
                <a:srgbClr val="C00000"/>
              </a:buClr>
              <a:tabLst>
                <a:tab pos="135255" algn="l"/>
              </a:tabLst>
            </a:pPr>
            <a:endParaRPr lang="es-ES" sz="1350" dirty="0"/>
          </a:p>
          <a:p>
            <a:pPr lvl="1" algn="just">
              <a:buClr>
                <a:srgbClr val="C00000"/>
              </a:buClr>
              <a:tabLst>
                <a:tab pos="135255" algn="l"/>
              </a:tabLst>
            </a:pPr>
            <a:r>
              <a:rPr lang="es-ES" sz="1350" dirty="0"/>
              <a:t>(*) </a:t>
            </a:r>
            <a:r>
              <a:rPr lang="es-ES" sz="1200" i="1" dirty="0"/>
              <a:t>Se determinará qué terceros países tienen, en sus sistemas nacionales de lucha contra el blanqueo de capitales y la financiación del terrorismo, deficiencias estratégicas que planteen amenazas importantes para el sistema financiero de la Unión («terceros países de alto riesgo»), a fin de proteger el correcto funcionamiento del mercado interior.)</a:t>
            </a:r>
          </a:p>
          <a:p>
            <a:endParaRPr lang="es-ES" sz="1200" u="sng" dirty="0"/>
          </a:p>
        </p:txBody>
      </p:sp>
      <p:pic>
        <p:nvPicPr>
          <p:cNvPr id="4" name="Imagen 3">
            <a:extLst>
              <a:ext uri="{FF2B5EF4-FFF2-40B4-BE49-F238E27FC236}">
                <a16:creationId xmlns:a16="http://schemas.microsoft.com/office/drawing/2014/main" id="{5F8063B7-C2DE-4A1E-B63C-BC09670A37B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576843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516216" y="843558"/>
            <a:ext cx="1350150"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PRP´S</a:t>
            </a:r>
            <a:endParaRPr lang="es-ES" sz="1050" b="1" dirty="0"/>
          </a:p>
        </p:txBody>
      </p:sp>
      <p:sp>
        <p:nvSpPr>
          <p:cNvPr id="36" name="Rectángulo 35"/>
          <p:cNvSpPr/>
          <p:nvPr/>
        </p:nvSpPr>
        <p:spPr>
          <a:xfrm>
            <a:off x="1381612" y="816747"/>
            <a:ext cx="4972586" cy="385537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Se unifica el régimen aplicable a las personas con responsabilidad pública,  confiriendo el mismo tratamiento a </a:t>
            </a:r>
            <a:r>
              <a:rPr lang="es-ES" sz="1350" dirty="0" err="1"/>
              <a:t>PRP,s</a:t>
            </a:r>
            <a:r>
              <a:rPr lang="es-ES" sz="1350" dirty="0"/>
              <a:t> nacionales y extranjeras, lo que supone un endurecimiento del régimen de control de las PRP nacionales. </a:t>
            </a:r>
          </a:p>
          <a:p>
            <a:pPr algn="just">
              <a:buClr>
                <a:srgbClr val="AB0C4D"/>
              </a:buClr>
              <a:buSzPts val="1100"/>
              <a:tabLst>
                <a:tab pos="135255" algn="l"/>
              </a:tabLst>
            </a:pPr>
            <a:endParaRPr lang="es-ES" sz="1350" dirty="0"/>
          </a:p>
          <a:p>
            <a:pPr marL="257175" indent="-257175" algn="just">
              <a:buClr>
                <a:srgbClr val="AB0C4D"/>
              </a:buClr>
              <a:buSzPts val="1100"/>
              <a:buFont typeface="Wingdings" panose="05000000000000000000" pitchFamily="2" charset="2"/>
              <a:buChar char=""/>
              <a:tabLst>
                <a:tab pos="135255" algn="l"/>
              </a:tabLst>
            </a:pPr>
            <a:r>
              <a:rPr lang="es-ES" sz="1350" dirty="0"/>
              <a:t>Se incluyen en la consideración de PRP a las siguientes personas:</a:t>
            </a:r>
          </a:p>
          <a:p>
            <a:pPr algn="just">
              <a:buClr>
                <a:srgbClr val="AB0C4D"/>
              </a:buClr>
              <a:buSzPts val="1100"/>
              <a:tabLst>
                <a:tab pos="135255" algn="l"/>
              </a:tabLst>
            </a:pPr>
            <a:r>
              <a:rPr lang="es-ES" sz="1350" dirty="0"/>
              <a:t> </a:t>
            </a:r>
          </a:p>
          <a:p>
            <a:pPr marL="557213" lvl="1" indent="-214313">
              <a:buClr>
                <a:srgbClr val="C00000"/>
              </a:buClr>
              <a:buFont typeface="Wingdings" panose="05000000000000000000" pitchFamily="2" charset="2"/>
              <a:buChar char="ü"/>
            </a:pPr>
            <a:r>
              <a:rPr lang="es-ES" sz="1350" dirty="0"/>
              <a:t>Directores, directores adjuntos y miembros del consejo de administración, o función equivalente, de una organización internacional.</a:t>
            </a:r>
          </a:p>
          <a:p>
            <a:pPr lvl="1">
              <a:buClr>
                <a:srgbClr val="C00000"/>
              </a:buClr>
            </a:pPr>
            <a:endParaRPr lang="es-ES" sz="1350" dirty="0"/>
          </a:p>
          <a:p>
            <a:pPr marL="557213" lvl="1" indent="-214313">
              <a:buClr>
                <a:srgbClr val="C00000"/>
              </a:buClr>
              <a:buFont typeface="Wingdings" panose="05000000000000000000" pitchFamily="2" charset="2"/>
              <a:buChar char="ü"/>
            </a:pPr>
            <a:r>
              <a:rPr lang="es-ES" sz="1350" dirty="0"/>
              <a:t>Los cargos de alta dirección de partidos políticos con representación parlamentaria</a:t>
            </a:r>
          </a:p>
          <a:p>
            <a:pPr lvl="1">
              <a:buClr>
                <a:srgbClr val="C00000"/>
              </a:buClr>
            </a:pPr>
            <a:endParaRPr lang="es-ES" sz="1350" dirty="0"/>
          </a:p>
          <a:p>
            <a:pPr marL="557213" lvl="1" indent="-214313">
              <a:buClr>
                <a:srgbClr val="C00000"/>
              </a:buClr>
              <a:buFont typeface="Wingdings" panose="05000000000000000000" pitchFamily="2" charset="2"/>
              <a:buChar char="ü"/>
            </a:pPr>
            <a:r>
              <a:rPr lang="es-ES" sz="1350" dirty="0"/>
              <a:t>Los cargos de alta dirección en organizaciones sindicales o empresariales españolas.</a:t>
            </a:r>
            <a:r>
              <a:rPr lang="es-ES" sz="1350" dirty="0">
                <a:latin typeface="Calibri" panose="020F0502020204030204" pitchFamily="34" charset="0"/>
                <a:ea typeface="Times New Roman" panose="02020603050405020304" pitchFamily="18" charset="0"/>
              </a:rPr>
              <a:t> </a:t>
            </a:r>
          </a:p>
          <a:p>
            <a:endParaRPr lang="es-ES" sz="1350" dirty="0">
              <a:latin typeface="Calibri" panose="020F0502020204030204" pitchFamily="34" charset="0"/>
              <a:ea typeface="Times New Roman" panose="02020603050405020304" pitchFamily="18" charset="0"/>
            </a:endParaRPr>
          </a:p>
          <a:p>
            <a:endParaRPr lang="es-ES" sz="1200" u="sng" dirty="0"/>
          </a:p>
        </p:txBody>
      </p:sp>
      <p:pic>
        <p:nvPicPr>
          <p:cNvPr id="4" name="Imagen 3">
            <a:extLst>
              <a:ext uri="{FF2B5EF4-FFF2-40B4-BE49-F238E27FC236}">
                <a16:creationId xmlns:a16="http://schemas.microsoft.com/office/drawing/2014/main" id="{03F5F471-DAE9-4FC5-97A8-1120E63B818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929500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803217" y="957024"/>
            <a:ext cx="1350150"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PRP´S</a:t>
            </a:r>
            <a:endParaRPr lang="es-ES" sz="1050" b="1" dirty="0"/>
          </a:p>
        </p:txBody>
      </p:sp>
      <p:sp>
        <p:nvSpPr>
          <p:cNvPr id="36" name="Rectángulo 35"/>
          <p:cNvSpPr/>
          <p:nvPr/>
        </p:nvSpPr>
        <p:spPr>
          <a:xfrm>
            <a:off x="990633" y="896840"/>
            <a:ext cx="5448304" cy="3708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Se dispone que el nivel directivo necesario para la autorización de establecer o mantener relaciones de negocio- que se atribuía al inmediato nivel directivo-  se determinará a partir de este momento en los procedimientos internos, pudiendo adecuarse en función del riesgo. Además, determina las características mínimas que deben tener las personas a las que se asigne esta función: (i) conocimiento suficiente del nivel de exposición al riesgo de BC-FT que tiene el sujeto obligado; (</a:t>
            </a:r>
            <a:r>
              <a:rPr lang="es-ES" sz="1350" dirty="0" err="1"/>
              <a:t>ii</a:t>
            </a:r>
            <a:r>
              <a:rPr lang="es-ES" sz="1350" dirty="0"/>
              <a:t>) jerarquía suficiente para la toma de decisiones que afecten a esa exposición.</a:t>
            </a:r>
          </a:p>
          <a:p>
            <a:pPr marL="257175" indent="-257175" algn="just">
              <a:buClr>
                <a:srgbClr val="AB0C4D"/>
              </a:buClr>
              <a:buSzPts val="1100"/>
              <a:buFont typeface="Wingdings" panose="05000000000000000000" pitchFamily="2" charset="2"/>
              <a:buChar char=""/>
              <a:tabLst>
                <a:tab pos="135255" algn="l"/>
              </a:tabLst>
            </a:pPr>
            <a:endParaRPr lang="es-ES_tradnl" sz="1350" dirty="0"/>
          </a:p>
          <a:p>
            <a:pPr marL="257175" indent="-257175" algn="just">
              <a:buClr>
                <a:srgbClr val="AB0C4D"/>
              </a:buClr>
              <a:buSzPts val="1100"/>
              <a:buFont typeface="Wingdings" panose="05000000000000000000" pitchFamily="2" charset="2"/>
              <a:buChar char=""/>
              <a:tabLst>
                <a:tab pos="135255" algn="l"/>
              </a:tabLst>
            </a:pPr>
            <a:r>
              <a:rPr lang="es-ES" sz="1350" dirty="0"/>
              <a:t>Se añade la obligación de aplicación de medidas de diligencia debida adecuadas en función del riesgo que pudiera seguir presentando el cliente una vez transcurrido el plazo de los dos años siguientes al cese en el cargo en los que se mantiene la necesaria aplicación de las medidas adicionales contempladas en la Ley, así como el mantenimiento de esas medidas adecuadas hasta tanto se determine que ya no presenta riesgo.</a:t>
            </a:r>
          </a:p>
          <a:p>
            <a:endParaRPr lang="es-ES" sz="1200" u="sng" dirty="0"/>
          </a:p>
        </p:txBody>
      </p:sp>
      <p:pic>
        <p:nvPicPr>
          <p:cNvPr id="4" name="Imagen 3">
            <a:extLst>
              <a:ext uri="{FF2B5EF4-FFF2-40B4-BE49-F238E27FC236}">
                <a16:creationId xmlns:a16="http://schemas.microsoft.com/office/drawing/2014/main" id="{8624B282-D51F-4C64-A963-A572B2C23B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2742926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6516216" y="843558"/>
            <a:ext cx="1713384" cy="86409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_tradnl" sz="1050" b="1" dirty="0"/>
              <a:t>POLITICAS Y PROCEDIMIENTOS</a:t>
            </a:r>
            <a:endParaRPr lang="es-ES" sz="1050" b="1" dirty="0"/>
          </a:p>
        </p:txBody>
      </p:sp>
      <p:sp>
        <p:nvSpPr>
          <p:cNvPr id="36" name="Rectángulo 35"/>
          <p:cNvSpPr/>
          <p:nvPr/>
        </p:nvSpPr>
        <p:spPr>
          <a:xfrm>
            <a:off x="1493658" y="816747"/>
            <a:ext cx="4740281" cy="347492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57175" indent="-257175" algn="just">
              <a:buClr>
                <a:srgbClr val="AB0C4D"/>
              </a:buClr>
              <a:buSzPts val="1100"/>
              <a:buFont typeface="Wingdings" panose="05000000000000000000" pitchFamily="2" charset="2"/>
              <a:buChar char=""/>
              <a:tabLst>
                <a:tab pos="135255" algn="l"/>
              </a:tabLst>
            </a:pPr>
            <a:r>
              <a:rPr lang="es-ES" sz="1350" dirty="0"/>
              <a:t>Se establece de forma precisa la aplicabilidad de las políticas y procedimientos a las sucursales y filiales del grupo situadas en terceros países; ello sin perjuicio de las adaptaciones necesarias para el cumplimiento de las normas específicas del país. </a:t>
            </a:r>
          </a:p>
          <a:p>
            <a:pPr marL="257175" indent="-257175" algn="just">
              <a:buClr>
                <a:srgbClr val="AB0C4D"/>
              </a:buClr>
              <a:buSzPts val="1100"/>
              <a:buFont typeface="Wingdings" panose="05000000000000000000" pitchFamily="2" charset="2"/>
              <a:buChar char=""/>
              <a:tabLst>
                <a:tab pos="135255" algn="l"/>
              </a:tabLst>
            </a:pPr>
            <a:endParaRPr lang="es-ES_tradnl" sz="1350" dirty="0"/>
          </a:p>
          <a:p>
            <a:pPr marL="257175" indent="-257175" algn="just">
              <a:buClr>
                <a:srgbClr val="AB0C4D"/>
              </a:buClr>
              <a:buSzPts val="1100"/>
              <a:buFont typeface="Wingdings" panose="05000000000000000000" pitchFamily="2" charset="2"/>
              <a:buChar char=""/>
              <a:tabLst>
                <a:tab pos="135255" algn="l"/>
              </a:tabLst>
            </a:pPr>
            <a:r>
              <a:rPr lang="es-ES" sz="1350" dirty="0"/>
              <a:t>Se establece la obligación para las entidades españolas que operen en un país de la UE, mediante agentes u otras formas de establecimientos permanentes distintos de una sucursal, el cumplimiento de la normativa de PBC-FT del país en el que operen.</a:t>
            </a:r>
          </a:p>
          <a:p>
            <a:pPr marL="257175" indent="-257175" algn="just">
              <a:buClr>
                <a:srgbClr val="AB0C4D"/>
              </a:buClr>
              <a:buSzPts val="1100"/>
              <a:buFont typeface="Wingdings" panose="05000000000000000000" pitchFamily="2" charset="2"/>
              <a:buChar char=""/>
              <a:tabLst>
                <a:tab pos="135255" algn="l"/>
              </a:tabLst>
            </a:pPr>
            <a:endParaRPr lang="es-ES_tradnl" sz="1350" dirty="0"/>
          </a:p>
          <a:p>
            <a:pPr marL="257175" indent="-257175" algn="just">
              <a:buClr>
                <a:srgbClr val="AB0C4D"/>
              </a:buClr>
              <a:buSzPts val="1100"/>
              <a:buFont typeface="Wingdings" panose="05000000000000000000" pitchFamily="2" charset="2"/>
              <a:buChar char=""/>
              <a:tabLst>
                <a:tab pos="135255" algn="l"/>
              </a:tabLst>
            </a:pPr>
            <a:r>
              <a:rPr lang="es-ES" sz="1350" dirty="0"/>
              <a:t>Se suprime la posibilidad de remisión voluntaria del manual al SEPBLAC</a:t>
            </a:r>
            <a:endParaRPr lang="es-ES" sz="1200" u="sng" dirty="0"/>
          </a:p>
        </p:txBody>
      </p:sp>
      <p:pic>
        <p:nvPicPr>
          <p:cNvPr id="4" name="Imagen 3">
            <a:extLst>
              <a:ext uri="{FF2B5EF4-FFF2-40B4-BE49-F238E27FC236}">
                <a16:creationId xmlns:a16="http://schemas.microsoft.com/office/drawing/2014/main" id="{013AE4B4-4BEC-4848-8BFC-BF2603AD273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430" y="0"/>
            <a:ext cx="8977139" cy="772034"/>
          </a:xfrm>
          <a:prstGeom prst="rect">
            <a:avLst/>
          </a:prstGeom>
        </p:spPr>
      </p:pic>
    </p:spTree>
    <p:extLst>
      <p:ext uri="{BB962C8B-B14F-4D97-AF65-F5344CB8AC3E}">
        <p14:creationId xmlns:p14="http://schemas.microsoft.com/office/powerpoint/2010/main" val="1773494822"/>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109</TotalTime>
  <Words>1897</Words>
  <Application>Microsoft Office PowerPoint</Application>
  <PresentationFormat>Presentación en pantalla (16:9)</PresentationFormat>
  <Paragraphs>154</Paragraphs>
  <Slides>26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26</vt:i4>
      </vt:variant>
    </vt:vector>
  </HeadingPairs>
  <TitlesOfParts>
    <vt:vector size="32" baseType="lpstr">
      <vt:lpstr>Arial</vt:lpstr>
      <vt:lpstr>Calibri</vt:lpstr>
      <vt:lpstr>Calibri Light</vt:lpstr>
      <vt:lpstr>Times New Roman</vt:lpstr>
      <vt:lpstr>Wingdings</vt:lpstr>
      <vt:lpstr>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MODIFICACIONES SEGÚN SECTOR DE ACTIVIDAD</vt:lpstr>
      <vt:lpstr>Presentación de PowerPoint</vt:lpstr>
      <vt:lpstr>Presentación de PowerPoint</vt:lpstr>
      <vt:lpstr>Presentación de PowerPoint</vt:lpstr>
      <vt:lpstr>Presentación de PowerPoint</vt:lpstr>
      <vt:lpstr>SUPERVISION, INSPECCION Y REGIMEN SANCIONADOR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chus imac</dc:creator>
  <cp:lastModifiedBy>Luis Manuel Rubí Blanc</cp:lastModifiedBy>
  <cp:revision>18</cp:revision>
  <dcterms:created xsi:type="dcterms:W3CDTF">2016-10-31T10:25:25Z</dcterms:created>
  <dcterms:modified xsi:type="dcterms:W3CDTF">2018-10-24T08:33:10Z</dcterms:modified>
</cp:coreProperties>
</file>